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9144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AC20C6-E946-44A7-A1C0-F6D9F3089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39C0FF-A7EA-4D53-8EC9-C5BD6415CA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776998-FBE5-4950-B8BC-7B61A46E60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A35B64-C9B3-4A4E-934F-7587D5F8B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85A02B-0397-4783-B3D6-38996E4203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1B91E5-38A4-430E-85E4-8EB23C6DE1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D544793-039F-4B36-B5F5-26121E53DD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5B7D0A-1749-4F99-8C73-8FE9DFA9CB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0AC605-AD4E-4414-A692-715B5B0A67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6B0DEA-AE2A-42F3-8DE5-E23415A0CC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9C678E-722C-441F-977F-E20DC1978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400" b="0" i="0">
                <a:solidFill>
                  <a:srgbClr val="1B1B1B"/>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3200" b="1" i="0">
                <a:solidFill>
                  <a:srgbClr val="3333CC"/>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defRPr sz="1400" b="0" i="0">
                <a:solidFill>
                  <a:schemeClr val="bg1"/>
                </a:solidFill>
                <a:latin typeface="宋体"/>
                <a:cs typeface="宋体"/>
              </a:defRPr>
            </a:lvl1pPr>
          </a:lstStyle>
          <a:p>
            <a:pPr marL="12700">
              <a:lnSpc>
                <a:spcPts val="1585"/>
              </a:lnSpc>
            </a:pPr>
            <a:r>
              <a:rPr spc="-25"/>
              <a:t>翟淼</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1B1B1B"/>
                </a:solidFill>
                <a:latin typeface="宋体"/>
                <a:cs typeface="宋体"/>
              </a:defRPr>
            </a:lvl1pPr>
          </a:lstStyle>
          <a:p/>
        </p:txBody>
      </p:sp>
      <p:sp>
        <p:nvSpPr>
          <p:cNvPr id="3" name="Holder 3"/>
          <p:cNvSpPr>
            <a:spLocks noGrp="1"/>
          </p:cNvSpPr>
          <p:nvPr>
            <p:ph type="body" idx="1"/>
          </p:nvPr>
        </p:nvSpPr>
        <p:spPr/>
        <p:txBody>
          <a:bodyPr lIns="0" tIns="0" rIns="0" bIns="0"/>
          <a:lstStyle>
            <a:lvl1pPr>
              <a:defRPr sz="3200" b="1" i="0">
                <a:solidFill>
                  <a:srgbClr val="3333CC"/>
                </a:solidFill>
                <a:latin typeface="Microsoft JhengHei"/>
                <a:cs typeface="Microsoft JhengHei"/>
              </a:defRPr>
            </a:lvl1pPr>
          </a:lstStyle>
          <a:p/>
        </p:txBody>
      </p:sp>
      <p:sp>
        <p:nvSpPr>
          <p:cNvPr id="4" name="Holder 4"/>
          <p:cNvSpPr>
            <a:spLocks noGrp="1"/>
          </p:cNvSpPr>
          <p:nvPr>
            <p:ph type="ftr" sz="quarter" idx="5"/>
          </p:nvPr>
        </p:nvSpPr>
        <p:spPr/>
        <p:txBody>
          <a:bodyPr lIns="0" tIns="0" rIns="0" bIns="0"/>
          <a:lstStyle>
            <a:lvl1pPr>
              <a:defRPr sz="1400" b="0" i="0">
                <a:solidFill>
                  <a:schemeClr val="bg1"/>
                </a:solidFill>
                <a:latin typeface="宋体"/>
                <a:cs typeface="宋体"/>
              </a:defRPr>
            </a:lvl1pPr>
          </a:lstStyle>
          <a:p>
            <a:pPr marL="12700">
              <a:lnSpc>
                <a:spcPts val="1585"/>
              </a:lnSpc>
            </a:pPr>
            <a:r>
              <a:rPr spc="-25"/>
              <a:t>翟淼</a:t>
            </a: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1B1B1B"/>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709160" y="1577340"/>
            <a:ext cx="397764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defRPr sz="1400" b="0" i="0">
                <a:solidFill>
                  <a:schemeClr val="bg1"/>
                </a:solidFill>
                <a:latin typeface="宋体"/>
                <a:cs typeface="宋体"/>
              </a:defRPr>
            </a:lvl1pPr>
          </a:lstStyle>
          <a:p>
            <a:pPr marL="12700">
              <a:lnSpc>
                <a:spcPts val="1585"/>
              </a:lnSpc>
            </a:pPr>
            <a:r>
              <a:rPr spc="-25"/>
              <a:t>翟淼</a:t>
            </a: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400" b="0" i="0">
                <a:solidFill>
                  <a:srgbClr val="1B1B1B"/>
                </a:solidFill>
                <a:latin typeface="宋体"/>
                <a:cs typeface="宋体"/>
              </a:defRPr>
            </a:lvl1pPr>
          </a:lstStyle>
          <a:p/>
        </p:txBody>
      </p:sp>
      <p:sp>
        <p:nvSpPr>
          <p:cNvPr id="3" name="Holder 3"/>
          <p:cNvSpPr>
            <a:spLocks noGrp="1"/>
          </p:cNvSpPr>
          <p:nvPr>
            <p:ph type="ftr" sz="quarter" idx="5"/>
          </p:nvPr>
        </p:nvSpPr>
        <p:spPr/>
        <p:txBody>
          <a:bodyPr lIns="0" tIns="0" rIns="0" bIns="0"/>
          <a:lstStyle>
            <a:lvl1pPr>
              <a:defRPr sz="1400" b="0" i="0">
                <a:solidFill>
                  <a:schemeClr val="bg1"/>
                </a:solidFill>
                <a:latin typeface="宋体"/>
                <a:cs typeface="宋体"/>
              </a:defRPr>
            </a:lvl1pPr>
          </a:lstStyle>
          <a:p>
            <a:pPr marL="12700">
              <a:lnSpc>
                <a:spcPts val="1585"/>
              </a:lnSpc>
            </a:pPr>
            <a:r>
              <a:rPr spc="-25"/>
              <a:t>翟淼</a:t>
            </a: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defRPr sz="1400" b="0" i="0">
                <a:solidFill>
                  <a:schemeClr val="bg1"/>
                </a:solidFill>
                <a:latin typeface="宋体"/>
                <a:cs typeface="宋体"/>
              </a:defRPr>
            </a:lvl1pPr>
          </a:lstStyle>
          <a:p>
            <a:pPr marL="12700">
              <a:lnSpc>
                <a:spcPts val="1585"/>
              </a:lnSpc>
            </a:pPr>
            <a:r>
              <a:rPr spc="-25"/>
              <a:t>翟淼</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1.png" /><Relationship Id="rId7" Type="http://schemas.openxmlformats.org/officeDocument/2006/relationships/image" Target="../media/image2.png" /><Relationship Id="rId8" Type="http://schemas.openxmlformats.org/officeDocument/2006/relationships/image" Target="../media/image3.png" /><Relationship Id="rId9" Type="http://schemas.openxmlformats.org/officeDocument/2006/relationships/image" Target="../media/image4.png"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00"/>
          </a:solidFill>
        </p:spPr>
        <p:txBody>
          <a:bodyPr wrap="square" lIns="0" tIns="0" rIns="0" bIns="0" rtlCol="0"/>
          <a:lstStyle/>
          <a:p/>
        </p:txBody>
      </p:sp>
      <p:sp>
        <p:nvSpPr>
          <p:cNvPr id="17" name="bg object 17"/>
          <p:cNvSpPr/>
          <p:nvPr/>
        </p:nvSpPr>
        <p:spPr>
          <a:xfrm>
            <a:off x="417512" y="1098549"/>
            <a:ext cx="382905" cy="474980"/>
          </a:xfrm>
          <a:custGeom>
            <a:rect l="l" t="t" r="r" b="b"/>
            <a:pathLst>
              <a:path w="382905" h="474980">
                <a:moveTo>
                  <a:pt x="382587" y="0"/>
                </a:moveTo>
                <a:lnTo>
                  <a:pt x="0" y="0"/>
                </a:lnTo>
                <a:lnTo>
                  <a:pt x="0" y="349250"/>
                </a:lnTo>
                <a:lnTo>
                  <a:pt x="0" y="474662"/>
                </a:lnTo>
                <a:lnTo>
                  <a:pt x="382587" y="474662"/>
                </a:lnTo>
                <a:lnTo>
                  <a:pt x="382587" y="349250"/>
                </a:lnTo>
                <a:lnTo>
                  <a:pt x="382587" y="0"/>
                </a:lnTo>
                <a:close/>
              </a:path>
            </a:pathLst>
          </a:custGeom>
          <a:solidFill>
            <a:srgbClr val="FFCF01"/>
          </a:solidFill>
        </p:spPr>
        <p:txBody>
          <a:bodyPr wrap="square" lIns="0" tIns="0" rIns="0" bIns="0" rtlCol="0"/>
          <a:lstStyle/>
          <a:p/>
        </p:txBody>
      </p:sp>
      <p:pic>
        <p:nvPicPr>
          <p:cNvPr id="18" name="bg object 18"/>
          <p:cNvPicPr/>
          <p:nvPr/>
        </p:nvPicPr>
        <p:blipFill>
          <a:blip r:embed="rId6"/>
          <a:stretch>
            <a:fillRect/>
          </a:stretch>
        </p:blipFill>
        <p:spPr>
          <a:xfrm>
            <a:off x="800100" y="1098550"/>
            <a:ext cx="328612" cy="474662"/>
          </a:xfrm>
          <a:prstGeom prst="rect">
            <a:avLst/>
          </a:prstGeom>
        </p:spPr>
      </p:pic>
      <p:sp>
        <p:nvSpPr>
          <p:cNvPr id="19" name="bg object 19"/>
          <p:cNvSpPr/>
          <p:nvPr/>
        </p:nvSpPr>
        <p:spPr>
          <a:xfrm>
            <a:off x="541337" y="1520824"/>
            <a:ext cx="370205" cy="474980"/>
          </a:xfrm>
          <a:custGeom>
            <a:rect l="l" t="t" r="r" b="b"/>
            <a:pathLst>
              <a:path w="370205" h="474980">
                <a:moveTo>
                  <a:pt x="369887" y="0"/>
                </a:moveTo>
                <a:lnTo>
                  <a:pt x="0" y="0"/>
                </a:lnTo>
                <a:lnTo>
                  <a:pt x="0" y="349250"/>
                </a:lnTo>
                <a:lnTo>
                  <a:pt x="0" y="474662"/>
                </a:lnTo>
                <a:lnTo>
                  <a:pt x="369887" y="474662"/>
                </a:lnTo>
                <a:lnTo>
                  <a:pt x="369887" y="349250"/>
                </a:lnTo>
                <a:lnTo>
                  <a:pt x="369887" y="0"/>
                </a:lnTo>
                <a:close/>
              </a:path>
            </a:pathLst>
          </a:custGeom>
          <a:solidFill>
            <a:srgbClr val="3333CC"/>
          </a:solidFill>
        </p:spPr>
        <p:txBody>
          <a:bodyPr wrap="square" lIns="0" tIns="0" rIns="0" bIns="0" rtlCol="0"/>
          <a:lstStyle/>
          <a:p/>
        </p:txBody>
      </p:sp>
      <p:pic>
        <p:nvPicPr>
          <p:cNvPr id="20" name="bg object 20"/>
          <p:cNvPicPr/>
          <p:nvPr/>
        </p:nvPicPr>
        <p:blipFill>
          <a:blip r:embed="rId7"/>
          <a:stretch>
            <a:fillRect/>
          </a:stretch>
        </p:blipFill>
        <p:spPr>
          <a:xfrm>
            <a:off x="911225" y="1520825"/>
            <a:ext cx="368300" cy="474662"/>
          </a:xfrm>
          <a:prstGeom prst="rect">
            <a:avLst/>
          </a:prstGeom>
        </p:spPr>
      </p:pic>
      <p:pic>
        <p:nvPicPr>
          <p:cNvPr id="21" name="bg object 21"/>
          <p:cNvPicPr/>
          <p:nvPr/>
        </p:nvPicPr>
        <p:blipFill>
          <a:blip r:embed="rId8"/>
          <a:stretch>
            <a:fillRect/>
          </a:stretch>
        </p:blipFill>
        <p:spPr>
          <a:xfrm>
            <a:off x="127000" y="1447800"/>
            <a:ext cx="560387" cy="422275"/>
          </a:xfrm>
          <a:prstGeom prst="rect">
            <a:avLst/>
          </a:prstGeom>
        </p:spPr>
      </p:pic>
      <p:sp>
        <p:nvSpPr>
          <p:cNvPr id="22" name="bg object 22"/>
          <p:cNvSpPr/>
          <p:nvPr/>
        </p:nvSpPr>
        <p:spPr>
          <a:xfrm>
            <a:off x="762000" y="990599"/>
            <a:ext cx="31750" cy="1052830"/>
          </a:xfrm>
          <a:custGeom>
            <a:rect l="l" t="t" r="r" b="b"/>
            <a:pathLst>
              <a:path w="31750" h="1052830">
                <a:moveTo>
                  <a:pt x="31750" y="822325"/>
                </a:moveTo>
                <a:lnTo>
                  <a:pt x="0" y="822325"/>
                </a:lnTo>
                <a:lnTo>
                  <a:pt x="0" y="1052512"/>
                </a:lnTo>
                <a:lnTo>
                  <a:pt x="31750" y="1052512"/>
                </a:lnTo>
                <a:lnTo>
                  <a:pt x="31750" y="822325"/>
                </a:lnTo>
                <a:close/>
              </a:path>
              <a:path w="31750" h="1052830">
                <a:moveTo>
                  <a:pt x="31750" y="0"/>
                </a:moveTo>
                <a:lnTo>
                  <a:pt x="0" y="0"/>
                </a:lnTo>
                <a:lnTo>
                  <a:pt x="0" y="790575"/>
                </a:lnTo>
                <a:lnTo>
                  <a:pt x="31750" y="790575"/>
                </a:lnTo>
                <a:lnTo>
                  <a:pt x="31750" y="0"/>
                </a:lnTo>
                <a:close/>
              </a:path>
            </a:pathLst>
          </a:custGeom>
          <a:solidFill>
            <a:srgbClr val="1B1B1B"/>
          </a:solidFill>
        </p:spPr>
        <p:txBody>
          <a:bodyPr wrap="square" lIns="0" tIns="0" rIns="0" bIns="0" rtlCol="0"/>
          <a:lstStyle/>
          <a:p/>
        </p:txBody>
      </p:sp>
      <p:pic>
        <p:nvPicPr>
          <p:cNvPr id="23" name="bg object 23"/>
          <p:cNvPicPr/>
          <p:nvPr/>
        </p:nvPicPr>
        <p:blipFill>
          <a:blip r:embed="rId9"/>
          <a:stretch>
            <a:fillRect/>
          </a:stretch>
        </p:blipFill>
        <p:spPr>
          <a:xfrm>
            <a:off x="442912" y="1781175"/>
            <a:ext cx="8226425" cy="31750"/>
          </a:xfrm>
          <a:prstGeom prst="rect">
            <a:avLst/>
          </a:prstGeom>
        </p:spPr>
      </p:pic>
      <p:sp>
        <p:nvSpPr>
          <p:cNvPr id="2" name="Holder 2"/>
          <p:cNvSpPr>
            <a:spLocks noGrp="1"/>
          </p:cNvSpPr>
          <p:nvPr>
            <p:ph type="title"/>
          </p:nvPr>
        </p:nvSpPr>
        <p:spPr>
          <a:xfrm>
            <a:off x="1229677" y="1049020"/>
            <a:ext cx="6731000" cy="695960"/>
          </a:xfrm>
          <a:prstGeom prst="rect">
            <a:avLst/>
          </a:prstGeom>
        </p:spPr>
        <p:txBody>
          <a:bodyPr wrap="square" lIns="0" tIns="0" rIns="0" bIns="0">
            <a:spAutoFit/>
          </a:bodyPr>
          <a:lstStyle>
            <a:lvl1pPr>
              <a:defRPr sz="4400" b="0" i="0">
                <a:solidFill>
                  <a:srgbClr val="1B1B1B"/>
                </a:solidFill>
                <a:latin typeface="宋体"/>
                <a:cs typeface="宋体"/>
              </a:defRPr>
            </a:lvl1pPr>
          </a:lstStyle>
          <a:p/>
        </p:txBody>
      </p:sp>
      <p:sp>
        <p:nvSpPr>
          <p:cNvPr id="3" name="Holder 3"/>
          <p:cNvSpPr>
            <a:spLocks noGrp="1"/>
          </p:cNvSpPr>
          <p:nvPr>
            <p:ph type="body" idx="1"/>
          </p:nvPr>
        </p:nvSpPr>
        <p:spPr>
          <a:xfrm>
            <a:off x="1535748" y="2041545"/>
            <a:ext cx="7340600" cy="2973704"/>
          </a:xfrm>
          <a:prstGeom prst="rect">
            <a:avLst/>
          </a:prstGeom>
        </p:spPr>
        <p:txBody>
          <a:bodyPr wrap="square" lIns="0" tIns="0" rIns="0" bIns="0">
            <a:spAutoFit/>
          </a:bodyPr>
          <a:lstStyle>
            <a:lvl1pPr>
              <a:defRPr sz="3200" b="1" i="0">
                <a:solidFill>
                  <a:srgbClr val="3333CC"/>
                </a:solidFill>
                <a:latin typeface="Microsoft JhengHei"/>
                <a:cs typeface="Microsoft JhengHei"/>
              </a:defRPr>
            </a:lvl1pPr>
          </a:lstStyle>
          <a:p/>
        </p:txBody>
      </p:sp>
      <p:sp>
        <p:nvSpPr>
          <p:cNvPr id="4" name="Holder 4"/>
          <p:cNvSpPr>
            <a:spLocks noGrp="1"/>
          </p:cNvSpPr>
          <p:nvPr>
            <p:ph type="ftr" sz="quarter" idx="5"/>
          </p:nvPr>
        </p:nvSpPr>
        <p:spPr>
          <a:xfrm>
            <a:off x="4610100" y="6540579"/>
            <a:ext cx="381000" cy="203200"/>
          </a:xfrm>
          <a:prstGeom prst="rect">
            <a:avLst/>
          </a:prstGeom>
        </p:spPr>
        <p:txBody>
          <a:bodyPr wrap="square" lIns="0" tIns="0" rIns="0" bIns="0">
            <a:spAutoFit/>
          </a:bodyPr>
          <a:lstStyle>
            <a:defPPr>
              <a:defRPr kern="0"/>
            </a:defPPr>
            <a:lvl1pPr>
              <a:defRPr sz="1400" b="0" i="0">
                <a:solidFill>
                  <a:schemeClr val="bg1"/>
                </a:solidFill>
                <a:latin typeface="宋体"/>
                <a:cs typeface="宋体"/>
              </a:defRPr>
            </a:lvl1pPr>
          </a:lstStyle>
          <a:p>
            <a:pPr marL="12700">
              <a:lnSpc>
                <a:spcPts val="1585"/>
              </a:lnSpc>
            </a:pPr>
            <a:r>
              <a:rPr spc="-25"/>
              <a:t>翟淼</a:t>
            </a:r>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363138" y="6508984"/>
            <a:ext cx="283209" cy="240029"/>
          </a:xfrm>
          <a:prstGeom prst="rect">
            <a:avLst/>
          </a:prstGeom>
        </p:spPr>
        <p:txBody>
          <a:bodyPr wrap="square" lIns="0" tIns="0" rIns="0" bIns="0">
            <a:spAutoFit/>
          </a:bodyPr>
          <a:lstStyle>
            <a:defPPr>
              <a:defRPr kern="0"/>
            </a:defPPr>
            <a:lvl1pPr>
              <a:defRPr sz="1400" b="0" i="0">
                <a:solidFill>
                  <a:schemeClr val="bg1"/>
                </a:solidFill>
                <a:latin typeface="Tahoma"/>
                <a:cs typeface="Tahoma"/>
              </a:defRPr>
            </a:lvl1pPr>
          </a:lstStyle>
          <a:p>
            <a:pPr marL="134620">
              <a:lnSpc>
                <a:spcPct val="100000"/>
              </a:lnSpc>
              <a:spcBef>
                <a:spcPts val="100"/>
              </a:spcBef>
            </a:pPr>
            <a:fld id="{81D60167-4931-47E6-BA6A-407CBD079E47}" type="slidenum">
              <a:rPr/>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9.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6052101220010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object 2"/>
          <p:cNvGrpSpPr/>
          <p:nvPr/>
        </p:nvGrpSpPr>
        <p:grpSpPr>
          <a:xfrm>
            <a:off x="0" y="0"/>
            <a:ext cx="9144000" cy="6858000"/>
            <a:chExt cx="9144000" cy="6858000"/>
          </a:xfrm>
        </p:grpSpPr>
        <p:sp>
          <p:nvSpPr>
            <p:cNvPr id="3" name="object 3"/>
            <p:cNvSpPr/>
            <p:nvPr/>
          </p:nvSpPr>
          <p:spPr>
            <a:xfrm>
              <a:off x="0" y="2205037"/>
              <a:ext cx="1800225" cy="4653280"/>
            </a:xfrm>
            <a:custGeom>
              <a:rect l="l" t="t" r="r" b="b"/>
              <a:pathLst>
                <a:path w="1800225" h="4653280">
                  <a:moveTo>
                    <a:pt x="0" y="0"/>
                  </a:moveTo>
                  <a:lnTo>
                    <a:pt x="1800225" y="0"/>
                  </a:lnTo>
                  <a:lnTo>
                    <a:pt x="1800225" y="4652962"/>
                  </a:lnTo>
                  <a:lnTo>
                    <a:pt x="0" y="4652962"/>
                  </a:lnTo>
                  <a:lnTo>
                    <a:pt x="0" y="0"/>
                  </a:lnTo>
                  <a:close/>
                </a:path>
              </a:pathLst>
            </a:custGeom>
            <a:solidFill>
              <a:srgbClr val="EEC100"/>
            </a:solidFill>
          </p:spPr>
          <p:txBody>
            <a:bodyPr wrap="square" lIns="0" tIns="0" rIns="0" bIns="0" rtlCol="0"/>
            <a:lstStyle/>
            <a:p/>
          </p:txBody>
        </p:sp>
        <p:sp>
          <p:nvSpPr>
            <p:cNvPr id="4" name="object 4"/>
            <p:cNvSpPr/>
            <p:nvPr/>
          </p:nvSpPr>
          <p:spPr>
            <a:xfrm>
              <a:off x="250825" y="2430462"/>
              <a:ext cx="8893175" cy="3507104"/>
            </a:xfrm>
            <a:custGeom>
              <a:rect l="l" t="t" r="r" b="b"/>
              <a:pathLst>
                <a:path w="8893175" h="3507104">
                  <a:moveTo>
                    <a:pt x="7086600" y="0"/>
                  </a:moveTo>
                  <a:lnTo>
                    <a:pt x="0" y="0"/>
                  </a:lnTo>
                  <a:lnTo>
                    <a:pt x="0" y="365125"/>
                  </a:lnTo>
                  <a:lnTo>
                    <a:pt x="7086600" y="365125"/>
                  </a:lnTo>
                  <a:lnTo>
                    <a:pt x="7086600" y="0"/>
                  </a:lnTo>
                  <a:close/>
                </a:path>
                <a:path w="8893175" h="3507104">
                  <a:moveTo>
                    <a:pt x="8893175" y="3141662"/>
                  </a:moveTo>
                  <a:lnTo>
                    <a:pt x="1441450" y="3141662"/>
                  </a:lnTo>
                  <a:lnTo>
                    <a:pt x="1441450" y="3506787"/>
                  </a:lnTo>
                  <a:lnTo>
                    <a:pt x="8893175" y="3506787"/>
                  </a:lnTo>
                  <a:lnTo>
                    <a:pt x="8893175" y="3141662"/>
                  </a:lnTo>
                  <a:close/>
                </a:path>
              </a:pathLst>
            </a:custGeom>
            <a:solidFill>
              <a:srgbClr val="D32A13"/>
            </a:solidFill>
          </p:spPr>
          <p:txBody>
            <a:bodyPr wrap="square" lIns="0" tIns="0" rIns="0" bIns="0" rtlCol="0"/>
            <a:lstStyle/>
            <a:p/>
          </p:txBody>
        </p:sp>
        <p:sp>
          <p:nvSpPr>
            <p:cNvPr id="5" name="object 5"/>
            <p:cNvSpPr/>
            <p:nvPr/>
          </p:nvSpPr>
          <p:spPr>
            <a:xfrm>
              <a:off x="7337425" y="0"/>
              <a:ext cx="1800225" cy="4665980"/>
            </a:xfrm>
            <a:custGeom>
              <a:rect l="l" t="t" r="r" b="b"/>
              <a:pathLst>
                <a:path w="1800225" h="4665980">
                  <a:moveTo>
                    <a:pt x="0" y="0"/>
                  </a:moveTo>
                  <a:lnTo>
                    <a:pt x="1800225" y="0"/>
                  </a:lnTo>
                  <a:lnTo>
                    <a:pt x="1800225" y="4665662"/>
                  </a:lnTo>
                  <a:lnTo>
                    <a:pt x="0" y="4665662"/>
                  </a:lnTo>
                  <a:lnTo>
                    <a:pt x="0" y="0"/>
                  </a:lnTo>
                  <a:close/>
                </a:path>
              </a:pathLst>
            </a:custGeom>
            <a:solidFill>
              <a:srgbClr val="FFCC00"/>
            </a:solidFill>
          </p:spPr>
          <p:txBody>
            <a:bodyPr wrap="square" lIns="0" tIns="0" rIns="0" bIns="0" rtlCol="0"/>
            <a:lstStyle/>
            <a:p/>
          </p:txBody>
        </p:sp>
      </p:grpSp>
      <p:sp>
        <p:nvSpPr>
          <p:cNvPr id="6" name="object 6"/>
          <p:cNvSpPr txBox="1">
            <a:spLocks noGrp="1"/>
          </p:cNvSpPr>
          <p:nvPr>
            <p:ph type="title"/>
          </p:nvPr>
        </p:nvSpPr>
        <p:spPr>
          <a:xfrm>
            <a:off x="2309803" y="2634194"/>
            <a:ext cx="4950460" cy="711200"/>
          </a:xfrm>
          <a:prstGeom prst="rect">
            <a:avLst/>
          </a:prstGeom>
        </p:spPr>
        <p:txBody>
          <a:bodyPr vert="horz" wrap="square" lIns="0" tIns="12700" rIns="0" bIns="0" rtlCol="0">
            <a:spAutoFit/>
          </a:bodyPr>
          <a:lstStyle/>
          <a:p>
            <a:pPr marL="12700">
              <a:lnSpc>
                <a:spcPct val="100000"/>
              </a:lnSpc>
              <a:spcBef>
                <a:spcPts val="100"/>
              </a:spcBef>
            </a:pPr>
            <a:r>
              <a:rPr sz="4500" b="1">
                <a:solidFill>
                  <a:srgbClr val="000000"/>
                </a:solidFill>
                <a:latin typeface="微软雅黑"/>
                <a:cs typeface="微软雅黑"/>
              </a:rPr>
              <a:t>第8</a:t>
            </a:r>
            <a:r>
              <a:rPr sz="4500" b="1" spc="-10">
                <a:solidFill>
                  <a:srgbClr val="000000"/>
                </a:solidFill>
                <a:latin typeface="微软雅黑"/>
                <a:cs typeface="微软雅黑"/>
              </a:rPr>
              <a:t>章管理会计概述</a:t>
            </a:r>
            <a:endParaRPr sz="4500">
              <a:latin typeface="微软雅黑"/>
              <a:cs typeface="微软雅黑"/>
            </a:endParaRPr>
          </a:p>
        </p:txBody>
      </p:sp>
      <p:sp>
        <p:nvSpPr>
          <p:cNvPr id="7" name="object 7"/>
          <p:cNvSpPr/>
          <p:nvPr/>
        </p:nvSpPr>
        <p:spPr>
          <a:xfrm>
            <a:off x="144462" y="3573462"/>
            <a:ext cx="8964930" cy="0"/>
          </a:xfrm>
          <a:custGeom>
            <a:rect l="l" t="t" r="r" b="b"/>
            <a:pathLst>
              <a:path w="8964930">
                <a:moveTo>
                  <a:pt x="0" y="0"/>
                </a:moveTo>
                <a:lnTo>
                  <a:pt x="8964611" y="0"/>
                </a:lnTo>
              </a:path>
            </a:pathLst>
          </a:custGeom>
          <a:ln w="31750">
            <a:solidFill>
              <a:srgbClr val="969696"/>
            </a:solidFill>
          </a:ln>
        </p:spPr>
        <p:txBody>
          <a:bodyPr wrap="square" lIns="0" tIns="0" rIns="0" bIns="0" rtlCol="0"/>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object 2"/>
          <p:cNvSpPr/>
          <p:nvPr/>
        </p:nvSpPr>
        <p:spPr>
          <a:xfrm>
            <a:off x="0" y="0"/>
            <a:ext cx="9144000" cy="6858000"/>
          </a:xfrm>
          <a:custGeom>
            <a:rect l="l" t="t" r="r" b="b"/>
            <a:pathLst>
              <a:path w="9144000" h="6858000">
                <a:moveTo>
                  <a:pt x="9144000" y="6858000"/>
                </a:moveTo>
                <a:lnTo>
                  <a:pt x="0" y="6858000"/>
                </a:lnTo>
                <a:lnTo>
                  <a:pt x="0" y="0"/>
                </a:lnTo>
                <a:lnTo>
                  <a:pt x="9144000" y="0"/>
                </a:lnTo>
                <a:lnTo>
                  <a:pt x="9144000" y="6858000"/>
                </a:lnTo>
                <a:close/>
              </a:path>
            </a:pathLst>
          </a:custGeom>
          <a:solidFill>
            <a:srgbClr val="000000"/>
          </a:solidFill>
        </p:spPr>
        <p:txBody>
          <a:bodyPr wrap="square" lIns="0" tIns="0" rIns="0" bIns="0" rtlCol="0"/>
          <a:lstStyle/>
          <a:p/>
        </p:txBody>
      </p:sp>
      <p:grpSp>
        <p:nvGrpSpPr>
          <p:cNvPr id="3" name="object 3"/>
          <p:cNvGrpSpPr/>
          <p:nvPr/>
        </p:nvGrpSpPr>
        <p:grpSpPr>
          <a:xfrm>
            <a:off x="0" y="2438399"/>
            <a:ext cx="9009380" cy="1052830"/>
            <a:chOff x="0" y="2438399"/>
            <a:chExt cx="9009380" cy="1052830"/>
          </a:xfrm>
        </p:grpSpPr>
        <p:sp>
          <p:nvSpPr>
            <p:cNvPr id="4" name="object 4"/>
            <p:cNvSpPr/>
            <p:nvPr/>
          </p:nvSpPr>
          <p:spPr>
            <a:xfrm>
              <a:off x="290512" y="2546350"/>
              <a:ext cx="383540" cy="474980"/>
            </a:xfrm>
            <a:custGeom>
              <a:rect l="l" t="t" r="r" b="b"/>
              <a:pathLst>
                <a:path w="383540" h="474980">
                  <a:moveTo>
                    <a:pt x="0" y="474662"/>
                  </a:moveTo>
                  <a:lnTo>
                    <a:pt x="382953" y="474662"/>
                  </a:lnTo>
                  <a:lnTo>
                    <a:pt x="382953" y="0"/>
                  </a:lnTo>
                  <a:lnTo>
                    <a:pt x="0" y="0"/>
                  </a:lnTo>
                  <a:lnTo>
                    <a:pt x="0" y="474662"/>
                  </a:lnTo>
                  <a:close/>
                </a:path>
              </a:pathLst>
            </a:custGeom>
            <a:solidFill>
              <a:srgbClr val="3333CC"/>
            </a:solidFill>
          </p:spPr>
          <p:txBody>
            <a:bodyPr wrap="square" lIns="0" tIns="0" rIns="0" bIns="0" rtlCol="0"/>
            <a:lstStyle/>
            <a:p/>
          </p:txBody>
        </p:sp>
        <p:pic>
          <p:nvPicPr>
            <p:cNvPr id="5" name="object 5"/>
            <p:cNvPicPr/>
            <p:nvPr/>
          </p:nvPicPr>
          <p:blipFill>
            <a:blip r:embed="rId2"/>
            <a:stretch>
              <a:fillRect/>
            </a:stretch>
          </p:blipFill>
          <p:spPr>
            <a:xfrm>
              <a:off x="673466" y="2546350"/>
              <a:ext cx="328246" cy="474662"/>
            </a:xfrm>
            <a:prstGeom prst="rect">
              <a:avLst/>
            </a:prstGeom>
          </p:spPr>
        </p:pic>
        <p:sp>
          <p:nvSpPr>
            <p:cNvPr id="6" name="object 6"/>
            <p:cNvSpPr/>
            <p:nvPr/>
          </p:nvSpPr>
          <p:spPr>
            <a:xfrm>
              <a:off x="414337" y="2968625"/>
              <a:ext cx="369570" cy="474980"/>
            </a:xfrm>
            <a:custGeom>
              <a:rect l="l" t="t" r="r" b="b"/>
              <a:pathLst>
                <a:path w="369570" h="474979">
                  <a:moveTo>
                    <a:pt x="0" y="474662"/>
                  </a:moveTo>
                  <a:lnTo>
                    <a:pt x="369093" y="474662"/>
                  </a:lnTo>
                  <a:lnTo>
                    <a:pt x="369093" y="0"/>
                  </a:lnTo>
                  <a:lnTo>
                    <a:pt x="0" y="0"/>
                  </a:lnTo>
                  <a:lnTo>
                    <a:pt x="0" y="474662"/>
                  </a:lnTo>
                  <a:close/>
                </a:path>
              </a:pathLst>
            </a:custGeom>
            <a:solidFill>
              <a:srgbClr val="FFCF01"/>
            </a:solidFill>
          </p:spPr>
          <p:txBody>
            <a:bodyPr wrap="square" lIns="0" tIns="0" rIns="0" bIns="0" rtlCol="0"/>
            <a:lstStyle/>
            <a:p/>
          </p:txBody>
        </p:sp>
        <p:pic>
          <p:nvPicPr>
            <p:cNvPr id="7" name="object 7"/>
            <p:cNvPicPr/>
            <p:nvPr/>
          </p:nvPicPr>
          <p:blipFill>
            <a:blip r:embed="rId3"/>
            <a:stretch>
              <a:fillRect/>
            </a:stretch>
          </p:blipFill>
          <p:spPr>
            <a:xfrm>
              <a:off x="783431" y="2968625"/>
              <a:ext cx="369093" cy="474662"/>
            </a:xfrm>
            <a:prstGeom prst="rect">
              <a:avLst/>
            </a:prstGeom>
          </p:spPr>
        </p:pic>
        <p:pic>
          <p:nvPicPr>
            <p:cNvPr id="8" name="object 8"/>
            <p:cNvPicPr/>
            <p:nvPr/>
          </p:nvPicPr>
          <p:blipFill>
            <a:blip r:embed="rId4"/>
            <a:stretch>
              <a:fillRect/>
            </a:stretch>
          </p:blipFill>
          <p:spPr>
            <a:xfrm>
              <a:off x="0" y="2895600"/>
              <a:ext cx="560387" cy="422275"/>
            </a:xfrm>
            <a:prstGeom prst="rect">
              <a:avLst/>
            </a:prstGeom>
          </p:spPr>
        </p:pic>
        <p:sp>
          <p:nvSpPr>
            <p:cNvPr id="9" name="object 9"/>
            <p:cNvSpPr/>
            <p:nvPr/>
          </p:nvSpPr>
          <p:spPr>
            <a:xfrm>
              <a:off x="634999" y="2438399"/>
              <a:ext cx="31750" cy="1052830"/>
            </a:xfrm>
            <a:custGeom>
              <a:rect l="l" t="t" r="r" b="b"/>
              <a:pathLst>
                <a:path w="31750" h="1052829">
                  <a:moveTo>
                    <a:pt x="31750" y="1052512"/>
                  </a:moveTo>
                  <a:lnTo>
                    <a:pt x="0" y="1052512"/>
                  </a:lnTo>
                  <a:lnTo>
                    <a:pt x="0" y="0"/>
                  </a:lnTo>
                  <a:lnTo>
                    <a:pt x="31750" y="0"/>
                  </a:lnTo>
                  <a:lnTo>
                    <a:pt x="31750" y="1052512"/>
                  </a:lnTo>
                  <a:close/>
                </a:path>
              </a:pathLst>
            </a:custGeom>
            <a:solidFill>
              <a:srgbClr val="1B1B1B"/>
            </a:solidFill>
          </p:spPr>
          <p:txBody>
            <a:bodyPr wrap="square" lIns="0" tIns="0" rIns="0" bIns="0" rtlCol="0"/>
            <a:lstStyle/>
            <a:p/>
          </p:txBody>
        </p:sp>
        <p:pic>
          <p:nvPicPr>
            <p:cNvPr id="10" name="object 10"/>
            <p:cNvPicPr/>
            <p:nvPr/>
          </p:nvPicPr>
          <p:blipFill>
            <a:blip r:embed="rId5"/>
            <a:stretch>
              <a:fillRect/>
            </a:stretch>
          </p:blipFill>
          <p:spPr>
            <a:xfrm>
              <a:off x="315912" y="3260725"/>
              <a:ext cx="8693150" cy="55562"/>
            </a:xfrm>
            <a:prstGeom prst="rect">
              <a:avLst/>
            </a:prstGeom>
          </p:spPr>
        </p:pic>
      </p:grpSp>
      <p:sp>
        <p:nvSpPr>
          <p:cNvPr id="11" name="object 11"/>
          <p:cNvSpPr txBox="1"/>
          <p:nvPr/>
        </p:nvSpPr>
        <p:spPr>
          <a:xfrm>
            <a:off x="840740" y="1499417"/>
            <a:ext cx="6791959" cy="3315335"/>
          </a:xfrm>
          <a:prstGeom prst="rect">
            <a:avLst/>
          </a:prstGeom>
        </p:spPr>
        <p:txBody>
          <a:bodyPr vert="horz" wrap="square" lIns="0" tIns="508000" rIns="0" bIns="0" rtlCol="0">
            <a:spAutoFit/>
          </a:bodyPr>
          <a:lstStyle/>
          <a:p>
            <a:pPr marL="12700">
              <a:lnSpc>
                <a:spcPct val="100000"/>
              </a:lnSpc>
              <a:spcBef>
                <a:spcPts val="4000"/>
              </a:spcBef>
            </a:pPr>
            <a:r>
              <a:rPr sz="6000">
                <a:solidFill>
                  <a:srgbClr val="1B1B1B"/>
                </a:solidFill>
                <a:latin typeface="MS Gothic"/>
                <a:cs typeface="MS Gothic"/>
              </a:rPr>
              <a:t>第</a:t>
            </a:r>
            <a:r>
              <a:rPr sz="6000" spc="-1130">
                <a:solidFill>
                  <a:srgbClr val="1B1B1B"/>
                </a:solidFill>
                <a:latin typeface="MS Gothic"/>
                <a:cs typeface="MS Gothic"/>
              </a:rPr>
              <a:t> </a:t>
            </a:r>
            <a:r>
              <a:rPr sz="6000">
                <a:solidFill>
                  <a:srgbClr val="1B1B1B"/>
                </a:solidFill>
                <a:latin typeface="Tahoma"/>
                <a:cs typeface="Tahoma"/>
              </a:rPr>
              <a:t>8 </a:t>
            </a:r>
            <a:r>
              <a:rPr sz="6000" spc="-50">
                <a:solidFill>
                  <a:srgbClr val="1B1B1B"/>
                </a:solidFill>
                <a:latin typeface="MS Gothic"/>
                <a:cs typeface="MS Gothic"/>
              </a:rPr>
              <a:t>章</a:t>
            </a:r>
            <a:endParaRPr sz="6000">
              <a:latin typeface="MS Gothic"/>
              <a:cs typeface="MS Gothic"/>
            </a:endParaRPr>
          </a:p>
          <a:p>
            <a:pPr marL="682625">
              <a:lnSpc>
                <a:spcPct val="100000"/>
              </a:lnSpc>
              <a:spcBef>
                <a:spcPts val="5200"/>
              </a:spcBef>
            </a:pPr>
            <a:r>
              <a:rPr sz="8000" b="1" spc="-10">
                <a:solidFill>
                  <a:srgbClr val="6666FF"/>
                </a:solidFill>
                <a:latin typeface="Microsoft JhengHei"/>
                <a:cs typeface="Microsoft JhengHei"/>
              </a:rPr>
              <a:t>管理会计概述</a:t>
            </a:r>
            <a:endParaRPr sz="8000">
              <a:latin typeface="Microsoft JhengHei"/>
              <a:cs typeface="Microsoft JhengHei"/>
            </a:endParaRPr>
          </a:p>
        </p:txBody>
      </p:sp>
      <p:sp>
        <p:nvSpPr>
          <p:cNvPr id="12" name="object 12"/>
          <p:cNvSpPr txBox="1"/>
          <p:nvPr/>
        </p:nvSpPr>
        <p:spPr>
          <a:xfrm>
            <a:off x="4686300" y="6439376"/>
            <a:ext cx="381000" cy="238760"/>
          </a:xfrm>
          <a:prstGeom prst="rect">
            <a:avLst/>
          </a:prstGeom>
        </p:spPr>
        <p:txBody>
          <a:bodyPr vert="horz" wrap="square" lIns="0" tIns="12700" rIns="0" bIns="0" rtlCol="0">
            <a:spAutoFit/>
          </a:bodyPr>
          <a:lstStyle/>
          <a:p>
            <a:pPr marL="12700">
              <a:lnSpc>
                <a:spcPct val="100000"/>
              </a:lnSpc>
              <a:spcBef>
                <a:spcPts val="100"/>
              </a:spcBef>
            </a:pPr>
            <a:r>
              <a:rPr sz="1400" spc="-25">
                <a:solidFill>
                  <a:srgbClr val="333399"/>
                </a:solidFill>
                <a:latin typeface="宋体"/>
                <a:cs typeface="宋体"/>
              </a:rPr>
              <a:t>翟淼</a:t>
            </a:r>
            <a:endParaRPr sz="14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7" y="989647"/>
            <a:ext cx="2463800" cy="756920"/>
          </a:xfrm>
          <a:prstGeom prst="rect">
            <a:avLst/>
          </a:prstGeom>
        </p:spPr>
        <p:txBody>
          <a:bodyPr vert="horz" wrap="square" lIns="0" tIns="12700" rIns="0" bIns="0" rtlCol="0">
            <a:spAutoFit/>
          </a:bodyPr>
          <a:lstStyle/>
          <a:p>
            <a:pPr marL="12700">
              <a:lnSpc>
                <a:spcPct val="100000"/>
              </a:lnSpc>
              <a:spcBef>
                <a:spcPts val="100"/>
              </a:spcBef>
            </a:pPr>
            <a:r>
              <a:rPr sz="4800" b="1" spc="-55">
                <a:latin typeface="MS Gothic"/>
                <a:cs typeface="MS Gothic"/>
              </a:rPr>
              <a:t>学</a:t>
            </a:r>
            <a:r>
              <a:rPr sz="4800" b="1" spc="-20">
                <a:latin typeface="Microsoft JhengHei"/>
                <a:cs typeface="Microsoft JhengHei"/>
              </a:rPr>
              <a:t>习目标</a:t>
            </a:r>
            <a:endParaRPr sz="4800">
              <a:latin typeface="Microsoft JhengHei"/>
              <a:cs typeface="Microsoft JhengHei"/>
            </a:endParaRP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134620">
              <a:lnSpc>
                <a:spcPct val="100000"/>
              </a:lnSpc>
              <a:spcBef>
                <a:spcPts val="100"/>
              </a:spcBef>
            </a:pPr>
            <a:fld id="{81D60167-4931-47E6-BA6A-407CBD079E47}" type="slidenum">
              <a:rPr/>
              <a:t>3</a:t>
            </a:fld>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25"/>
              <a:t>翟淼</a:t>
            </a:r>
          </a:p>
        </p:txBody>
      </p:sp>
      <p:sp>
        <p:nvSpPr>
          <p:cNvPr id="3" name="object 3"/>
          <p:cNvSpPr txBox="1"/>
          <p:nvPr/>
        </p:nvSpPr>
        <p:spPr>
          <a:xfrm>
            <a:off x="612140" y="1996716"/>
            <a:ext cx="8204200" cy="3439160"/>
          </a:xfrm>
          <a:prstGeom prst="rect">
            <a:avLst/>
          </a:prstGeom>
        </p:spPr>
        <p:txBody>
          <a:bodyPr vert="horz" wrap="square" lIns="0" tIns="12700" rIns="0" bIns="0" rtlCol="0">
            <a:spAutoFit/>
          </a:bodyPr>
          <a:lstStyle/>
          <a:p>
            <a:pPr marL="368935" indent="-356235">
              <a:lnSpc>
                <a:spcPct val="100000"/>
              </a:lnSpc>
              <a:spcBef>
                <a:spcPts val="100"/>
              </a:spcBef>
              <a:buSzPct val="96428"/>
              <a:buAutoNum type="arabicPeriod"/>
              <a:tabLst>
                <a:tab pos="368935"/>
              </a:tabLst>
            </a:pPr>
            <a:r>
              <a:rPr sz="2800" spc="-5">
                <a:solidFill>
                  <a:srgbClr val="3333CC"/>
                </a:solidFill>
                <a:latin typeface="宋体"/>
                <a:cs typeface="宋体"/>
              </a:rPr>
              <a:t>了解管理会计与经济和管理科学理论发展的关系。</a:t>
            </a:r>
            <a:endParaRPr sz="2800">
              <a:latin typeface="宋体"/>
              <a:cs typeface="宋体"/>
            </a:endParaRPr>
          </a:p>
          <a:p>
            <a:pPr marL="368935" indent="-356235">
              <a:lnSpc>
                <a:spcPct val="100000"/>
              </a:lnSpc>
              <a:buSzPct val="96428"/>
              <a:buAutoNum type="arabicPeriod"/>
              <a:tabLst>
                <a:tab pos="368935"/>
              </a:tabLst>
            </a:pPr>
            <a:r>
              <a:rPr sz="2800" spc="-5">
                <a:solidFill>
                  <a:srgbClr val="3333CC"/>
                </a:solidFill>
                <a:latin typeface="宋体"/>
                <a:cs typeface="宋体"/>
              </a:rPr>
              <a:t>了解管理会计产生的背景及其发展的根本原因。</a:t>
            </a:r>
            <a:endParaRPr sz="2800">
              <a:latin typeface="宋体"/>
              <a:cs typeface="宋体"/>
            </a:endParaRPr>
          </a:p>
          <a:p>
            <a:pPr marL="368935" indent="-356235">
              <a:lnSpc>
                <a:spcPct val="100000"/>
              </a:lnSpc>
              <a:buSzPct val="96428"/>
              <a:buAutoNum type="arabicPeriod"/>
              <a:tabLst>
                <a:tab pos="368935"/>
              </a:tabLst>
            </a:pPr>
            <a:r>
              <a:rPr sz="2800" spc="-5">
                <a:solidFill>
                  <a:srgbClr val="3333CC"/>
                </a:solidFill>
                <a:latin typeface="宋体"/>
                <a:cs typeface="宋体"/>
              </a:rPr>
              <a:t>熟悉现代管理会计的形成与发展的过程。</a:t>
            </a:r>
            <a:endParaRPr sz="2800">
              <a:latin typeface="宋体"/>
              <a:cs typeface="宋体"/>
            </a:endParaRPr>
          </a:p>
          <a:p>
            <a:pPr marL="368935" indent="-356235">
              <a:lnSpc>
                <a:spcPct val="100000"/>
              </a:lnSpc>
              <a:buSzPct val="96428"/>
              <a:buAutoNum type="arabicPeriod"/>
              <a:tabLst>
                <a:tab pos="368935"/>
              </a:tabLst>
            </a:pPr>
            <a:r>
              <a:rPr sz="2800" spc="-5">
                <a:solidFill>
                  <a:srgbClr val="3333CC"/>
                </a:solidFill>
                <a:latin typeface="宋体"/>
                <a:cs typeface="宋体"/>
              </a:rPr>
              <a:t>掌握管理会计的定义和基本概念。</a:t>
            </a:r>
            <a:endParaRPr sz="2800">
              <a:latin typeface="宋体"/>
              <a:cs typeface="宋体"/>
            </a:endParaRPr>
          </a:p>
          <a:p>
            <a:pPr marL="368935" indent="-356235">
              <a:lnSpc>
                <a:spcPct val="100000"/>
              </a:lnSpc>
              <a:buSzPct val="96428"/>
              <a:buAutoNum type="arabicPeriod"/>
              <a:tabLst>
                <a:tab pos="368935"/>
              </a:tabLst>
            </a:pPr>
            <a:r>
              <a:rPr sz="2800" spc="-5">
                <a:solidFill>
                  <a:srgbClr val="3333CC"/>
                </a:solidFill>
                <a:latin typeface="宋体"/>
                <a:cs typeface="宋体"/>
              </a:rPr>
              <a:t>掌握管理会计的基本内容与职能。</a:t>
            </a:r>
            <a:endParaRPr sz="2800">
              <a:latin typeface="宋体"/>
              <a:cs typeface="宋体"/>
            </a:endParaRPr>
          </a:p>
          <a:p>
            <a:pPr marL="368935" indent="-356235">
              <a:lnSpc>
                <a:spcPct val="100000"/>
              </a:lnSpc>
              <a:buSzPct val="96428"/>
              <a:buAutoNum type="arabicPeriod"/>
              <a:tabLst>
                <a:tab pos="368935"/>
              </a:tabLst>
            </a:pPr>
            <a:r>
              <a:rPr sz="2800" spc="-5">
                <a:solidFill>
                  <a:srgbClr val="3333CC"/>
                </a:solidFill>
                <a:latin typeface="宋体"/>
                <a:cs typeface="宋体"/>
              </a:rPr>
              <a:t>掌握管理会计的特点。</a:t>
            </a:r>
            <a:endParaRPr sz="2800">
              <a:latin typeface="宋体"/>
              <a:cs typeface="宋体"/>
            </a:endParaRPr>
          </a:p>
          <a:p>
            <a:pPr marL="368935" indent="-356235">
              <a:lnSpc>
                <a:spcPct val="100000"/>
              </a:lnSpc>
              <a:buSzPct val="96428"/>
              <a:buAutoNum type="arabicPeriod"/>
              <a:tabLst>
                <a:tab pos="368935"/>
              </a:tabLst>
            </a:pPr>
            <a:r>
              <a:rPr sz="2800" spc="-5">
                <a:solidFill>
                  <a:srgbClr val="3333CC"/>
                </a:solidFill>
                <a:latin typeface="宋体"/>
                <a:cs typeface="宋体"/>
              </a:rPr>
              <a:t>掌握管理会计与财务会计的关系。</a:t>
            </a:r>
            <a:endParaRPr sz="2800">
              <a:latin typeface="宋体"/>
              <a:cs typeface="宋体"/>
            </a:endParaRPr>
          </a:p>
          <a:p>
            <a:pPr marL="368935" indent="-356235">
              <a:lnSpc>
                <a:spcPct val="100000"/>
              </a:lnSpc>
              <a:buSzPct val="96428"/>
              <a:buAutoNum type="arabicPeriod"/>
              <a:tabLst>
                <a:tab pos="368935"/>
              </a:tabLst>
            </a:pPr>
            <a:r>
              <a:rPr sz="2800" spc="-5">
                <a:solidFill>
                  <a:srgbClr val="3333CC"/>
                </a:solidFill>
                <a:latin typeface="宋体"/>
                <a:cs typeface="宋体"/>
              </a:rPr>
              <a:t>掌握管理会计与成本会计的关系。</a:t>
            </a:r>
            <a:endParaRPr sz="2800">
              <a:latin typeface="宋体"/>
              <a:cs typeface="宋体"/>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1229677" y="967342"/>
            <a:ext cx="5259705" cy="756920"/>
          </a:xfrm>
          <a:prstGeom prst="rect">
            <a:avLst/>
          </a:prstGeom>
        </p:spPr>
        <p:txBody>
          <a:bodyPr vert="horz" wrap="square" lIns="0" tIns="12700" rIns="0" bIns="0" rtlCol="0">
            <a:spAutoFit/>
          </a:bodyPr>
          <a:lstStyle/>
          <a:p>
            <a:pPr marL="12700">
              <a:lnSpc>
                <a:spcPct val="100000"/>
              </a:lnSpc>
              <a:spcBef>
                <a:spcPts val="100"/>
              </a:spcBef>
            </a:pPr>
            <a:r>
              <a:rPr sz="4800" b="1" spc="-10">
                <a:latin typeface="Tahoma"/>
                <a:cs typeface="Tahoma"/>
              </a:rPr>
              <a:t>8.1</a:t>
            </a:r>
            <a:r>
              <a:rPr sz="4800" b="1" spc="-10">
                <a:latin typeface="Microsoft JhengHei"/>
                <a:cs typeface="Microsoft JhengHei"/>
              </a:rPr>
              <a:t>管理会计的定义</a:t>
            </a:r>
            <a:endParaRPr sz="4800">
              <a:latin typeface="Microsoft JhengHei"/>
              <a:cs typeface="Microsoft JhengHei"/>
            </a:endParaRP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134620">
              <a:lnSpc>
                <a:spcPct val="100000"/>
              </a:lnSpc>
              <a:spcBef>
                <a:spcPts val="100"/>
              </a:spcBef>
            </a:pPr>
            <a:fld id="{81D60167-4931-47E6-BA6A-407CBD079E47}" type="slidenum">
              <a:rPr/>
              <a:t>4</a:t>
            </a:fld>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25"/>
              <a:t>翟淼</a:t>
            </a:r>
          </a:p>
        </p:txBody>
      </p:sp>
      <p:sp>
        <p:nvSpPr>
          <p:cNvPr id="3" name="object 3"/>
          <p:cNvSpPr txBox="1"/>
          <p:nvPr/>
        </p:nvSpPr>
        <p:spPr>
          <a:xfrm>
            <a:off x="1261427" y="1996716"/>
            <a:ext cx="7835900" cy="3951604"/>
          </a:xfrm>
          <a:prstGeom prst="rect">
            <a:avLst/>
          </a:prstGeom>
        </p:spPr>
        <p:txBody>
          <a:bodyPr vert="horz" wrap="square" lIns="0" tIns="12700" rIns="0" bIns="0" rtlCol="0">
            <a:spAutoFit/>
          </a:bodyPr>
          <a:lstStyle/>
          <a:p>
            <a:pPr marL="12700">
              <a:lnSpc>
                <a:spcPct val="100000"/>
              </a:lnSpc>
              <a:spcBef>
                <a:spcPts val="100"/>
              </a:spcBef>
            </a:pPr>
            <a:r>
              <a:rPr sz="2800" b="1" spc="100">
                <a:solidFill>
                  <a:srgbClr val="3333CC"/>
                </a:solidFill>
                <a:latin typeface="Microsoft JhengHei"/>
                <a:cs typeface="Microsoft JhengHei"/>
              </a:rPr>
              <a:t>8.1.1</a:t>
            </a:r>
            <a:r>
              <a:rPr sz="2800" b="1" spc="-10">
                <a:solidFill>
                  <a:srgbClr val="3333CC"/>
                </a:solidFill>
                <a:latin typeface="Microsoft JhengHei"/>
                <a:cs typeface="Microsoft JhengHei"/>
              </a:rPr>
              <a:t>什么是管理会计</a:t>
            </a:r>
            <a:endParaRPr sz="2800">
              <a:latin typeface="Microsoft JhengHei"/>
              <a:cs typeface="Microsoft JhengHei"/>
            </a:endParaRPr>
          </a:p>
          <a:p>
            <a:pPr marL="355600" marR="5080" indent="-342900">
              <a:lnSpc>
                <a:spcPts val="2690"/>
              </a:lnSpc>
              <a:spcBef>
                <a:spcPts val="645"/>
              </a:spcBef>
            </a:pPr>
            <a:r>
              <a:rPr sz="2800" b="1" spc="-5">
                <a:solidFill>
                  <a:srgbClr val="3333CC"/>
                </a:solidFill>
                <a:latin typeface="Microsoft JhengHei"/>
                <a:cs typeface="Microsoft JhengHei"/>
              </a:rPr>
              <a:t>管理会计是把“会计”与“管理”融合在一起的一门交叉学科，目的是通过计划和控制企业的</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经济活动，为改进企业经营管理、提高经济效</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益服务。管理会计通过一系列的专门方法，利</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用财务会计及其他有关资料进行整理、计算、</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对比和分析，使企业内部各级管理人员能够对</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各个责任单位和整个企业日常的和预期的经济</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活动及其所反映出的经济信息进行计划、控制、评价和考核，并对企业管理当局的管理决策提</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供信息支持的一整套信息系统。</a:t>
            </a:r>
            <a:endParaRPr sz="2800">
              <a:latin typeface="Microsoft JhengHei"/>
              <a:cs typeface="Microsoft JhengHei"/>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7" y="1803463"/>
            <a:ext cx="7835900" cy="4036695"/>
          </a:xfrm>
          <a:prstGeom prst="rect">
            <a:avLst/>
          </a:prstGeom>
        </p:spPr>
        <p:txBody>
          <a:bodyPr vert="horz" wrap="square" lIns="0" tIns="97790" rIns="0" bIns="0" rtlCol="0">
            <a:spAutoFit/>
          </a:bodyPr>
          <a:lstStyle/>
          <a:p>
            <a:pPr marL="12700">
              <a:lnSpc>
                <a:spcPct val="100000"/>
              </a:lnSpc>
              <a:spcBef>
                <a:spcPts val="770"/>
              </a:spcBef>
            </a:pPr>
            <a:r>
              <a:rPr sz="2800" b="1" spc="-15">
                <a:solidFill>
                  <a:srgbClr val="3333CC"/>
                </a:solidFill>
                <a:latin typeface="Microsoft JhengHei"/>
                <a:cs typeface="Microsoft JhengHei"/>
              </a:rPr>
              <a:t>广义定义</a:t>
            </a:r>
            <a:endParaRPr sz="2800">
              <a:latin typeface="Microsoft JhengHei"/>
              <a:cs typeface="Microsoft JhengHei"/>
            </a:endParaRPr>
          </a:p>
          <a:p>
            <a:pPr marL="355600" marR="5080" indent="-342900">
              <a:lnSpc>
                <a:spcPct val="100000"/>
              </a:lnSpc>
              <a:spcBef>
                <a:spcPts val="675"/>
              </a:spcBef>
            </a:pPr>
            <a:r>
              <a:rPr sz="2800" b="1" spc="-5">
                <a:solidFill>
                  <a:srgbClr val="3333CC"/>
                </a:solidFill>
                <a:latin typeface="Microsoft JhengHei"/>
                <a:cs typeface="Microsoft JhengHei"/>
              </a:rPr>
              <a:t>美国全国会计师联合会下设管理会计实务委员会</a:t>
            </a:r>
            <a:r>
              <a:rPr sz="2800" b="1">
                <a:solidFill>
                  <a:srgbClr val="3333CC"/>
                </a:solidFill>
                <a:latin typeface="Microsoft JhengHei"/>
                <a:cs typeface="Microsoft JhengHei"/>
              </a:rPr>
              <a:t>于</a:t>
            </a:r>
            <a:r>
              <a:rPr sz="2800" b="1" spc="-285">
                <a:solidFill>
                  <a:srgbClr val="3333CC"/>
                </a:solidFill>
                <a:latin typeface="Microsoft JhengHei"/>
                <a:cs typeface="Microsoft JhengHei"/>
              </a:rPr>
              <a:t>1981</a:t>
            </a:r>
            <a:r>
              <a:rPr sz="2800" b="1" spc="-5">
                <a:solidFill>
                  <a:srgbClr val="3333CC"/>
                </a:solidFill>
                <a:latin typeface="Microsoft JhengHei"/>
                <a:cs typeface="Microsoft JhengHei"/>
              </a:rPr>
              <a:t>年发布管理会计定义认为：“管理会计</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是向企业管理当局提供关于企业内部计划、评</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价、控制以及确保企业资源的合理使用和经营</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责任的履行所需财务信息的确认、计量、归集、分析、编报、解释和传递过程。管理会计还包</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括为诸如股东、债权人、规章制定机构及税务</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当局等非管理集团编制财务报告。”</a:t>
            </a:r>
            <a:endParaRPr sz="2800">
              <a:latin typeface="Microsoft JhengHei"/>
              <a:cs typeface="Microsoft JhengHei"/>
            </a:endParaRPr>
          </a:p>
        </p:txBody>
      </p:sp>
      <p:sp>
        <p:nvSpPr>
          <p:cNvPr id="4" name="object 4"/>
          <p:cNvSpPr txBox="1">
            <a:spLocks noGrp="1"/>
          </p:cNvSpPr>
          <p:nvPr>
            <p:ph type="sldNum" sz="quarter" idx="7"/>
          </p:nvPr>
        </p:nvSpPr>
        <p:spPr>
          <a:prstGeom prst="rect">
            <a:avLst/>
          </a:prstGeom>
        </p:spPr>
        <p:txBody>
          <a:bodyPr vert="horz" wrap="square" lIns="0" tIns="12700" rIns="0" bIns="0" rtlCol="0">
            <a:spAutoFit/>
          </a:bodyPr>
          <a:lstStyle/>
          <a:p>
            <a:pPr marL="134620">
              <a:lnSpc>
                <a:spcPct val="100000"/>
              </a:lnSpc>
              <a:spcBef>
                <a:spcPts val="100"/>
              </a:spcBef>
            </a:pPr>
            <a:fld id="{81D60167-4931-47E6-BA6A-407CBD079E47}" type="slidenum">
              <a:rPr/>
              <a:t>5</a:t>
            </a:fld>
          </a:p>
        </p:txBody>
      </p:sp>
      <p:sp>
        <p:nvSpPr>
          <p:cNvPr id="5" name="object 5"/>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25"/>
              <a:t>翟淼</a:t>
            </a:r>
          </a:p>
        </p:txBody>
      </p:sp>
      <p:sp>
        <p:nvSpPr>
          <p:cNvPr id="3" name="object 3"/>
          <p:cNvSpPr txBox="1">
            <a:spLocks noGrp="1"/>
          </p:cNvSpPr>
          <p:nvPr>
            <p:ph type="title"/>
          </p:nvPr>
        </p:nvSpPr>
        <p:spPr>
          <a:xfrm>
            <a:off x="1410652" y="991402"/>
            <a:ext cx="6883400" cy="574040"/>
          </a:xfrm>
          <a:prstGeom prst="rect">
            <a:avLst/>
          </a:prstGeom>
        </p:spPr>
        <p:txBody>
          <a:bodyPr vert="horz" wrap="square" lIns="0" tIns="12700" rIns="0" bIns="0" rtlCol="0">
            <a:spAutoFit/>
          </a:bodyPr>
          <a:lstStyle/>
          <a:p>
            <a:pPr marL="12700">
              <a:lnSpc>
                <a:spcPct val="100000"/>
              </a:lnSpc>
              <a:spcBef>
                <a:spcPts val="100"/>
              </a:spcBef>
            </a:pPr>
            <a:r>
              <a:rPr sz="3600" b="1">
                <a:solidFill>
                  <a:srgbClr val="3333CC"/>
                </a:solidFill>
                <a:latin typeface="Times New Roman"/>
                <a:cs typeface="Times New Roman"/>
              </a:rPr>
              <a:t>8.1.2</a:t>
            </a:r>
            <a:r>
              <a:rPr sz="3600" b="1" spc="-5">
                <a:solidFill>
                  <a:srgbClr val="3333CC"/>
                </a:solidFill>
                <a:latin typeface="Microsoft JhengHei"/>
                <a:cs typeface="Microsoft JhengHei"/>
              </a:rPr>
              <a:t>国外会计学界的管理会计定义</a:t>
            </a:r>
            <a:endParaRPr sz="3600">
              <a:latin typeface="Microsoft JhengHei"/>
              <a:cs typeface="Microsoft JhengHei"/>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7" y="1965896"/>
            <a:ext cx="7543800" cy="3634740"/>
          </a:xfrm>
          <a:prstGeom prst="rect">
            <a:avLst/>
          </a:prstGeom>
        </p:spPr>
        <p:txBody>
          <a:bodyPr vert="horz" wrap="square" lIns="0" tIns="109855" rIns="0" bIns="0" rtlCol="0">
            <a:spAutoFit/>
          </a:bodyPr>
          <a:lstStyle/>
          <a:p>
            <a:pPr marL="12700">
              <a:lnSpc>
                <a:spcPct val="100000"/>
              </a:lnSpc>
              <a:spcBef>
                <a:spcPts val="865"/>
              </a:spcBef>
            </a:pPr>
            <a:r>
              <a:rPr sz="3200" b="1" spc="-15">
                <a:solidFill>
                  <a:srgbClr val="3333CC"/>
                </a:solidFill>
                <a:latin typeface="Microsoft JhengHei"/>
                <a:cs typeface="Microsoft JhengHei"/>
              </a:rPr>
              <a:t>狭义定义</a:t>
            </a:r>
            <a:endParaRPr sz="3200">
              <a:latin typeface="Microsoft JhengHei"/>
              <a:cs typeface="Microsoft JhengHei"/>
            </a:endParaRPr>
          </a:p>
          <a:p>
            <a:pPr marL="355600" marR="5080" indent="-342900">
              <a:lnSpc>
                <a:spcPct val="100000"/>
              </a:lnSpc>
              <a:spcBef>
                <a:spcPts val="770"/>
              </a:spcBef>
            </a:pPr>
            <a:r>
              <a:rPr sz="3200" b="1" spc="-325">
                <a:solidFill>
                  <a:srgbClr val="3333CC"/>
                </a:solidFill>
                <a:latin typeface="Microsoft JhengHei"/>
                <a:cs typeface="Microsoft JhengHei"/>
              </a:rPr>
              <a:t>1958</a:t>
            </a:r>
            <a:r>
              <a:rPr sz="3200" b="1">
                <a:solidFill>
                  <a:srgbClr val="3333CC"/>
                </a:solidFill>
                <a:latin typeface="Microsoft JhengHei"/>
                <a:cs typeface="Microsoft JhengHei"/>
              </a:rPr>
              <a:t>年，美国会计学会</a:t>
            </a:r>
            <a:r>
              <a:rPr sz="3200" b="1" spc="-430">
                <a:solidFill>
                  <a:srgbClr val="3333CC"/>
                </a:solidFill>
                <a:latin typeface="Microsoft JhengHei"/>
                <a:cs typeface="Microsoft JhengHei"/>
              </a:rPr>
              <a:t>（AAA）</a:t>
            </a:r>
            <a:r>
              <a:rPr sz="3200" b="1" spc="-10">
                <a:solidFill>
                  <a:srgbClr val="3333CC"/>
                </a:solidFill>
                <a:latin typeface="Microsoft JhengHei"/>
                <a:cs typeface="Microsoft JhengHei"/>
              </a:rPr>
              <a:t>下属管理会</a:t>
            </a:r>
            <a:r>
              <a:rPr sz="3200" b="1" spc="-5">
                <a:solidFill>
                  <a:srgbClr val="3333CC"/>
                </a:solidFill>
                <a:latin typeface="Microsoft JhengHei"/>
                <a:cs typeface="Microsoft JhengHei"/>
              </a:rPr>
              <a:t>计委员会：“管理会计是运用适当的技术和概念来处理某个主体的历史的和预期的经济数据，帮助管理当局制定具有适当经济目标的计划，并以实现这些目标、做出合理的决策为目的。”</a:t>
            </a:r>
            <a:endParaRPr sz="32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134620">
              <a:lnSpc>
                <a:spcPct val="100000"/>
              </a:lnSpc>
              <a:spcBef>
                <a:spcPts val="100"/>
              </a:spcBef>
            </a:pPr>
            <a:fld id="{81D60167-4931-47E6-BA6A-407CBD079E47}" type="slidenum">
              <a:rPr/>
              <a:t>6</a:t>
            </a:fld>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25"/>
              <a:t>翟淼</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7" y="1965896"/>
            <a:ext cx="7543800" cy="4122420"/>
          </a:xfrm>
          <a:prstGeom prst="rect">
            <a:avLst/>
          </a:prstGeom>
        </p:spPr>
        <p:txBody>
          <a:bodyPr vert="horz" wrap="square" lIns="0" tIns="109855" rIns="0" bIns="0" rtlCol="0">
            <a:spAutoFit/>
          </a:bodyPr>
          <a:lstStyle/>
          <a:p>
            <a:pPr marL="12700">
              <a:lnSpc>
                <a:spcPct val="100000"/>
              </a:lnSpc>
              <a:spcBef>
                <a:spcPts val="865"/>
              </a:spcBef>
            </a:pPr>
            <a:r>
              <a:rPr sz="3200" b="1" spc="-15">
                <a:solidFill>
                  <a:srgbClr val="3333CC"/>
                </a:solidFill>
                <a:latin typeface="Microsoft JhengHei"/>
                <a:cs typeface="Microsoft JhengHei"/>
              </a:rPr>
              <a:t>狭义定义</a:t>
            </a:r>
            <a:endParaRPr sz="3200">
              <a:latin typeface="Microsoft JhengHei"/>
              <a:cs typeface="Microsoft JhengHei"/>
            </a:endParaRPr>
          </a:p>
          <a:p>
            <a:pPr marL="355600" marR="5080" indent="-342900">
              <a:lnSpc>
                <a:spcPct val="100000"/>
              </a:lnSpc>
              <a:spcBef>
                <a:spcPts val="770"/>
              </a:spcBef>
            </a:pPr>
            <a:r>
              <a:rPr sz="3200" b="1" spc="-325">
                <a:solidFill>
                  <a:srgbClr val="3333CC"/>
                </a:solidFill>
                <a:latin typeface="Microsoft JhengHei"/>
                <a:cs typeface="Microsoft JhengHei"/>
              </a:rPr>
              <a:t>1966</a:t>
            </a:r>
            <a:r>
              <a:rPr sz="3200" b="1">
                <a:solidFill>
                  <a:srgbClr val="3333CC"/>
                </a:solidFill>
                <a:latin typeface="Microsoft JhengHei"/>
                <a:cs typeface="Microsoft JhengHei"/>
              </a:rPr>
              <a:t>年，美国会计学会</a:t>
            </a:r>
            <a:r>
              <a:rPr sz="3200" b="1" spc="-430">
                <a:solidFill>
                  <a:srgbClr val="3333CC"/>
                </a:solidFill>
                <a:latin typeface="Microsoft JhengHei"/>
                <a:cs typeface="Microsoft JhengHei"/>
              </a:rPr>
              <a:t>（AAA）</a:t>
            </a:r>
            <a:r>
              <a:rPr sz="3200" b="1" spc="-10">
                <a:solidFill>
                  <a:srgbClr val="3333CC"/>
                </a:solidFill>
                <a:latin typeface="Microsoft JhengHei"/>
                <a:cs typeface="Microsoft JhengHei"/>
              </a:rPr>
              <a:t>在其《基本</a:t>
            </a:r>
            <a:r>
              <a:rPr sz="3200" b="1" spc="-5">
                <a:solidFill>
                  <a:srgbClr val="3333CC"/>
                </a:solidFill>
                <a:latin typeface="Microsoft JhengHei"/>
                <a:cs typeface="Microsoft JhengHei"/>
              </a:rPr>
              <a:t>会计理论说明书》中认为：“管理会计是利用适当的技术和观念，加工历史和未来的经济信息，以帮助管理人员制定合理的经济目标方案，并协助管理部门达到其经济目标制定合理的经济决策。</a:t>
            </a:r>
            <a:r>
              <a:rPr sz="3200" b="1" spc="-50">
                <a:solidFill>
                  <a:srgbClr val="3333CC"/>
                </a:solidFill>
                <a:latin typeface="Microsoft JhengHei"/>
                <a:cs typeface="Microsoft JhengHei"/>
              </a:rPr>
              <a:t> ”</a:t>
            </a:r>
            <a:endParaRPr sz="32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134620">
              <a:lnSpc>
                <a:spcPct val="100000"/>
              </a:lnSpc>
              <a:spcBef>
                <a:spcPts val="100"/>
              </a:spcBef>
            </a:pPr>
            <a:fld id="{81D60167-4931-47E6-BA6A-407CBD079E47}" type="slidenum">
              <a:rPr/>
              <a:t>7</a:t>
            </a:fld>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25"/>
              <a:t>翟淼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7" y="1965896"/>
            <a:ext cx="7543800" cy="4122420"/>
          </a:xfrm>
          <a:prstGeom prst="rect">
            <a:avLst/>
          </a:prstGeom>
        </p:spPr>
        <p:txBody>
          <a:bodyPr vert="horz" wrap="square" lIns="0" tIns="109855" rIns="0" bIns="0" rtlCol="0">
            <a:spAutoFit/>
          </a:bodyPr>
          <a:lstStyle/>
          <a:p>
            <a:pPr marL="12700">
              <a:lnSpc>
                <a:spcPct val="100000"/>
              </a:lnSpc>
              <a:spcBef>
                <a:spcPts val="865"/>
              </a:spcBef>
            </a:pPr>
            <a:r>
              <a:rPr sz="3200" b="1" spc="-15">
                <a:solidFill>
                  <a:srgbClr val="3333CC"/>
                </a:solidFill>
                <a:latin typeface="Microsoft JhengHei"/>
                <a:cs typeface="Microsoft JhengHei"/>
              </a:rPr>
              <a:t>狭义定义</a:t>
            </a:r>
            <a:endParaRPr sz="3200">
              <a:latin typeface="Microsoft JhengHei"/>
              <a:cs typeface="Microsoft JhengHei"/>
            </a:endParaRPr>
          </a:p>
          <a:p>
            <a:pPr marL="355600" marR="5080" indent="-342900">
              <a:lnSpc>
                <a:spcPct val="100000"/>
              </a:lnSpc>
              <a:spcBef>
                <a:spcPts val="770"/>
              </a:spcBef>
            </a:pPr>
            <a:r>
              <a:rPr sz="3200" b="1" spc="-325">
                <a:solidFill>
                  <a:srgbClr val="3333CC"/>
                </a:solidFill>
                <a:latin typeface="Microsoft JhengHei"/>
                <a:cs typeface="Microsoft JhengHei"/>
              </a:rPr>
              <a:t>1981</a:t>
            </a:r>
            <a:r>
              <a:rPr sz="3200" b="1">
                <a:solidFill>
                  <a:srgbClr val="3333CC"/>
                </a:solidFill>
                <a:latin typeface="Microsoft JhengHei"/>
                <a:cs typeface="Microsoft JhengHei"/>
              </a:rPr>
              <a:t>年，美国管理会计师协会</a:t>
            </a:r>
            <a:r>
              <a:rPr sz="3200" b="1" spc="-340">
                <a:solidFill>
                  <a:srgbClr val="3333CC"/>
                </a:solidFill>
                <a:latin typeface="Microsoft JhengHei"/>
                <a:cs typeface="Microsoft JhengHei"/>
              </a:rPr>
              <a:t>（IMA）</a:t>
            </a:r>
            <a:r>
              <a:rPr sz="3200" b="1" spc="-25">
                <a:solidFill>
                  <a:srgbClr val="3333CC"/>
                </a:solidFill>
                <a:latin typeface="Microsoft JhengHei"/>
                <a:cs typeface="Microsoft JhengHei"/>
              </a:rPr>
              <a:t>的定</a:t>
            </a:r>
            <a:r>
              <a:rPr sz="3200" b="1" spc="-5">
                <a:solidFill>
                  <a:srgbClr val="3333CC"/>
                </a:solidFill>
                <a:latin typeface="Microsoft JhengHei"/>
                <a:cs typeface="Microsoft JhengHei"/>
              </a:rPr>
              <a:t>义认为：“管理会计是一个对财务信息进行确认、计量、汇总、分析、编制、解释和传递的过程，这些加工过的信息在管理中被用于内部的计划、评价和控制，并保证合理地、负责地利用企业的</a:t>
            </a:r>
            <a:r>
              <a:rPr sz="3200" b="1" spc="-10">
                <a:solidFill>
                  <a:srgbClr val="3333CC"/>
                </a:solidFill>
                <a:latin typeface="Microsoft JhengHei"/>
                <a:cs typeface="Microsoft JhengHei"/>
              </a:rPr>
              <a:t>各种资源。”</a:t>
            </a:r>
            <a:endParaRPr sz="32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134620">
              <a:lnSpc>
                <a:spcPct val="100000"/>
              </a:lnSpc>
              <a:spcBef>
                <a:spcPts val="100"/>
              </a:spcBef>
            </a:pPr>
            <a:fld id="{81D60167-4931-47E6-BA6A-407CBD079E47}" type="slidenum">
              <a:rPr/>
              <a:t>8</a:t>
            </a:fld>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25"/>
              <a:t>翟淼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261427" y="1976501"/>
            <a:ext cx="7493000" cy="3609975"/>
          </a:xfrm>
          <a:prstGeom prst="rect">
            <a:avLst/>
          </a:prstGeom>
        </p:spPr>
        <p:txBody>
          <a:bodyPr vert="horz" wrap="square" lIns="0" tIns="97790" rIns="0" bIns="0" rtlCol="0">
            <a:spAutoFit/>
          </a:bodyPr>
          <a:lstStyle/>
          <a:p>
            <a:pPr marL="12700">
              <a:lnSpc>
                <a:spcPct val="100000"/>
              </a:lnSpc>
              <a:spcBef>
                <a:spcPts val="770"/>
              </a:spcBef>
            </a:pPr>
            <a:r>
              <a:rPr sz="2800" b="1" spc="-15">
                <a:solidFill>
                  <a:srgbClr val="3333CC"/>
                </a:solidFill>
                <a:latin typeface="Microsoft JhengHei"/>
                <a:cs typeface="Microsoft JhengHei"/>
              </a:rPr>
              <a:t>狭义定义</a:t>
            </a:r>
            <a:endParaRPr sz="2800">
              <a:latin typeface="Microsoft JhengHei"/>
              <a:cs typeface="Microsoft JhengHei"/>
            </a:endParaRPr>
          </a:p>
          <a:p>
            <a:pPr marL="355600" marR="5080" indent="-342900" algn="just">
              <a:lnSpc>
                <a:spcPct val="100000"/>
              </a:lnSpc>
              <a:spcBef>
                <a:spcPts val="675"/>
              </a:spcBef>
            </a:pPr>
            <a:r>
              <a:rPr sz="2800" b="1" spc="-285">
                <a:solidFill>
                  <a:srgbClr val="3333CC"/>
                </a:solidFill>
                <a:latin typeface="Microsoft JhengHei"/>
                <a:cs typeface="Microsoft JhengHei"/>
              </a:rPr>
              <a:t>1988</a:t>
            </a:r>
            <a:r>
              <a:rPr sz="2800" b="1">
                <a:solidFill>
                  <a:srgbClr val="3333CC"/>
                </a:solidFill>
                <a:latin typeface="Microsoft JhengHei"/>
                <a:cs typeface="Microsoft JhengHei"/>
              </a:rPr>
              <a:t>年，国际会计师联合会</a:t>
            </a:r>
            <a:r>
              <a:rPr sz="2800" b="1" spc="-120">
                <a:solidFill>
                  <a:srgbClr val="3333CC"/>
                </a:solidFill>
                <a:latin typeface="Microsoft JhengHei"/>
                <a:cs typeface="Microsoft JhengHei"/>
              </a:rPr>
              <a:t>（IFAC）</a:t>
            </a:r>
            <a:r>
              <a:rPr sz="2800" b="1" spc="-10">
                <a:solidFill>
                  <a:srgbClr val="3333CC"/>
                </a:solidFill>
                <a:latin typeface="Microsoft JhengHei"/>
                <a:cs typeface="Microsoft JhengHei"/>
              </a:rPr>
              <a:t>常设的财务</a:t>
            </a:r>
            <a:r>
              <a:rPr sz="2800" b="1" spc="-5">
                <a:solidFill>
                  <a:srgbClr val="3333CC"/>
                </a:solidFill>
                <a:latin typeface="Microsoft JhengHei"/>
                <a:cs typeface="Microsoft JhengHei"/>
              </a:rPr>
              <a:t>与管理会计委员会提出的管理会计的定义是：</a:t>
            </a:r>
            <a:r>
              <a:rPr sz="2800" b="1" spc="-50">
                <a:solidFill>
                  <a:srgbClr val="3333CC"/>
                </a:solidFill>
                <a:latin typeface="Microsoft JhengHei"/>
                <a:cs typeface="Microsoft JhengHei"/>
              </a:rPr>
              <a:t> </a:t>
            </a:r>
            <a:r>
              <a:rPr sz="2800" b="1" spc="-5">
                <a:solidFill>
                  <a:srgbClr val="3333CC"/>
                </a:solidFill>
                <a:latin typeface="Microsoft JhengHei"/>
                <a:cs typeface="Microsoft JhengHei"/>
              </a:rPr>
              <a:t>“管理会计是在一个组织内部对管理当局用于</a:t>
            </a:r>
            <a:r>
              <a:rPr sz="2800" b="1">
                <a:solidFill>
                  <a:srgbClr val="3333CC"/>
                </a:solidFill>
                <a:latin typeface="Microsoft JhengHei"/>
                <a:cs typeface="Microsoft JhengHei"/>
              </a:rPr>
              <a:t>规划、评价和控制的信息（</a:t>
            </a:r>
            <a:r>
              <a:rPr sz="2800" b="1" spc="-10">
                <a:solidFill>
                  <a:srgbClr val="3333CC"/>
                </a:solidFill>
                <a:latin typeface="Microsoft JhengHei"/>
                <a:cs typeface="Microsoft JhengHei"/>
              </a:rPr>
              <a:t>财务的和经营的信</a:t>
            </a:r>
            <a:r>
              <a:rPr sz="2800" b="1">
                <a:solidFill>
                  <a:srgbClr val="3333CC"/>
                </a:solidFill>
                <a:latin typeface="Microsoft JhengHei"/>
                <a:cs typeface="Microsoft JhengHei"/>
              </a:rPr>
              <a:t>息）</a:t>
            </a:r>
            <a:r>
              <a:rPr sz="2800" b="1" spc="-5">
                <a:solidFill>
                  <a:srgbClr val="3333CC"/>
                </a:solidFill>
                <a:latin typeface="Microsoft JhengHei"/>
                <a:cs typeface="Microsoft JhengHei"/>
              </a:rPr>
              <a:t>进行确认、计量、积累、分析、编报、解释和传输的过程，以确保其资源的合理利用并对它们承担经营责任。”</a:t>
            </a:r>
            <a:endParaRPr sz="2800">
              <a:latin typeface="Microsoft JhengHei"/>
              <a:cs typeface="Microsoft JhengHei"/>
            </a:endParaRPr>
          </a:p>
        </p:txBody>
      </p:sp>
      <p:sp>
        <p:nvSpPr>
          <p:cNvPr id="3" name="object 3"/>
          <p:cNvSpPr txBox="1">
            <a:spLocks noGrp="1"/>
          </p:cNvSpPr>
          <p:nvPr>
            <p:ph type="sldNum" sz="quarter" idx="7"/>
          </p:nvPr>
        </p:nvSpPr>
        <p:spPr>
          <a:prstGeom prst="rect">
            <a:avLst/>
          </a:prstGeom>
        </p:spPr>
        <p:txBody>
          <a:bodyPr vert="horz" wrap="square" lIns="0" tIns="12700" rIns="0" bIns="0" rtlCol="0">
            <a:spAutoFit/>
          </a:bodyPr>
          <a:lstStyle/>
          <a:p>
            <a:pPr marL="134620">
              <a:lnSpc>
                <a:spcPct val="100000"/>
              </a:lnSpc>
              <a:spcBef>
                <a:spcPts val="100"/>
              </a:spcBef>
            </a:pPr>
            <a:fld id="{81D60167-4931-47E6-BA6A-407CBD079E47}" type="slidenum">
              <a:rPr/>
              <a:t>9</a:t>
            </a:fld>
          </a:p>
        </p:txBody>
      </p:sp>
      <p:sp>
        <p:nvSpPr>
          <p:cNvPr id="4" name="object 4"/>
          <p:cNvSpPr txBox="1">
            <a:spLocks noGrp="1"/>
          </p:cNvSpPr>
          <p:nvPr>
            <p:ph type="ftr" sz="quarter" idx="5"/>
          </p:nvPr>
        </p:nvSpPr>
        <p:spPr>
          <a:prstGeom prst="rect">
            <a:avLst/>
          </a:prstGeom>
        </p:spPr>
        <p:txBody>
          <a:bodyPr vert="horz" wrap="square" lIns="0" tIns="0" rIns="0" bIns="0" rtlCol="0">
            <a:spAutoFit/>
          </a:bodyPr>
          <a:lstStyle/>
          <a:p>
            <a:pPr marL="12700">
              <a:lnSpc>
                <a:spcPts val="1585"/>
              </a:lnSpc>
            </a:pPr>
            <a:r>
              <a:rPr spc="-25"/>
              <a:t>翟淼</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9144000" cy="6858000"/>
          </a:xfrm>
          <a:prstGeom prst="rect">
            <a:avLst/>
          </a:prstGeom>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https://d.book118.com/626052101220010032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宋体</vt:lpstr>
      <vt:lpstr>Microsoft JhengHei</vt:lpstr>
      <vt:lpstr>Tahoma</vt:lpstr>
      <vt:lpstr>微软雅黑</vt:lpstr>
      <vt:lpstr>MS Gothic</vt:lpstr>
      <vt:lpstr>Times New Roman</vt:lpstr>
      <vt:lpstr>Office Theme</vt:lpstr>
      <vt:lpstr>第8章管理会计概述</vt:lpstr>
      <vt:lpstr>PowerPoint Presentation</vt:lpstr>
      <vt:lpstr>学习目标</vt:lpstr>
      <vt:lpstr>8.1管理会计的定义</vt:lpstr>
      <vt:lpstr>8.1.2国外会计学界的管理会计定义</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2024-09-01T04:11:36.314</cp:lastPrinted>
  <dcterms:created xsi:type="dcterms:W3CDTF">2024-08-31T20:11:36Z</dcterms:created>
  <dcterms:modified xsi:type="dcterms:W3CDTF">2024-08-31T20:11:37Z</dcterms:modified>
</cp:coreProperties>
</file>