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embeddedFontLst>
    <p:embeddedFont>
      <p:font typeface="DFBMSK+MS-UIGothic"/>
      <p:regular r:id="rId17"/>
    </p:embeddedFont>
    <p:embeddedFont>
      <p:font typeface="PIFGGO+LKDAGC+ArialMT"/>
      <p:regular r:id="rId18"/>
    </p:embeddedFont>
    <p:embeddedFont>
      <p:font typeface="UTHSHU+REATEU+MicrosoftYaHei-Bold"/>
      <p:regular r:id="rId19"/>
    </p:embeddedFont>
    <p:embeddedFont>
      <p:font typeface="MERVBN+JCEUQU+MicrosoftYaHei"/>
      <p:regular r:id="rId20"/>
    </p:embeddedFont>
  </p:embeddedFontLst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font" Target="fonts/font1.fntdata" /><Relationship Id="rId18" Type="http://schemas.openxmlformats.org/officeDocument/2006/relationships/font" Target="fonts/font2.fntdata" /><Relationship Id="rId19" Type="http://schemas.openxmlformats.org/officeDocument/2006/relationships/font" Target="fonts/font3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4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6F04D8-A9CD-4357-A4C0-C3ACFB3B20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3A8F1F-A1A3-4E20-813A-AF5D84BCEC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D0FB4F-3F15-4593-9825-6DB1BD897D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003C93-2C62-45FC-98FB-5F36622B29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2FE74A9-55DA-4CE1-B97A-6CD120F75C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D709D1D-493E-4463-A2CB-A77CC0B3BC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691BD9-6FE9-4C89-8B43-558F1F4A9D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D06A73-78F9-4C0A-B356-3CBD25EE2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767DC8-2B96-4877-B255-F8728D1CCE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B3D322-5DB9-4F30-A046-563B339A34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AFC20C-1267-4B6D-984E-2AA8256817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605403314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26895" y="1741959"/>
            <a:ext cx="9821673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AF57"/>
                </a:solidFill>
                <a:latin typeface="DFBMSK+MS-UIGothic"/>
                <a:cs typeface="DFBMSK+MS-UIGothic"/>
              </a:rPr>
              <a:t>安全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设</a:t>
            </a:r>
            <a:r>
              <a:rPr sz="5150" spc="20">
                <a:solidFill>
                  <a:srgbClr val="00AF57"/>
                </a:solidFill>
                <a:latin typeface="DFBMSK+MS-UIGothic"/>
                <a:cs typeface="DFBMSK+MS-UIGothic"/>
              </a:rPr>
              <a:t>施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设计专</a:t>
            </a:r>
            <a:r>
              <a:rPr sz="5150" spc="25">
                <a:solidFill>
                  <a:srgbClr val="00AF57"/>
                </a:solidFill>
                <a:latin typeface="DFBMSK+MS-UIGothic"/>
                <a:cs typeface="DFBMSK+MS-UIGothic"/>
              </a:rPr>
              <a:t>篇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审查</a:t>
            </a:r>
            <a:r>
              <a:rPr sz="5150" spc="20">
                <a:solidFill>
                  <a:srgbClr val="00AF57"/>
                </a:solidFill>
                <a:latin typeface="DFBMSK+MS-UIGothic"/>
                <a:cs typeface="DFBMSK+MS-UIGothic"/>
              </a:rPr>
              <a:t>会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00AF57"/>
                </a:solidFill>
                <a:latin typeface="DFBMSK+MS-UIGothic"/>
                <a:cs typeface="DFBMSK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28870" y="1943290"/>
            <a:ext cx="2795139" cy="78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PIFGGO+LKDAGC+ArialMT"/>
                <a:cs typeface="PIFGGO+LKDAGC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会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议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背景和目的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28870" y="2491930"/>
            <a:ext cx="3738821" cy="7835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PIFGGO+LKDAGC+ArialMT"/>
                <a:cs typeface="PIFGGO+LKDAGC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安全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设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施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设计专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篇概述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28870" y="3040570"/>
            <a:ext cx="5841941" cy="24292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PIFGGO+LKDAGC+ArialMT"/>
                <a:cs typeface="PIFGGO+LKDAGC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安全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设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施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设计专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篇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审查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要点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PIFGGO+LKDAGC+ArialMT"/>
                <a:cs typeface="PIFGGO+LKDAGC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安全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设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施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设计专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篇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审查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流程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PIFGGO+LKDAGC+ArialMT"/>
                <a:cs typeface="PIFGGO+LKDAGC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安全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设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施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设计专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篇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审查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案例分析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PIFGGO+LKDAGC+ArialMT"/>
                <a:cs typeface="PIFGGO+LKDAGC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安全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设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施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设计专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篇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审查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会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总结</a:t>
            </a:r>
            <a:r>
              <a:rPr sz="2400">
                <a:solidFill>
                  <a:srgbClr val="59AE93"/>
                </a:solidFill>
                <a:latin typeface="DFBMSK+MS-UIGothic"/>
                <a:cs typeface="DFBMSK+MS-UIGothic"/>
              </a:rPr>
              <a:t>与展望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89660" y="3988026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DFBMSK+MS-UIGothic"/>
                <a:cs typeface="DFBMSK+MS-UIGothic"/>
              </a:rPr>
              <a:t>目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89660" y="5445351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43009" y="6093221"/>
            <a:ext cx="4297997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 spc="10">
                <a:solidFill>
                  <a:srgbClr val="9BDAC5"/>
                </a:solidFill>
                <a:latin typeface="UTHSHU+REATEU+MicrosoftYaHei-Bold"/>
                <a:cs typeface="UTHSHU+REATEU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15315" y="170702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0AF57"/>
                </a:solidFill>
                <a:latin typeface="UTHSHU+REATEU+MicrosoftYaHei-Bold"/>
                <a:cs typeface="UTHSHU+REATEU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5315" y="3275484"/>
            <a:ext cx="5578392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AF57"/>
                </a:solidFill>
                <a:latin typeface="DFBMSK+MS-UIGothic"/>
                <a:cs typeface="DFBMSK+MS-UIGothic"/>
              </a:rPr>
              <a:t>会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议</a:t>
            </a:r>
            <a:r>
              <a:rPr sz="5150" spc="23">
                <a:solidFill>
                  <a:srgbClr val="00AF57"/>
                </a:solidFill>
                <a:latin typeface="DFBMSK+MS-UIGothic"/>
                <a:cs typeface="DFBMSK+MS-UIGothic"/>
              </a:rPr>
              <a:t>背景和目的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DFBMSK+MS-UIGothic"/>
                <a:cs typeface="DFBMSK+MS-UIGothic"/>
              </a:rPr>
              <a:t>会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议</a:t>
            </a:r>
            <a:r>
              <a:rPr sz="3000">
                <a:solidFill>
                  <a:srgbClr val="59AE93"/>
                </a:solidFill>
                <a:latin typeface="DFBMSK+MS-UIGothic"/>
                <a:cs typeface="DFBMSK+MS-UIGothic"/>
              </a:rPr>
              <a:t>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645773"/>
            <a:ext cx="3154679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设计专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审查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会是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了确保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设计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符合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范和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准，以保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障公共安全和人身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财产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安全。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1355" y="4293088"/>
            <a:ext cx="3088444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DFBMSK+MS-UIGothic"/>
                <a:cs typeface="DFBMSK+MS-UIGothic"/>
              </a:rPr>
              <a:t>随着社会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DFBMSK+MS-UIGothic"/>
                <a:cs typeface="DFBMSK+MS-UIGothic"/>
              </a:rPr>
              <a:t>展和城市化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DFBMSK+MS-UIGothic"/>
                <a:cs typeface="DFBMSK+MS-UIGothic"/>
              </a:rPr>
              <a:t>程加速，安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DFBMSK+MS-UIGothic"/>
                <a:cs typeface="DFBMSK+MS-UIGothic"/>
              </a:rPr>
              <a:t>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FFFFFF"/>
                </a:solidFill>
                <a:latin typeface="DFBMSK+MS-UIGothic"/>
                <a:cs typeface="DFBMSK+MS-UIGothic"/>
              </a:rPr>
              <a:t>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设计</a:t>
            </a:r>
            <a:r>
              <a:rPr sz="1350">
                <a:solidFill>
                  <a:srgbClr val="FFFFFF"/>
                </a:solidFill>
                <a:latin typeface="DFBMSK+MS-UIGothic"/>
                <a:cs typeface="DFBMSK+MS-UIGothic"/>
              </a:rPr>
              <a:t>的重要性越来越突出，因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DFBMSK+MS-UIGothic"/>
                <a:cs typeface="DFBMSK+MS-UIGothic"/>
              </a:rPr>
              <a:t>此需要定期召开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审查</a:t>
            </a:r>
            <a:r>
              <a:rPr sz="1350">
                <a:solidFill>
                  <a:srgbClr val="FFFFFF"/>
                </a:solidFill>
                <a:latin typeface="DFBMSK+MS-UIGothic"/>
                <a:cs typeface="DFBMSK+MS-UIGothic"/>
              </a:rPr>
              <a:t>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议</a:t>
            </a:r>
            <a:r>
              <a:rPr sz="1350">
                <a:solidFill>
                  <a:srgbClr val="FFFFFF"/>
                </a:solidFill>
                <a:latin typeface="DFBMSK+MS-UIGothic"/>
                <a:cs typeface="DFBMSK+MS-UIGothic"/>
              </a:rPr>
              <a:t>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DFBMSK+MS-UIGothic"/>
                <a:cs typeface="DFBMSK+MS-UIGothic"/>
              </a:rPr>
              <a:t>安全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DFBMSK+MS-UIGothic"/>
                <a:cs typeface="DFBMSK+MS-UIGothic"/>
              </a:rPr>
              <a:t>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设计进</a:t>
            </a:r>
            <a:r>
              <a:rPr sz="1350">
                <a:solidFill>
                  <a:srgbClr val="FFFFFF"/>
                </a:solidFill>
                <a:latin typeface="DFBMSK+MS-UIGothic"/>
                <a:cs typeface="DFBMSK+MS-UIGothic"/>
              </a:rPr>
              <a:t>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评</a:t>
            </a:r>
            <a:r>
              <a:rPr sz="1350">
                <a:solidFill>
                  <a:srgbClr val="FFFFFF"/>
                </a:solidFill>
                <a:latin typeface="DFBMSK+MS-UIGothic"/>
                <a:cs typeface="DFBMSK+MS-UIGothic"/>
              </a:rPr>
              <a:t>估和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审</a:t>
            </a:r>
            <a:r>
              <a:rPr sz="1350">
                <a:solidFill>
                  <a:srgbClr val="FFFFFF"/>
                </a:solidFill>
                <a:latin typeface="DFBMSK+MS-UIGothic"/>
                <a:cs typeface="DFBMSK+MS-UIGothic"/>
              </a:rPr>
              <a:t>核。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DFBMSK+MS-UIGothic"/>
                <a:cs typeface="DFBMSK+MS-UIGothic"/>
              </a:rPr>
              <a:t>会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议</a:t>
            </a:r>
            <a:r>
              <a:rPr sz="3000">
                <a:solidFill>
                  <a:srgbClr val="59AE93"/>
                </a:solidFill>
                <a:latin typeface="DFBMSK+MS-UIGothic"/>
                <a:cs typeface="DFBMSK+MS-UIGothic"/>
              </a:rPr>
              <a:t>目的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47214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MERVBN+JCEUQU+MicrosoftYaHei"/>
                <a:cs typeface="MERVBN+JCEUQU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2564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MERVBN+JCEUQU+MicrosoftYaHei"/>
                <a:cs typeface="MERVBN+JCEUQU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0407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MERVBN+JCEUQU+MicrosoftYaHei"/>
                <a:cs typeface="MERVBN+JCEUQU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1869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MERVBN+JCEUQU+MicrosoftYaHei"/>
                <a:cs typeface="MERVBN+JCEUQU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01394" y="5190342"/>
            <a:ext cx="256317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审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核安全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设计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的合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性和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679190" y="5190342"/>
            <a:ext cx="256317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提高安全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设计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的水平和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036050" y="5190342"/>
            <a:ext cx="2563177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设计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展</a:t>
            </a:r>
          </a:p>
          <a:p>
            <a:pPr marL="771525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用。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357620" y="5335758"/>
            <a:ext cx="2563177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加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各相关部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的沟通和</a:t>
            </a:r>
          </a:p>
          <a:p>
            <a:pPr marL="857249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作。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772919" y="5498953"/>
            <a:ext cx="8853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合理性。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622165" y="5498953"/>
            <a:ext cx="5424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量。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15315" y="170702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0AF57"/>
                </a:solidFill>
                <a:latin typeface="UTHSHU+REATEU+MicrosoftYaHei-Bold"/>
                <a:cs typeface="UTHSHU+REATEU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5315" y="3275484"/>
            <a:ext cx="7554669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AF57"/>
                </a:solidFill>
                <a:latin typeface="DFBMSK+MS-UIGothic"/>
                <a:cs typeface="DFBMSK+MS-UIGothic"/>
              </a:rPr>
              <a:t>安全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设</a:t>
            </a:r>
            <a:r>
              <a:rPr sz="5150" spc="20">
                <a:solidFill>
                  <a:srgbClr val="00AF57"/>
                </a:solidFill>
                <a:latin typeface="DFBMSK+MS-UIGothic"/>
                <a:cs typeface="DFBMSK+MS-UIGothic"/>
              </a:rPr>
              <a:t>施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设计专</a:t>
            </a:r>
            <a:r>
              <a:rPr sz="5150" spc="25">
                <a:solidFill>
                  <a:srgbClr val="00AF57"/>
                </a:solidFill>
                <a:latin typeface="DFBMSK+MS-UIGothic"/>
                <a:cs typeface="DFBMSK+MS-UIGothic"/>
              </a:rPr>
              <a:t>篇概述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DFBMSK+MS-UIGothic"/>
                <a:cs typeface="DFBMSK+MS-UIGothic"/>
              </a:rPr>
              <a:t>安全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设</a:t>
            </a:r>
            <a:r>
              <a:rPr sz="3000">
                <a:solidFill>
                  <a:srgbClr val="59AE93"/>
                </a:solidFill>
                <a:latin typeface="DFBMSK+MS-UIGothic"/>
                <a:cs typeface="DFBMSK+MS-UIGothic"/>
              </a:rPr>
              <a:t>施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设计专</a:t>
            </a:r>
            <a:r>
              <a:rPr sz="3000">
                <a:solidFill>
                  <a:srgbClr val="59AE93"/>
                </a:solidFill>
                <a:latin typeface="DFBMSK+MS-UIGothic"/>
                <a:cs typeface="DFBMSK+MS-UIGothic"/>
              </a:rPr>
              <a:t>篇内容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98625" y="2021693"/>
            <a:ext cx="4140517" cy="1575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设计专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篇是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针对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设项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目安全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施的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计进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审查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专题报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告，主要内容包括建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设项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目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的基本情况、安全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设计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方案、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设计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依据和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</a:p>
          <a:p>
            <a:pPr marL="0" marR="0">
              <a:lnSpc>
                <a:spcPts val="1350"/>
              </a:lnSpc>
              <a:spcBef>
                <a:spcPts val="160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计图纸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等。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40294" y="2021693"/>
            <a:ext cx="4008045" cy="119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设计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方案包括安全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施的种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、数量、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布局、构造和功能等，同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时还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需要考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虑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与主体工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程的配套和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协调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98625" y="4069567"/>
            <a:ext cx="4074281" cy="119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设计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依据主要包括国家法律法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准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范、行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业标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准和地方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准等，同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时还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需要考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虑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设项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目所属行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的特殊要求。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440294" y="4069567"/>
            <a:ext cx="4074281" cy="119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设计图纸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包括平面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图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、立面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图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、剖面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图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节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点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详图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等，同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时还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需要考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虑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与主体工程的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计图纸协调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一致。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DFBMSK+MS-UIGothic"/>
                <a:cs typeface="DFBMSK+MS-UIGothic"/>
              </a:rPr>
              <a:t>安全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设</a:t>
            </a:r>
            <a:r>
              <a:rPr sz="3000">
                <a:solidFill>
                  <a:srgbClr val="59AE93"/>
                </a:solidFill>
                <a:latin typeface="DFBMSK+MS-UIGothic"/>
                <a:cs typeface="DFBMSK+MS-UIGothic"/>
              </a:rPr>
              <a:t>施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设计专</a:t>
            </a:r>
            <a:r>
              <a:rPr sz="3000">
                <a:solidFill>
                  <a:srgbClr val="59AE93"/>
                </a:solidFill>
                <a:latin typeface="DFBMSK+MS-UIGothic"/>
                <a:cs typeface="DFBMSK+MS-UIGothic"/>
              </a:rPr>
              <a:t>篇重要性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1780278"/>
            <a:ext cx="78131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安全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设计专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篇是建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设项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目安全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设计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的重要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环节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，是保障建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设项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目安全运行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81400" y="2054597"/>
            <a:ext cx="1745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的关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键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措施之一。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58314" y="3434452"/>
            <a:ext cx="78131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安全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设计专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篇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审查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，可以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发现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纠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正建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设项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目安全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设计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中存在的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问题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和不足，提高安全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施的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设计质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量和安全性。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587115" y="5056243"/>
            <a:ext cx="7813104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安全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设计专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篇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审查还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可以促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设项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目各方的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协调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和沟通，加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设项</a:t>
            </a: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目安全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FBMSK+MS-UIGothic"/>
                <a:cs typeface="DFBMSK+MS-UIGothic"/>
              </a:rPr>
              <a:t>管理的整体水平。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15315" y="170702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0AF57"/>
                </a:solidFill>
                <a:latin typeface="UTHSHU+REATEU+MicrosoftYaHei-Bold"/>
                <a:cs typeface="UTHSHU+REATEU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5315" y="3275484"/>
            <a:ext cx="9065754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AF57"/>
                </a:solidFill>
                <a:latin typeface="DFBMSK+MS-UIGothic"/>
                <a:cs typeface="DFBMSK+MS-UIGothic"/>
              </a:rPr>
              <a:t>安全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设</a:t>
            </a:r>
            <a:r>
              <a:rPr sz="5150" spc="20">
                <a:solidFill>
                  <a:srgbClr val="00AF57"/>
                </a:solidFill>
                <a:latin typeface="DFBMSK+MS-UIGothic"/>
                <a:cs typeface="DFBMSK+MS-UIGothic"/>
              </a:rPr>
              <a:t>施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设计专</a:t>
            </a:r>
            <a:r>
              <a:rPr sz="5150" spc="25">
                <a:solidFill>
                  <a:srgbClr val="00AF57"/>
                </a:solidFill>
                <a:latin typeface="DFBMSK+MS-UIGothic"/>
                <a:cs typeface="DFBMSK+MS-UIGothic"/>
              </a:rPr>
              <a:t>篇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审查</a:t>
            </a:r>
            <a:r>
              <a:rPr sz="5150" spc="20">
                <a:solidFill>
                  <a:srgbClr val="00AF57"/>
                </a:solidFill>
                <a:latin typeface="DFBMSK+MS-UIGothic"/>
                <a:cs typeface="DFBMSK+MS-UIGothic"/>
              </a:rPr>
              <a:t>要点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DFBMSK+MS-UIGothic"/>
                <a:cs typeface="DFBMSK+MS-UIGothic"/>
              </a:rPr>
              <a:t>合法性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审查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65065" y="1271008"/>
            <a:ext cx="26289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总结词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：确保安全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设计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专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篇符合相关法律法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</a:p>
          <a:p>
            <a:pPr marL="7620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准要求。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592184" y="2615938"/>
            <a:ext cx="2655846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ERVBN+JCEUQU+MicrosoftYaHei"/>
                <a:cs typeface="MERVBN+JCEUQU+MicrosoftYaHei"/>
              </a:rPr>
              <a:t>1. 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检查设计专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篇是否符合国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家、地方和行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的法律法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</a:p>
          <a:p>
            <a:pPr marL="297179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以及相关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准要求。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890259" y="2635264"/>
            <a:ext cx="986464" cy="93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21"/>
              </a:lnSpc>
              <a:spcBef>
                <a:spcPct val="0"/>
              </a:spcBef>
              <a:spcAft>
                <a:spcPct val="0"/>
              </a:spcAft>
            </a:pPr>
            <a:r>
              <a:rPr sz="2900" spc="15">
                <a:solidFill>
                  <a:srgbClr val="FFFFFF"/>
                </a:solidFill>
                <a:latin typeface="MERVBN+JCEUQU+MicrosoftYaHei"/>
                <a:cs typeface="MERVBN+JCEUQU+MicrosoftYaHei"/>
              </a:rPr>
              <a:t>01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891664" y="2890892"/>
            <a:ext cx="10477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详细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描述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137025" y="3288044"/>
            <a:ext cx="986464" cy="93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21"/>
              </a:lnSpc>
              <a:spcBef>
                <a:spcPct val="0"/>
              </a:spcBef>
              <a:spcAft>
                <a:spcPct val="0"/>
              </a:spcAft>
            </a:pPr>
            <a:r>
              <a:rPr sz="2900" spc="15">
                <a:solidFill>
                  <a:srgbClr val="FFFFFF"/>
                </a:solidFill>
                <a:latin typeface="MERVBN+JCEUQU+MicrosoftYaHei"/>
                <a:cs typeface="MERVBN+JCEUQU+MicrosoftYaHei"/>
              </a:rPr>
              <a:t>02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508240" y="3288044"/>
            <a:ext cx="986464" cy="93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21"/>
              </a:lnSpc>
              <a:spcBef>
                <a:spcPct val="0"/>
              </a:spcBef>
              <a:spcAft>
                <a:spcPct val="0"/>
              </a:spcAft>
            </a:pPr>
            <a:r>
              <a:rPr sz="2900" spc="15">
                <a:solidFill>
                  <a:srgbClr val="FFFFFF"/>
                </a:solidFill>
                <a:latin typeface="MERVBN+JCEUQU+MicrosoftYaHei"/>
                <a:cs typeface="MERVBN+JCEUQU+MicrosoftYaHei"/>
              </a:rPr>
              <a:t>03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178290" y="4896222"/>
            <a:ext cx="291985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9069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ERVBN+JCEUQU+MicrosoftYaHei"/>
                <a:cs typeface="MERVBN+JCEUQU+MicrosoftYaHei"/>
              </a:rPr>
              <a:t>3. 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检查设计专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篇中使用的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准、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范和指南是否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行有效。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24509" y="4979408"/>
            <a:ext cx="2655846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ERVBN+JCEUQU+MicrosoftYaHei"/>
                <a:cs typeface="MERVBN+JCEUQU+MicrosoftYaHei"/>
              </a:rPr>
              <a:t>2. 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确保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设计专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篇的内容与相</a:t>
            </a:r>
          </a:p>
          <a:p>
            <a:pPr marL="201929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审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批文件保持一致。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475990" y="5005084"/>
            <a:ext cx="986464" cy="93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21"/>
              </a:lnSpc>
              <a:spcBef>
                <a:spcPct val="0"/>
              </a:spcBef>
              <a:spcAft>
                <a:spcPct val="0"/>
              </a:spcAft>
            </a:pPr>
            <a:r>
              <a:rPr sz="2900" spc="15">
                <a:solidFill>
                  <a:srgbClr val="FFFFFF"/>
                </a:solidFill>
                <a:latin typeface="MERVBN+JCEUQU+MicrosoftYaHei"/>
                <a:cs typeface="MERVBN+JCEUQU+MicrosoftYaHei"/>
              </a:rPr>
              <a:t>04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313419" y="5005084"/>
            <a:ext cx="986463" cy="93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21"/>
              </a:lnSpc>
              <a:spcBef>
                <a:spcPct val="0"/>
              </a:spcBef>
              <a:spcAft>
                <a:spcPct val="0"/>
              </a:spcAft>
            </a:pPr>
            <a:r>
              <a:rPr sz="2900" spc="15">
                <a:solidFill>
                  <a:srgbClr val="FFFFFF"/>
                </a:solidFill>
                <a:latin typeface="MERVBN+JCEUQU+MicrosoftYaHei"/>
                <a:cs typeface="MERVBN+JCEUQU+Microsoft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规</a:t>
            </a:r>
            <a:r>
              <a:rPr sz="3000">
                <a:solidFill>
                  <a:srgbClr val="59AE93"/>
                </a:solidFill>
                <a:latin typeface="DFBMSK+MS-UIGothic"/>
                <a:cs typeface="DFBMSK+MS-UIGothic"/>
              </a:rPr>
              <a:t>范性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审查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50264" y="2735953"/>
            <a:ext cx="2481708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总结词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：确保安全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计专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篇的内容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范、完整、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准确。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25659" y="3294752"/>
            <a:ext cx="10477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详细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描述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128509" y="5181972"/>
            <a:ext cx="2436771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ERVBN+JCEUQU+MicrosoftYaHei"/>
                <a:cs typeface="MERVBN+JCEUQU+MicrosoftYaHei"/>
              </a:rPr>
              <a:t>2. 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确保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设计专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篇的内容清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晰、准确，不出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或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误导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169920" y="5353422"/>
            <a:ext cx="2436771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ERVBN+JCEUQU+MicrosoftYaHei"/>
                <a:cs typeface="MERVBN+JCEUQU+MicrosoftYaHei"/>
              </a:rPr>
              <a:t>1. 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检查设计专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篇的格式和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构是否符合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DFBMSK+MS-UIGothic"/>
                <a:cs typeface="DFBMSK+MS-UIGothic"/>
              </a:rPr>
              <a:t>范要求。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DFBMSK+MS-UIGothic"/>
                <a:cs typeface="DFBMSK+MS-UIGothic"/>
              </a:rPr>
              <a:t>安全性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审查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12640" y="1466703"/>
            <a:ext cx="3384195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总结词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估安全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设计专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、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财产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境的安全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77240" y="3518388"/>
            <a:ext cx="3376098" cy="439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ERVBN+JCEUQU+MicrosoftYaHei"/>
                <a:cs typeface="MERVBN+JCEUQU+MicrosoftYaHei"/>
              </a:rPr>
              <a:t>3. 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设计专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篇中采取的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案是否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295640" y="3532358"/>
            <a:ext cx="94297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详细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77240" y="3826998"/>
            <a:ext cx="1170682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合理、可行。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06500" y="5201773"/>
            <a:ext cx="3376098" cy="439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ERVBN+JCEUQU+MicrosoftYaHei"/>
                <a:cs typeface="MERVBN+JCEUQU+MicrosoftYaHei"/>
              </a:rPr>
              <a:t>2. 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检查设计专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篇中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危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险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源的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识别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评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003540" y="5201773"/>
            <a:ext cx="3376098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ERVBN+JCEUQU+MicrosoftYaHei"/>
                <a:cs typeface="MERVBN+JCEUQU+MicrosoftYaHei"/>
              </a:rPr>
              <a:t>1. 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对设计专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篇中涉及的安全措施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评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估，确保其能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有效地降低安全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06500" y="5510383"/>
            <a:ext cx="1685032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FBMSK+MS-UIGothic"/>
                <a:cs typeface="DFBMSK+MS-UIGothic"/>
              </a:rPr>
              <a:t>价是否全面、准确。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https://d.book118.com/626054033140010040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2">
      <vt:lpstr>Arial</vt:lpstr>
      <vt:lpstr>Calibri</vt:lpstr>
      <vt:lpstr>DFBMSK+MS-UIGothic</vt:lpstr>
      <vt:lpstr>SimSun</vt:lpstr>
      <vt:lpstr>PIFGGO+LKDAGC+ArialMT</vt:lpstr>
      <vt:lpstr>Times New Roman</vt:lpstr>
      <vt:lpstr>UTHSHU+REATEU+MicrosoftYaHei-Bold</vt:lpstr>
      <vt:lpstr>MERVBN+JCEUQU+MicrosoftYaHei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2024-09-07T02:37:28.660</cp:lastPrinted>
  <dcterms:created xsi:type="dcterms:W3CDTF">2024-09-06T18:37:28Z</dcterms:created>
  <dcterms:modified xsi:type="dcterms:W3CDTF">2024-09-06T18:37:29Z</dcterms:modified>
</cp:coreProperties>
</file>