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79840A9-5351-4F15-B79B-4B7359348BF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5C825E-68AF-420D-8BC9-6CB97A079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5E65A4-48E7-4E30-9FE2-C13221C6F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894B46-6404-413F-A7B5-726D3525E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D2D86D-C476-4BC1-90A7-7867D45F6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4D35B1-EC83-4D42-84DA-4A7729691E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6066FF-C3CD-4BDB-A61C-7568E71E5A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4E235E-36AA-45B4-9CC1-6B72855329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3E0ED5-AC87-4861-B248-64AA43540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C99360-5765-49DE-A812-56EDB19A0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43C6F-0587-4F8B-B08A-B9FC561CB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BF8CDE-486D-4156-8381-83A9C8D2C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8E9BCF7-537F-4013-99D9-7790A7DFE56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F1BDDFF-E85D-41EF-B518-89990A7716B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5422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销售团队绩效考核机制的设计与评估优化策略</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绩效考核指标设计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奖惩制度设计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绩效评估方法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优化策略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介绍</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项目背景介绍</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公司销售团队绩效考核机制的设计与评估优化策略是一项关键的管理任务。通过科学合理的绩效考核机制，可以激发销售团队的工作动力，提高整体绩效水平，带动企业的销售业绩稳步增长。因此，设计和优化销售团队的绩效考核机制至关重要。</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项目目的</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通过优化绩效考核机制，达到更高的绩效水平</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提高团队整体绩效水平</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通过绩效考核，推动销售团队完成目标任务</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实现销售目标</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建立奖励机制，激励团队成员积极性</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激发团队工作动力</a:t>
            </a:r>
            <a:endParaRPr lang="en-US" sz="3000" b="0" strike="noStrike" spc="-1">
              <a:solidFill>
                <a:srgbClr val="000000"/>
              </a:solidFill>
              <a:latin typeface="Arial"/>
            </a:endParaRPr>
          </a:p>
        </p:txBody>
      </p:sp>
      <p:sp>
        <p:nvSpPr>
          <p:cNvPr id="9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奖惩制度</a:t>
            </a:r>
            <a:endParaRPr lang="en-US" sz="2200" b="0" strike="noStrike" spc="-1">
              <a:solidFill>
                <a:srgbClr val="000000"/>
              </a:solidFill>
              <a:latin typeface="Arial"/>
            </a:endParaRPr>
          </a:p>
        </p:txBody>
      </p:sp>
      <p:sp>
        <p:nvSpPr>
          <p:cNvPr id="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建立奖励机制激励优秀表现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建立惩罚机制规范不良行为</a:t>
            </a:r>
            <a:endParaRPr lang="en-US" sz="1500" b="0" strike="noStrike" spc="-1">
              <a:solidFill>
                <a:srgbClr val="000000"/>
              </a:solidFill>
              <a:latin typeface="Arial"/>
            </a:endParaRPr>
          </a:p>
        </p:txBody>
      </p:sp>
      <p:sp>
        <p:nvSpPr>
          <p:cNvPr id="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绩效评估方法</a:t>
            </a:r>
            <a:endParaRPr lang="en-US" sz="2200" b="0" strike="noStrike" spc="-1">
              <a:solidFill>
                <a:srgbClr val="000000"/>
              </a:solidFill>
              <a:latin typeface="Arial"/>
            </a:endParaRPr>
          </a:p>
        </p:txBody>
      </p:sp>
      <p:sp>
        <p:nvSpPr>
          <p:cNvPr id="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评估工具的选择与优化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评估周期的确定和调整</a:t>
            </a:r>
            <a:endParaRPr lang="en-US" sz="1500" b="0" strike="noStrike" spc="-1">
              <a:solidFill>
                <a:srgbClr val="000000"/>
              </a:solidFill>
              <a:latin typeface="Arial"/>
            </a:endParaRPr>
          </a:p>
        </p:txBody>
      </p:sp>
      <p:sp>
        <p:nvSpPr>
          <p:cNvPr id="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项目范围</a:t>
            </a:r>
            <a:endParaRPr lang="en-US" sz="3600" b="0" strike="noStrike" spc="-1">
              <a:solidFill>
                <a:schemeClr val="dk1"/>
              </a:solidFill>
              <a:latin typeface="Arial"/>
            </a:endParaRPr>
          </a:p>
        </p:txBody>
      </p:sp>
      <p:sp>
        <p:nvSpPr>
          <p:cNvPr id="1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绩效考核指标</a:t>
            </a:r>
            <a:endParaRPr lang="en-US" sz="2200" b="0" strike="noStrike" spc="-1">
              <a:solidFill>
                <a:srgbClr val="000000"/>
              </a:solidFill>
              <a:latin typeface="Arial"/>
            </a:endParaRPr>
          </a:p>
        </p:txBody>
      </p:sp>
      <p:sp>
        <p:nvSpPr>
          <p:cNvPr id="1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制定科学的考核指标体系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衡量个人及团队表现</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研究方法</a:t>
            </a:r>
            <a:endParaRPr lang="en-US" sz="3500" b="0" strike="noStrike" spc="-1">
              <a:solidFill>
                <a:srgbClr val="000000"/>
              </a:solidFill>
              <a:latin typeface="Arial"/>
            </a:endParaRPr>
          </a:p>
        </p:txBody>
      </p:sp>
      <p:sp>
        <p:nvSpPr>
          <p:cNvPr id="1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研究方法包括综合文献研究、案例分析和专家访谈等多种方式。综合文献研究可以借鉴其他企业的经验，案例分析能够深入了解实际操作情况，专家访谈则能够获得权威意见和建议，通过这些方法综合分析，制定更科学的绩效考核机制。</a:t>
            </a:r>
            <a:endParaRPr lang="en-US" sz="2500" b="0" strike="noStrike" spc="-1">
              <a:solidFill>
                <a:srgbClr val="000000"/>
              </a:solidFill>
              <a:latin typeface="Arial"/>
            </a:endParaRPr>
          </a:p>
        </p:txBody>
      </p:sp>
      <p:sp>
        <p:nvSpPr>
          <p:cNvPr id="1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绩效考核机制设计</a:t>
            </a:r>
            <a:endParaRPr lang="en-US" sz="3600" b="0" strike="noStrike" spc="-1">
              <a:solidFill>
                <a:schemeClr val="dk1"/>
              </a:solidFill>
              <a:latin typeface="Arial"/>
            </a:endParaRPr>
          </a:p>
        </p:txBody>
      </p:sp>
      <p:sp>
        <p:nvSpPr>
          <p:cNvPr id="1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确保考核指标具体、可衡量</a:t>
            </a:r>
            <a:endParaRPr lang="en-US" sz="1500" b="0" strike="noStrike" spc="-1">
              <a:solidFill>
                <a:srgbClr val="000000"/>
              </a:solidFill>
              <a:latin typeface="Arial"/>
            </a:endParaRPr>
          </a:p>
        </p:txBody>
      </p:sp>
      <p:sp>
        <p:nvSpPr>
          <p:cNvPr id="1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制定目标明确的指标体系</a:t>
            </a:r>
            <a:endParaRPr lang="en-US" sz="2200" b="0" strike="noStrike" spc="-1">
              <a:solidFill>
                <a:srgbClr val="000000"/>
              </a:solidFill>
              <a:latin typeface="Arial"/>
            </a:endParaRPr>
          </a:p>
        </p:txBody>
      </p:sp>
      <p:sp>
        <p:nvSpPr>
          <p:cNvPr id="1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激励团队成员积极性</a:t>
            </a:r>
            <a:endParaRPr lang="en-US" sz="1500" b="0" strike="noStrike" spc="-1">
              <a:solidFill>
                <a:srgbClr val="000000"/>
              </a:solidFill>
              <a:latin typeface="Arial"/>
            </a:endParaRPr>
          </a:p>
        </p:txBody>
      </p:sp>
      <p:sp>
        <p:nvSpPr>
          <p:cNvPr id="1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建立奖惩机制</a:t>
            </a:r>
            <a:endParaRPr lang="en-US" sz="2200" b="0" strike="noStrike" spc="-1">
              <a:solidFill>
                <a:srgbClr val="000000"/>
              </a:solidFill>
              <a:latin typeface="Arial"/>
            </a:endParaRPr>
          </a:p>
        </p:txBody>
      </p:sp>
      <p:sp>
        <p:nvSpPr>
          <p:cNvPr id="1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根据实际情况及时调整考核机制</a:t>
            </a:r>
            <a:endParaRPr lang="en-US" sz="1500" b="0" strike="noStrike" spc="-1">
              <a:solidFill>
                <a:srgbClr val="000000"/>
              </a:solidFill>
              <a:latin typeface="Arial"/>
            </a:endParaRPr>
          </a:p>
        </p:txBody>
      </p:sp>
      <p:sp>
        <p:nvSpPr>
          <p:cNvPr id="1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定期评估调整</a:t>
            </a:r>
            <a:endParaRPr lang="en-US" sz="2200" b="0" strike="noStrike" spc="-1">
              <a:solidFill>
                <a:srgbClr val="000000"/>
              </a:solidFill>
              <a:latin typeface="Arial"/>
            </a:endParaRPr>
          </a:p>
        </p:txBody>
      </p:sp>
      <p:sp>
        <p:nvSpPr>
          <p:cNvPr id="1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确保绩效考核公平公正</a:t>
            </a:r>
            <a:endParaRPr lang="en-US" sz="1500" b="0" strike="noStrike" spc="-1">
              <a:solidFill>
                <a:srgbClr val="000000"/>
              </a:solidFill>
              <a:latin typeface="Arial"/>
            </a:endParaRPr>
          </a:p>
        </p:txBody>
      </p:sp>
      <p:sp>
        <p:nvSpPr>
          <p:cNvPr id="1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透明公正原则</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优化策略</a:t>
            </a:r>
            <a:endParaRPr lang="en-US" sz="3600" b="0" strike="noStrike" spc="-1">
              <a:solidFill>
                <a:schemeClr val="dk1"/>
              </a:solidFill>
              <a:latin typeface="Arial"/>
            </a:endParaRPr>
          </a:p>
        </p:txBody>
      </p:sp>
      <p:sp>
        <p:nvSpPr>
          <p:cNvPr id="11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根据实际效果不断调整优化</a:t>
            </a:r>
            <a:endParaRPr lang="en-US" sz="1500" b="0" strike="noStrike" spc="-1">
              <a:solidFill>
                <a:srgbClr val="000000"/>
              </a:solidFill>
              <a:latin typeface="Arial"/>
            </a:endParaRPr>
          </a:p>
        </p:txBody>
      </p:sp>
      <p:sp>
        <p:nvSpPr>
          <p:cNvPr id="12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持续优化</a:t>
            </a:r>
            <a:endParaRPr lang="en-US" sz="2200" b="0" strike="noStrike" spc="-1">
              <a:solidFill>
                <a:srgbClr val="000000"/>
              </a:solidFill>
              <a:latin typeface="Arial"/>
            </a:endParaRPr>
          </a:p>
        </p:txBody>
      </p:sp>
      <p:sp>
        <p:nvSpPr>
          <p:cNvPr id="12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提升团队整体素质</a:t>
            </a:r>
            <a:endParaRPr lang="en-US" sz="1500" b="0" strike="noStrike" spc="-1">
              <a:solidFill>
                <a:srgbClr val="000000"/>
              </a:solidFill>
              <a:latin typeface="Arial"/>
            </a:endParaRPr>
          </a:p>
        </p:txBody>
      </p:sp>
      <p:sp>
        <p:nvSpPr>
          <p:cNvPr id="12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定期培训</a:t>
            </a:r>
            <a:endParaRPr lang="en-US" sz="2200" b="0" strike="noStrike" spc="-1">
              <a:solidFill>
                <a:srgbClr val="000000"/>
              </a:solidFill>
              <a:latin typeface="Arial"/>
            </a:endParaRPr>
          </a:p>
        </p:txBody>
      </p:sp>
      <p:sp>
        <p:nvSpPr>
          <p:cNvPr id="12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征求员工意见建议</a:t>
            </a:r>
            <a:endParaRPr lang="en-US" sz="1500" b="0" strike="noStrike" spc="-1">
              <a:solidFill>
                <a:srgbClr val="000000"/>
              </a:solidFill>
              <a:latin typeface="Arial"/>
            </a:endParaRPr>
          </a:p>
        </p:txBody>
      </p:sp>
      <p:sp>
        <p:nvSpPr>
          <p:cNvPr id="12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员工参与</a:t>
            </a:r>
            <a:endParaRPr lang="en-US" sz="2200" b="0" strike="noStrike" spc="-1">
              <a:solidFill>
                <a:srgbClr val="000000"/>
              </a:solidFill>
              <a:latin typeface="Arial"/>
            </a:endParaRPr>
          </a:p>
        </p:txBody>
      </p:sp>
      <p:sp>
        <p:nvSpPr>
          <p:cNvPr id="12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与员工利益挂钩</a:t>
            </a:r>
            <a:endParaRPr lang="en-US" sz="1500" b="0" strike="noStrike" spc="-1">
              <a:solidFill>
                <a:srgbClr val="000000"/>
              </a:solidFill>
              <a:latin typeface="Arial"/>
            </a:endParaRPr>
          </a:p>
        </p:txBody>
      </p:sp>
      <p:sp>
        <p:nvSpPr>
          <p:cNvPr id="12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激励机制</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绩效考核指标设计</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业绩指标</a:t>
            </a:r>
            <a:endParaRPr lang="en-US" sz="3500" b="0" strike="noStrike" spc="-1">
              <a:solidFill>
                <a:srgbClr val="000000"/>
              </a:solidFill>
              <a:latin typeface="Arial"/>
            </a:endParaRPr>
          </a:p>
        </p:txBody>
      </p:sp>
      <p:sp>
        <p:nvSpPr>
          <p:cNvPr id="13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业绩指标是衡量销售团队绩效的关键，包括销售额、销售数量、市场份额等。通过业绩指标的设定和监控，可以有效评估团队的销售能力和业绩表现。</a:t>
            </a:r>
            <a:endParaRPr lang="en-US" sz="25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行为指标</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与客户互动的频率</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拜访次数</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客户对服务满意程度</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客户满意度</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团队成员间的合作精神</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谈判技巧</a:t>
            </a:r>
            <a:endParaRPr lang="en-US" sz="2200" b="0" strike="noStrike" spc="-1">
              <a:solidFill>
                <a:srgbClr val="000000"/>
              </a:solidFill>
              <a:latin typeface="Arial"/>
            </a:endParaRPr>
          </a:p>
        </p:txBody>
      </p:sp>
      <p:sp>
        <p:nvSpPr>
          <p:cNvPr id="14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寻求共赢解决方案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善于把握节奏</a:t>
            </a:r>
            <a:endParaRPr lang="en-US" sz="1500" b="0" strike="noStrike" spc="-1">
              <a:solidFill>
                <a:srgbClr val="000000"/>
              </a:solidFill>
              <a:latin typeface="Arial"/>
            </a:endParaRPr>
          </a:p>
        </p:txBody>
      </p:sp>
      <p:sp>
        <p:nvSpPr>
          <p:cNvPr id="1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销售技能</a:t>
            </a:r>
            <a:endParaRPr lang="en-US" sz="2200" b="0" strike="noStrike" spc="-1">
              <a:solidFill>
                <a:srgbClr val="000000"/>
              </a:solidFill>
              <a:latin typeface="Arial"/>
            </a:endParaRPr>
          </a:p>
        </p:txBody>
      </p:sp>
      <p:sp>
        <p:nvSpPr>
          <p:cNvPr id="14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客户挖掘能力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成交闭环能力</a:t>
            </a:r>
            <a:endParaRPr lang="en-US" sz="1500" b="0" strike="noStrike" spc="-1">
              <a:solidFill>
                <a:srgbClr val="000000"/>
              </a:solidFill>
              <a:latin typeface="Arial"/>
            </a:endParaRPr>
          </a:p>
        </p:txBody>
      </p:sp>
      <p:sp>
        <p:nvSpPr>
          <p:cNvPr id="1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能力指标</a:t>
            </a:r>
            <a:endParaRPr lang="en-US" sz="3600" b="0" strike="noStrike" spc="-1">
              <a:solidFill>
                <a:schemeClr val="dk1"/>
              </a:solidFill>
              <a:latin typeface="Arial"/>
            </a:endParaRPr>
          </a:p>
        </p:txBody>
      </p:sp>
      <p:sp>
        <p:nvSpPr>
          <p:cNvPr id="1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沟通能力</a:t>
            </a:r>
            <a:endParaRPr lang="en-US" sz="2200" b="0" strike="noStrike" spc="-1">
              <a:solidFill>
                <a:srgbClr val="000000"/>
              </a:solidFill>
              <a:latin typeface="Arial"/>
            </a:endParaRPr>
          </a:p>
        </p:txBody>
      </p:sp>
      <p:sp>
        <p:nvSpPr>
          <p:cNvPr id="15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善于表达观点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倾听能力强</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创新指标</a:t>
            </a:r>
            <a:endParaRPr lang="en-US" sz="3600" b="0" strike="noStrike" spc="-1">
              <a:solidFill>
                <a:schemeClr val="dk1"/>
              </a:solidFill>
              <a:latin typeface="Arial"/>
            </a:endParaRPr>
          </a:p>
        </p:txBody>
      </p:sp>
      <p:sp>
        <p:nvSpPr>
          <p:cNvPr id="15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勇于创新并实践</a:t>
            </a:r>
            <a:endParaRPr lang="en-US" sz="2000" b="0" strike="noStrike" spc="-1">
              <a:solidFill>
                <a:srgbClr val="000000"/>
              </a:solidFill>
              <a:latin typeface="Arial"/>
            </a:endParaRPr>
          </a:p>
        </p:txBody>
      </p:sp>
      <p:sp>
        <p:nvSpPr>
          <p:cNvPr id="15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提出新思路</a:t>
            </a:r>
            <a:endParaRPr lang="en-US" sz="3000" b="0" strike="noStrike" spc="-1">
              <a:solidFill>
                <a:srgbClr val="000000"/>
              </a:solidFill>
              <a:latin typeface="Arial"/>
            </a:endParaRPr>
          </a:p>
        </p:txBody>
      </p:sp>
      <p:sp>
        <p:nvSpPr>
          <p:cNvPr id="15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6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善于分析和解决问题</a:t>
            </a:r>
            <a:endParaRPr lang="en-US" sz="2000" b="0" strike="noStrike" spc="-1">
              <a:solidFill>
                <a:srgbClr val="000000"/>
              </a:solidFill>
              <a:latin typeface="Arial"/>
            </a:endParaRPr>
          </a:p>
        </p:txBody>
      </p:sp>
      <p:sp>
        <p:nvSpPr>
          <p:cNvPr id="16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解决问题能力</a:t>
            </a:r>
            <a:endParaRPr lang="en-US" sz="3000" b="0" strike="noStrike" spc="-1">
              <a:solidFill>
                <a:srgbClr val="000000"/>
              </a:solidFill>
              <a:latin typeface="Arial"/>
            </a:endParaRPr>
          </a:p>
        </p:txBody>
      </p:sp>
      <p:sp>
        <p:nvSpPr>
          <p:cNvPr id="16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绩效考核指标的设计需要综合考虑业绩、行为、能力和创新等多方面因素，才能有效评估和优化销售团队的绩效。通过科学合理的考核指标，可以激励团队成员积极进取，达成既定业务目标。</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奖惩制度设计</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奖励措施</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额外奖励</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奖金</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职业发展机会</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晋升机会</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专业评定</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荣誉称号</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激励机制</a:t>
            </a:r>
            <a:endParaRPr lang="en-US" sz="3600" b="0" strike="noStrike" spc="-1">
              <a:solidFill>
                <a:schemeClr val="dk1"/>
              </a:solidFill>
              <a:latin typeface="Arial"/>
            </a:endParaRPr>
          </a:p>
        </p:txBody>
      </p:sp>
      <p:sp>
        <p:nvSpPr>
          <p:cNvPr id="1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成功案例传播</a:t>
            </a:r>
            <a:endParaRPr lang="en-US" sz="2000" b="0" strike="noStrike" spc="-1">
              <a:solidFill>
                <a:srgbClr val="000000"/>
              </a:solidFill>
              <a:latin typeface="Arial"/>
            </a:endParaRPr>
          </a:p>
        </p:txBody>
      </p:sp>
      <p:sp>
        <p:nvSpPr>
          <p:cNvPr id="1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优秀员工分享</a:t>
            </a:r>
            <a:endParaRPr lang="en-US" sz="3000" b="0" strike="noStrike" spc="-1">
              <a:solidFill>
                <a:srgbClr val="000000"/>
              </a:solidFill>
              <a:latin typeface="Arial"/>
            </a:endParaRPr>
          </a:p>
        </p:txBody>
      </p:sp>
      <p:sp>
        <p:nvSpPr>
          <p:cNvPr id="1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绩效对比</a:t>
            </a:r>
            <a:endParaRPr lang="en-US" sz="2000" b="0" strike="noStrike" spc="-1">
              <a:solidFill>
                <a:srgbClr val="000000"/>
              </a:solidFill>
              <a:latin typeface="Arial"/>
            </a:endParaRPr>
          </a:p>
        </p:txBody>
      </p:sp>
      <p:sp>
        <p:nvSpPr>
          <p:cNvPr id="1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业绩排名</a:t>
            </a:r>
            <a:endParaRPr lang="en-US" sz="3000" b="0" strike="noStrike" spc="-1">
              <a:solidFill>
                <a:srgbClr val="000000"/>
              </a:solidFill>
              <a:latin typeface="Arial"/>
            </a:endParaRPr>
          </a:p>
        </p:txBody>
      </p:sp>
      <p:sp>
        <p:nvSpPr>
          <p:cNvPr id="1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团结合作竞赛</a:t>
            </a:r>
            <a:endParaRPr lang="en-US" sz="2000" b="0" strike="noStrike" spc="-1">
              <a:solidFill>
                <a:srgbClr val="000000"/>
              </a:solidFill>
              <a:latin typeface="Arial"/>
            </a:endParaRPr>
          </a:p>
        </p:txBody>
      </p:sp>
      <p:sp>
        <p:nvSpPr>
          <p:cNvPr id="1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团队比赛</a:t>
            </a:r>
            <a:endParaRPr lang="en-US" sz="3000" b="0" strike="noStrike" spc="-1">
              <a:solidFill>
                <a:srgbClr val="000000"/>
              </a:solidFill>
              <a:latin typeface="Arial"/>
            </a:endParaRPr>
          </a:p>
        </p:txBody>
      </p:sp>
      <p:sp>
        <p:nvSpPr>
          <p:cNvPr id="1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降级处理</a:t>
            </a:r>
            <a:endParaRPr lang="en-US" sz="2200" b="0" strike="noStrike" spc="-1">
              <a:solidFill>
                <a:srgbClr val="000000"/>
              </a:solidFill>
              <a:latin typeface="Arial"/>
            </a:endParaRPr>
          </a:p>
        </p:txBody>
      </p:sp>
      <p:sp>
        <p:nvSpPr>
          <p:cNvPr id="1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岗位调整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晋升停滞</a:t>
            </a:r>
            <a:endParaRPr lang="en-US" sz="1500" b="0" strike="noStrike" spc="-1">
              <a:solidFill>
                <a:srgbClr val="000000"/>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警告通报</a:t>
            </a:r>
            <a:endParaRPr lang="en-US" sz="2200" b="0" strike="noStrike" spc="-1">
              <a:solidFill>
                <a:srgbClr val="000000"/>
              </a:solidFill>
              <a:latin typeface="Arial"/>
            </a:endParaRPr>
          </a:p>
        </p:txBody>
      </p:sp>
      <p:sp>
        <p:nvSpPr>
          <p:cNvPr id="1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书面警告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口头警告</a:t>
            </a:r>
            <a:endParaRPr lang="en-US" sz="1500" b="0" strike="noStrike" spc="-1">
              <a:solidFill>
                <a:srgbClr val="000000"/>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惩罚措施</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扣减奖金</a:t>
            </a:r>
            <a:endParaRPr lang="en-US" sz="2200" b="0" strike="noStrike" spc="-1">
              <a:solidFill>
                <a:srgbClr val="000000"/>
              </a:solidFill>
              <a:latin typeface="Arial"/>
            </a:endParaRPr>
          </a:p>
        </p:txBody>
      </p:sp>
      <p:sp>
        <p:nvSpPr>
          <p:cNvPr id="2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额外罚款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绩效扣减</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稳定团队激励</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为鼓励长期稳定员工的表现，公司推出了长期稳定员工奖，表彰在公司工作多年且表现出色的员工。另外，团队圣诞聚餐也是一项重要的激励活动，增强团队凝聚力和归属感。</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员工推荐计划</a:t>
            </a:r>
            <a:endParaRPr lang="en-US" sz="3600" b="0" strike="noStrike" spc="-1">
              <a:solidFill>
                <a:schemeClr val="dk1"/>
              </a:solidFill>
              <a:latin typeface="Arial"/>
            </a:endParaRPr>
          </a:p>
        </p:txBody>
      </p:sp>
      <p:sp>
        <p:nvSpPr>
          <p:cNvPr id="2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额外奖励</a:t>
            </a:r>
            <a:endParaRPr lang="en-US" sz="1500" b="0" strike="noStrike" spc="-1">
              <a:solidFill>
                <a:srgbClr val="000000"/>
              </a:solidFill>
              <a:latin typeface="Arial"/>
            </a:endParaRPr>
          </a:p>
        </p:txBody>
      </p:sp>
      <p:sp>
        <p:nvSpPr>
          <p:cNvPr id="2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推荐奖金</a:t>
            </a:r>
            <a:endParaRPr lang="en-US" sz="2200" b="0" strike="noStrike" spc="-1">
              <a:solidFill>
                <a:srgbClr val="000000"/>
              </a:solidFill>
              <a:latin typeface="Arial"/>
            </a:endParaRPr>
          </a:p>
        </p:txBody>
      </p:sp>
      <p:sp>
        <p:nvSpPr>
          <p:cNvPr id="2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推荐流程</a:t>
            </a:r>
            <a:endParaRPr lang="en-US" sz="1500" b="0" strike="noStrike" spc="-1">
              <a:solidFill>
                <a:srgbClr val="000000"/>
              </a:solidFill>
              <a:latin typeface="Arial"/>
            </a:endParaRPr>
          </a:p>
        </p:txBody>
      </p:sp>
      <p:sp>
        <p:nvSpPr>
          <p:cNvPr id="2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推荐评选</a:t>
            </a:r>
            <a:endParaRPr lang="en-US" sz="2200" b="0" strike="noStrike" spc="-1">
              <a:solidFill>
                <a:srgbClr val="000000"/>
              </a:solidFill>
              <a:latin typeface="Arial"/>
            </a:endParaRPr>
          </a:p>
        </p:txBody>
      </p:sp>
      <p:sp>
        <p:nvSpPr>
          <p:cNvPr id="2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奖励种类</a:t>
            </a:r>
            <a:endParaRPr lang="en-US" sz="1500" b="0" strike="noStrike" spc="-1">
              <a:solidFill>
                <a:srgbClr val="000000"/>
              </a:solidFill>
              <a:latin typeface="Arial"/>
            </a:endParaRPr>
          </a:p>
        </p:txBody>
      </p:sp>
      <p:sp>
        <p:nvSpPr>
          <p:cNvPr id="2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推荐奖品</a:t>
            </a:r>
            <a:endParaRPr lang="en-US" sz="2200" b="0" strike="noStrike" spc="-1">
              <a:solidFill>
                <a:srgbClr val="000000"/>
              </a:solidFill>
              <a:latin typeface="Arial"/>
            </a:endParaRPr>
          </a:p>
        </p:txBody>
      </p:sp>
      <p:sp>
        <p:nvSpPr>
          <p:cNvPr id="2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https://d.book118.com/626054220012010104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销售团队绩效考核机制的设计与评估优化策略</vt:lpstr>
      <vt:lpstr>目录</vt:lpstr>
      <vt:lpstr>第一章 介绍</vt:lpstr>
      <vt:lpstr>项目背景介绍</vt:lpstr>
      <vt:lpstr>项目目的</vt:lpstr>
      <vt:lpstr>项目范围</vt:lpstr>
      <vt:lpstr> </vt:lpstr>
      <vt:lpstr>绩效考核机制设计</vt:lpstr>
      <vt:lpstr>优化策略</vt:lpstr>
      <vt:lpstr>第2章 绩效考核指标设计</vt:lpstr>
      <vt:lpstr> </vt:lpstr>
      <vt:lpstr>行为指标</vt:lpstr>
      <vt:lpstr>能力指标</vt:lpstr>
      <vt:lpstr>创新指标</vt:lpstr>
      <vt:lpstr>总结</vt:lpstr>
      <vt:lpstr>第3章 奖惩制度设计</vt:lpstr>
      <vt:lpstr>奖励措施</vt:lpstr>
      <vt:lpstr>激励机制</vt:lpstr>
      <vt:lpstr>惩罚措施</vt:lpstr>
      <vt:lpstr> </vt:lpstr>
      <vt:lpstr>员工推荐计划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2024-09-29T14:09:27.296</cp:lastPrinted>
  <dcterms:created xsi:type="dcterms:W3CDTF">2024-09-29T06:09:27Z</dcterms:created>
  <dcterms:modified xsi:type="dcterms:W3CDTF">2024-09-29T06:09:29Z</dcterms:modified>
</cp:coreProperties>
</file>