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81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>
            <a:extLst>
              <a:ext uri="{FF2B5EF4-FFF2-40B4-BE49-F238E27FC236}">
                <a16:creationId xmlns:a16="http://schemas.microsoft.com/office/drawing/2014/main" id="{E4D33B3F-340C-45B2-A54D-801F1CD033D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B978D709-4741-48B8-9899-38B73CCDB475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B739121-3E92-4AD8-B73C-EF4F36647BDF}" type="datetimeFigureOut">
              <a:rPr lang="zh-CN" altLang="en-US"/>
              <a:pPr>
                <a:defRPr/>
              </a:pPr>
              <a:t>2022/1/11</a:t>
            </a:fld>
            <a:endParaRPr lang="zh-CN" altLang="en-US"/>
          </a:p>
        </p:txBody>
      </p:sp>
      <p:sp>
        <p:nvSpPr>
          <p:cNvPr id="4" name="幻灯片图像占位符 3">
            <a:extLst>
              <a:ext uri="{FF2B5EF4-FFF2-40B4-BE49-F238E27FC236}">
                <a16:creationId xmlns:a16="http://schemas.microsoft.com/office/drawing/2014/main" id="{8804F61F-D41E-46BB-89C0-34E6D215966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>
            <a:extLst>
              <a:ext uri="{FF2B5EF4-FFF2-40B4-BE49-F238E27FC236}">
                <a16:creationId xmlns:a16="http://schemas.microsoft.com/office/drawing/2014/main" id="{69A2BD09-7D31-46FA-A2F1-E570E84123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900345F2-86A3-4C86-BA66-DFBB193F395E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9D6AD8A3-36FB-49ED-B5C6-0F1AF987E8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484E3082-335E-434A-9D1A-669D152B94FB}" type="slidenum">
              <a:rPr lang="zh-CN" altLang="en-US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8" name="幻灯片图像占位符 9217">
            <a:extLst>
              <a:ext uri="{FF2B5EF4-FFF2-40B4-BE49-F238E27FC236}">
                <a16:creationId xmlns:a16="http://schemas.microsoft.com/office/drawing/2014/main" id="{7AB1560D-F368-407D-9272-3AC87AE28F37}"/>
              </a:ext>
            </a:extLst>
          </p:cNvPr>
          <p:cNvSpPr>
            <a:spLocks noGrp="1" noRot="1" noChangeAspect="1" noChangeArrowheads="1" noTextEdit="1"/>
          </p:cNvSpPr>
          <p:nvPr>
            <p:ph type="sldImg" idx="4294967295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文本占位符 9218">
            <a:extLst>
              <a:ext uri="{FF2B5EF4-FFF2-40B4-BE49-F238E27FC236}">
                <a16:creationId xmlns:a16="http://schemas.microsoft.com/office/drawing/2014/main" id="{9390DDBD-C26E-4A9D-AF2E-FFAEC5C125C6}"/>
              </a:ext>
            </a:extLst>
          </p:cNvPr>
          <p:cNvSpPr>
            <a:spLocks noGrp="1" noRot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ED028-8A1D-44E7-A8DC-012F1C720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C60AC-4FEF-4A18-81A8-AB086256B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E09F6-6DA3-4E88-B83A-B784A0750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DAA35-3F07-4E49-97C6-F57A561B0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AF463E-E6E2-4B7F-A1E3-23968EA34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986156-D206-4F43-9126-3E6DFB25A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60D3C1-3932-4A54-A8BF-7AF423B44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69FEF0-5063-41CB-A137-8108CBECE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B414AB-6A6B-44D0-866F-B14D7CAA5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51E1C-1F0B-4C23-80F2-36E896471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B6C97-F652-410C-ABA2-A677D7108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4049744865"/>
      </p:ext>
    </p:extLst>
  </p:cSld>
  <p:clrMapOvr>
    <a:masterClrMapping/>
  </p:clrMapOvr>
  <p:transition/>
  <p:timing/>
  <p:hf sldNum="0"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标题 22"/>
          <p:cNvSpPr>
            <a:spLocks noGrp="1"/>
          </p:cNvSpPr>
          <p:nvPr>
            <p:ph type="title" hasCustomPrompt="1"/>
          </p:nvPr>
        </p:nvSpPr>
        <p:spPr>
          <a:xfrm>
            <a:off x="872169" y="2766059"/>
            <a:ext cx="7545579" cy="132588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标题</a:t>
            </a:r>
          </a:p>
        </p:txBody>
      </p:sp>
    </p:spTree>
    <p:extLst>
      <p:ext uri="{BB962C8B-B14F-4D97-AF65-F5344CB8AC3E}">
        <p14:creationId xmlns:p14="http://schemas.microsoft.com/office/powerpoint/2010/main" val="4107549096"/>
      </p:ext>
    </p:extLst>
  </p:cSld>
  <p:clrMapOvr>
    <a:masterClrMapping/>
  </p:clrMapOvr>
  <p:transition/>
  <p:timing/>
  <p:hf sldNum="0"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534005103"/>
      </p:ext>
    </p:extLst>
  </p:cSld>
  <p:clrMapOvr>
    <a:masterClrMapping/>
  </p:clrMapOvr>
  <p:transition>
    <p:checker dir="vert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90C3B205-0A33-465C-A272-34975A50D1B6}" type="datetimeFigureOut">
              <a:rPr lang="zh-CN" altLang="en-US" smtClean="0"/>
              <a:t>2022/1/11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5BFC2BF4-A3F9-477E-A77C-72B099C49228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 hasCustomPrompt="1"/>
          </p:nvPr>
        </p:nvSpPr>
        <p:spPr>
          <a:xfrm>
            <a:off x="2180564" y="2667020"/>
            <a:ext cx="5181600" cy="1676400"/>
          </a:xfrm>
        </p:spPr>
        <p:txBody>
          <a:bodyPr/>
          <a:lstStyle>
            <a:lvl1pPr>
              <a:defRPr sz="4400"/>
            </a:lvl1pPr>
          </a:lstStyle>
          <a:p>
            <a:pPr lvl="0"/>
            <a:r>
              <a:rPr lang="zh-CN" altLang="en-US"/>
              <a:t>谢    谢</a:t>
            </a:r>
          </a:p>
        </p:txBody>
      </p:sp>
    </p:spTree>
    <p:extLst>
      <p:ext uri="{BB962C8B-B14F-4D97-AF65-F5344CB8AC3E}">
        <p14:creationId xmlns:p14="http://schemas.microsoft.com/office/powerpoint/2010/main" val="3645776473"/>
      </p:ext>
    </p:extLst>
  </p:cSld>
  <p:clrMapOvr>
    <a:masterClrMapping/>
  </p:clrMapOvr>
  <p:transition/>
  <p:timing/>
  <p:hf sldNum="0" hdr="0"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../media/image1.png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>
            <a:extLst>
              <a:ext uri="{FF2B5EF4-FFF2-40B4-BE49-F238E27FC236}">
                <a16:creationId xmlns:a16="http://schemas.microsoft.com/office/drawing/2014/main" id="{946315FB-BDA7-4D73-A01E-39FB00ABC10C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>
            <a:extLst>
              <a:ext uri="{FF2B5EF4-FFF2-40B4-BE49-F238E27FC236}">
                <a16:creationId xmlns:a16="http://schemas.microsoft.com/office/drawing/2014/main" id="{78D29E12-FA7C-439D-BED9-907E1B69CD2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2367272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816" r:id="rId2"/>
    <p:sldLayoutId id="2147484817" r:id="rId3"/>
    <p:sldLayoutId id="2147484818" r:id="rId4"/>
  </p:sldLayoutIdLst>
  <p:transition>
    <p:checker dir="vert"/>
  </p:transition>
  <p:timing/>
  <p:hf sldNum="0" hdr="0"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5pPr>
      <a:lvl6pPr marL="3429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6pPr>
      <a:lvl7pPr marL="685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7pPr>
      <a:lvl8pPr marL="10287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8pPr>
      <a:lvl9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9pPr>
    </p:titleStyle>
    <p:bodyStyle>
      <a:lvl1pPr marL="171450" indent="-171450" algn="l" rtl="0" eaLnBrk="1" fontAlgn="base" hangingPunct="1">
        <a:lnSpc>
          <a:spcPct val="90000"/>
        </a:lnSpc>
        <a:spcBef>
          <a:spcPts val="750"/>
        </a:spcBef>
        <a:spcAft>
          <a:spcPct val="0"/>
        </a:spcAft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5.xml" /><Relationship Id="rId3" Type="http://schemas.openxmlformats.org/officeDocument/2006/relationships/audio" Target="../media/audio111.wav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7.xml" /><Relationship Id="rId3" Type="http://schemas.openxmlformats.org/officeDocument/2006/relationships/audio" Target="../media/audio111.wav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8.jpeg" /><Relationship Id="rId4" Type="http://schemas.openxmlformats.org/officeDocument/2006/relationships/audio" Target="../media/audio111.wav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0.jpeg" /><Relationship Id="rId4" Type="http://schemas.openxmlformats.org/officeDocument/2006/relationships/image" Target="../media/image1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11323312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4F40682-629B-4029-87B4-77DA2FCF31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4.2 </a:t>
            </a:r>
            <a:r>
              <a:rPr lang="zh-CN" altLang="en-US"/>
              <a:t>水的组成</a:t>
            </a:r>
          </a:p>
        </p:txBody>
      </p:sp>
    </p:spTree>
    <p:extLst>
      <p:ext uri="{BB962C8B-B14F-4D97-AF65-F5344CB8AC3E}">
        <p14:creationId xmlns:p14="http://schemas.microsoft.com/office/powerpoint/2010/main" val="38386673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82" name="Picture 2" descr="HW252">
            <a:extLst>
              <a:ext uri="{FF2B5EF4-FFF2-40B4-BE49-F238E27FC236}">
                <a16:creationId xmlns:a16="http://schemas.microsoft.com/office/drawing/2014/main" id="{14AC432D-3AC1-4649-9F05-B9E436DE6C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18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7" name="Text Box 3">
            <a:extLst>
              <a:ext uri="{FF2B5EF4-FFF2-40B4-BE49-F238E27FC236}">
                <a16:creationId xmlns:a16="http://schemas.microsoft.com/office/drawing/2014/main" id="{9402348B-1C26-4A09-8E75-6F95D6FEED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0600" y="241300"/>
            <a:ext cx="7696200" cy="2838450"/>
          </a:xfrm>
          <a:prstGeom prst="rect">
            <a:avLst/>
          </a:prstGeom>
          <a:solidFill>
            <a:srgbClr val="0000FF">
              <a:alpha val="34117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1" lang="en-US" altLang="zh-CN" sz="3200">
                <a:latin typeface="Times New Roman"/>
                <a:ea typeface="楷体"/>
              </a:rPr>
              <a:t>        </a:t>
            </a:r>
            <a:r>
              <a:rPr kumimoji="1" lang="zh-CN" altLang="en-US" sz="3600" b="1">
                <a:solidFill>
                  <a:srgbClr val="FFFF00"/>
                </a:solidFill>
                <a:latin typeface="Times New Roman"/>
                <a:ea typeface="楷体"/>
              </a:rPr>
              <a:t>自然水含有泥沙、腐殖质、藻类、细菌、浮渣，甚至可能有某些对人体有害的污染物质，一般不宜直接饮用，需要经过净化处理才能饮用，或作其他用途。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06" name="图片 8193" descr="8344_1036851663">
            <a:extLst>
              <a:ext uri="{FF2B5EF4-FFF2-40B4-BE49-F238E27FC236}">
                <a16:creationId xmlns:a16="http://schemas.microsoft.com/office/drawing/2014/main" id="{4D1BD698-996C-4642-9969-D31C5EB480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36063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7" name="矩形 8194">
            <a:extLst>
              <a:ext uri="{FF2B5EF4-FFF2-40B4-BE49-F238E27FC236}">
                <a16:creationId xmlns:a16="http://schemas.microsoft.com/office/drawing/2014/main" id="{1EB6C894-440B-40AE-8608-9F90261B8875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0" y="1412875"/>
            <a:ext cx="8389938" cy="23050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4800" b="1" i="1" kern="10">
                <a:ln w="9525">
                  <a:solidFill>
                    <a:srgbClr val="000000"/>
                  </a:solidFill>
                  <a:rou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75998"/>
                    </a:srgbClr>
                  </a:outerShdw>
                </a:effectLst>
                <a:latin typeface="Times New Roman" panose="02010600040101010101" pitchFamily="2" charset="-122"/>
                <a:ea typeface="楷体" panose="02010600040101010101" pitchFamily="2" charset="-122"/>
              </a:rPr>
              <a:t>第二课时：水的净化和纯化</a:t>
            </a:r>
          </a:p>
        </p:txBody>
      </p:sp>
      <p:graphicFrame>
        <p:nvGraphicFramePr>
          <p:cNvPr id="4" name="表格 3">
            <a:extLst>
              <a:ext uri="{FF2B5EF4-FFF2-40B4-BE49-F238E27FC236}">
                <a16:creationId xmlns:a16="http://schemas.microsoft.com/office/drawing/2014/main" id="{F2E0347F-A4DE-46EC-95DC-0DB9B4C43F68}"/>
              </a:ext>
            </a:extLst>
          </p:cNvPr>
          <p:cNvGraphicFramePr>
            <a:graphicFrameLocks noGrp="1"/>
          </p:cNvGraphicFramePr>
          <p:nvPr/>
        </p:nvGraphicFramePr>
        <p:xfrm>
          <a:off x="3708400" y="5949950"/>
          <a:ext cx="4608513" cy="5794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085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79438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3200">
                          <a:solidFill>
                            <a:schemeClr val="tx1"/>
                          </a:solidFill>
                          <a:latin typeface="Times New Roman"/>
                          <a:ea typeface="楷体"/>
                        </a:rPr>
                        <a:t>太安镇中小学    徐亮</a:t>
                      </a:r>
                    </a:p>
                  </a:txBody>
                  <a:tcPr marT="45745" marB="4574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</p:cSld>
  <p:clrMapOvr>
    <a:masterClrMapping/>
  </p:clrMapOvr>
  <p:transition>
    <p:checker dir="vert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标题 10241">
            <a:extLst>
              <a:ext uri="{FF2B5EF4-FFF2-40B4-BE49-F238E27FC236}">
                <a16:creationId xmlns:a16="http://schemas.microsoft.com/office/drawing/2014/main" id="{298CCC8C-E562-4E32-8A0F-E194AAC2D962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6994525" cy="1143000"/>
          </a:xfrm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Times New Roman"/>
                <a:ea typeface="楷体"/>
              </a:rPr>
              <a:t>第二课时：水的净化和纯化</a:t>
            </a:r>
          </a:p>
        </p:txBody>
      </p:sp>
      <p:sp>
        <p:nvSpPr>
          <p:cNvPr id="22531" name="文本占位符 10242">
            <a:extLst>
              <a:ext uri="{FF2B5EF4-FFF2-40B4-BE49-F238E27FC236}">
                <a16:creationId xmlns:a16="http://schemas.microsoft.com/office/drawing/2014/main" id="{637491D9-9210-412A-A440-6AEA47DA0868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0" y="2430463"/>
            <a:ext cx="4786313" cy="823912"/>
          </a:xfrm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Times New Roman"/>
                <a:ea typeface="楷体"/>
              </a:rPr>
              <a:t>学习目标：</a:t>
            </a:r>
          </a:p>
          <a:p>
            <a:r>
              <a:rPr lang="en-US" altLang="zh-CN">
                <a:solidFill>
                  <a:schemeClr val="tx1"/>
                </a:solidFill>
                <a:latin typeface="Times New Roman"/>
                <a:ea typeface="楷体"/>
              </a:rPr>
              <a:t>    1</a:t>
            </a:r>
            <a:r>
              <a:rPr lang="zh-CN" altLang="en-US">
                <a:solidFill>
                  <a:schemeClr val="tx1"/>
                </a:solidFill>
                <a:latin typeface="Times New Roman"/>
                <a:ea typeface="楷体"/>
              </a:rPr>
              <a:t>理解水的净化和纯化方法，了解蒸馏装置的原理和操作。</a:t>
            </a:r>
            <a:r>
              <a:rPr lang="en-US" altLang="zh-CN">
                <a:solidFill>
                  <a:schemeClr val="tx1"/>
                </a:solidFill>
                <a:latin typeface="Times New Roman"/>
                <a:ea typeface="楷体"/>
              </a:rPr>
              <a:t> </a:t>
            </a:r>
          </a:p>
          <a:p>
            <a:r>
              <a:rPr lang="en-US" altLang="zh-CN">
                <a:solidFill>
                  <a:schemeClr val="tx1"/>
                </a:solidFill>
                <a:latin typeface="Times New Roman"/>
                <a:ea typeface="楷体"/>
              </a:rPr>
              <a:t>    2</a:t>
            </a:r>
            <a:r>
              <a:rPr lang="zh-CN" altLang="en-US">
                <a:solidFill>
                  <a:schemeClr val="tx1"/>
                </a:solidFill>
                <a:latin typeface="Times New Roman"/>
                <a:ea typeface="楷体"/>
              </a:rPr>
              <a:t>知道自来水的净化过程。</a:t>
            </a:r>
          </a:p>
          <a:p>
            <a:r>
              <a:rPr lang="en-US" altLang="zh-CN">
                <a:solidFill>
                  <a:schemeClr val="tx1"/>
                </a:solidFill>
                <a:latin typeface="Times New Roman"/>
                <a:ea typeface="楷体"/>
              </a:rPr>
              <a:t>    3</a:t>
            </a:r>
            <a:r>
              <a:rPr lang="zh-CN" altLang="en-US">
                <a:solidFill>
                  <a:schemeClr val="tx1"/>
                </a:solidFill>
                <a:latin typeface="Times New Roman"/>
                <a:ea typeface="楷体"/>
              </a:rPr>
              <a:t>掌握明矾 活性碳 氯气在净水过程中的作用。</a:t>
            </a:r>
          </a:p>
          <a:p>
            <a:r>
              <a:rPr lang="en-US" altLang="zh-CN">
                <a:solidFill>
                  <a:schemeClr val="tx1"/>
                </a:solidFill>
                <a:latin typeface="Times New Roman"/>
                <a:ea typeface="楷体"/>
              </a:rPr>
              <a:t>    4</a:t>
            </a:r>
            <a:r>
              <a:rPr lang="zh-CN" altLang="en-US">
                <a:solidFill>
                  <a:schemeClr val="tx1"/>
                </a:solidFill>
                <a:latin typeface="Times New Roman"/>
                <a:ea typeface="楷体"/>
              </a:rPr>
              <a:t>知道硬水软水的概念、区分及转化。</a:t>
            </a:r>
          </a:p>
        </p:txBody>
      </p:sp>
    </p:spTree>
  </p:cSld>
  <p:clrMapOvr>
    <a:masterClrMapping/>
  </p:clrMapOvr>
  <p:transition>
    <p:checker dir="vert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动作按钮: 开始 11265">
            <a:hlinkClick action="ppaction://hlinkshowjump?jump=firstslide" highlightClick="1"/>
            <a:extLst>
              <a:ext uri="{FF2B5EF4-FFF2-40B4-BE49-F238E27FC236}">
                <a16:creationId xmlns:a16="http://schemas.microsoft.com/office/drawing/2014/main" id="{82235CB1-1FFC-446D-A445-4636A7A0E1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72450" y="6308725"/>
            <a:ext cx="865188" cy="431800"/>
          </a:xfrm>
          <a:prstGeom prst="actionButtonBeginning">
            <a:avLst/>
          </a:prstGeom>
          <a:solidFill>
            <a:srgbClr val="8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555" name="矩形 11266">
            <a:extLst>
              <a:ext uri="{FF2B5EF4-FFF2-40B4-BE49-F238E27FC236}">
                <a16:creationId xmlns:a16="http://schemas.microsoft.com/office/drawing/2014/main" id="{BD3A3A8B-5EEB-4D0D-91A8-4561E4D526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2988" y="260350"/>
            <a:ext cx="5602287" cy="503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2"/>
                </a:solidFill>
                <a:latin typeface="Times New Roman" panose="020b0604020202020204" pitchFamily="34" charset="0"/>
                <a:ea typeface="楷体"/>
              </a:rPr>
              <a:t>一、纯水与天然水的区别</a:t>
            </a:r>
          </a:p>
        </p:txBody>
      </p:sp>
      <p:sp>
        <p:nvSpPr>
          <p:cNvPr id="11268" name="矩形 11267">
            <a:extLst>
              <a:ext uri="{FF2B5EF4-FFF2-40B4-BE49-F238E27FC236}">
                <a16:creationId xmlns:a16="http://schemas.microsoft.com/office/drawing/2014/main" id="{6CF5963C-1428-4079-BEF6-01B2CE853A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2988" y="1484313"/>
            <a:ext cx="7561262" cy="503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200">
                <a:latin typeface="Times New Roman" panose="020b0604020202020204" pitchFamily="34" charset="0"/>
                <a:ea typeface="楷体"/>
              </a:rPr>
              <a:t>1</a:t>
            </a:r>
            <a:r>
              <a:rPr lang="zh-CN" altLang="en-US" sz="3200">
                <a:latin typeface="Times New Roman" panose="020b0604020202020204" pitchFamily="34" charset="0"/>
                <a:ea typeface="楷体"/>
              </a:rPr>
              <a:t>、纯水是无色、无臭、清澈透明的液体（如蒸馏水）。</a:t>
            </a:r>
          </a:p>
        </p:txBody>
      </p:sp>
      <p:sp>
        <p:nvSpPr>
          <p:cNvPr id="11269" name="矩形 11268">
            <a:extLst>
              <a:ext uri="{FF2B5EF4-FFF2-40B4-BE49-F238E27FC236}">
                <a16:creationId xmlns:a16="http://schemas.microsoft.com/office/drawing/2014/main" id="{24CD0ACB-74FC-473E-9A32-B1D7896369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2988" y="2420938"/>
            <a:ext cx="7561262" cy="503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chemeClr val="tx2"/>
                </a:solidFill>
                <a:latin typeface="Times New Roman" panose="020b0604020202020204" pitchFamily="34" charset="0"/>
                <a:ea typeface="楷体"/>
              </a:rPr>
              <a:t>2</a:t>
            </a:r>
            <a:r>
              <a:rPr lang="zh-CN" altLang="en-US" sz="3200">
                <a:solidFill>
                  <a:schemeClr val="tx2"/>
                </a:solidFill>
                <a:latin typeface="Times New Roman" panose="020b0604020202020204" pitchFamily="34" charset="0"/>
                <a:ea typeface="楷体"/>
              </a:rPr>
              <a:t>、天然水（河水、湖水、井水、海水等）</a:t>
            </a:r>
          </a:p>
        </p:txBody>
      </p:sp>
      <p:sp>
        <p:nvSpPr>
          <p:cNvPr id="11270" name="圆角矩形标注 11269">
            <a:extLst>
              <a:ext uri="{FF2B5EF4-FFF2-40B4-BE49-F238E27FC236}">
                <a16:creationId xmlns:a16="http://schemas.microsoft.com/office/drawing/2014/main" id="{FD221C3F-9281-4A46-8398-7969148B80AB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323850" y="4221163"/>
            <a:ext cx="3671888" cy="1655762"/>
          </a:xfrm>
          <a:prstGeom prst="wedgeRoundRectCallout">
            <a:avLst>
              <a:gd name="adj1" fmla="val -11870"/>
              <a:gd name="adj2" fmla="val 127370"/>
              <a:gd name="adj3" fmla="val 16667"/>
            </a:avLst>
          </a:prstGeom>
          <a:solidFill>
            <a:srgbClr val="00FFCC"/>
          </a:solidFill>
          <a:ln w="28575">
            <a:solidFill>
              <a:schemeClr val="accent2"/>
            </a:solidFill>
            <a:miter lim="800000"/>
          </a:ln>
        </p:spPr>
        <p:txBody>
          <a:bodyPr rot="1080000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latin typeface="Times New Roman"/>
                <a:ea typeface="楷体"/>
              </a:rPr>
              <a:t>　　</a:t>
            </a:r>
            <a:r>
              <a:rPr lang="zh-CN" altLang="en-US" sz="3600">
                <a:solidFill>
                  <a:srgbClr val="FF3399"/>
                </a:solidFill>
                <a:latin typeface="Times New Roman"/>
                <a:ea typeface="楷体"/>
              </a:rPr>
              <a:t>含不溶性杂质使其呈浑浊</a:t>
            </a:r>
          </a:p>
        </p:txBody>
      </p:sp>
      <p:sp>
        <p:nvSpPr>
          <p:cNvPr id="11271" name="椭圆形标注 11270">
            <a:extLst>
              <a:ext uri="{FF2B5EF4-FFF2-40B4-BE49-F238E27FC236}">
                <a16:creationId xmlns:a16="http://schemas.microsoft.com/office/drawing/2014/main" id="{863ACA03-85D7-4666-879C-7C9C3F797B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11638" y="3500438"/>
            <a:ext cx="4321175" cy="2449512"/>
          </a:xfrm>
          <a:prstGeom prst="wedgeEllipseCallout">
            <a:avLst>
              <a:gd name="adj1" fmla="val -81079"/>
              <a:gd name="adj2" fmla="val -73333"/>
            </a:avLst>
          </a:prstGeom>
          <a:solidFill>
            <a:srgbClr val="FFCCCC"/>
          </a:solidFill>
          <a:ln w="28575">
            <a:solidFill>
              <a:schemeClr val="accent2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latin typeface="Times New Roman"/>
                <a:ea typeface="楷体"/>
              </a:rPr>
              <a:t>　　</a:t>
            </a:r>
            <a:r>
              <a:rPr lang="zh-CN" altLang="en-US" sz="3600">
                <a:solidFill>
                  <a:srgbClr val="666633"/>
                </a:solidFill>
                <a:latin typeface="Times New Roman"/>
                <a:ea typeface="楷体" pitchFamily="1" charset="-122"/>
              </a:rPr>
              <a:t>含可溶性杂质可能使其有气味或颜色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8" grpId="0"/>
      <p:bldP spid="11269" grpId="0"/>
      <p:bldP spid="11270" grpId="0"/>
      <p:bldP spid="1127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Text Box 2">
            <a:extLst>
              <a:ext uri="{FF2B5EF4-FFF2-40B4-BE49-F238E27FC236}">
                <a16:creationId xmlns:a16="http://schemas.microsoft.com/office/drawing/2014/main" id="{722D3FA9-6458-47FB-89F7-2BD4FB8EB6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685800"/>
            <a:ext cx="8534400" cy="558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1" lang="en-US" altLang="zh-CN" sz="3600" b="1">
                <a:solidFill>
                  <a:srgbClr val="FF0000"/>
                </a:solidFill>
                <a:latin typeface="Times New Roman"/>
                <a:ea typeface="楷体"/>
              </a:rPr>
              <a:t>                      </a:t>
            </a:r>
            <a:r>
              <a:rPr kumimoji="1" lang="zh-CN" altLang="en-US" sz="3600" b="1">
                <a:latin typeface="Times New Roman"/>
                <a:ea typeface="楷体"/>
              </a:rPr>
              <a:t>观察活动 </a:t>
            </a:r>
            <a:r>
              <a:rPr kumimoji="1" lang="zh-CN" altLang="en-US" sz="3600">
                <a:latin typeface="Times New Roman"/>
                <a:ea typeface="楷体"/>
              </a:rPr>
              <a:t>一 </a:t>
            </a:r>
            <a:r>
              <a:rPr kumimoji="1" lang="zh-CN" altLang="en-US" sz="3600" b="1">
                <a:latin typeface="Times New Roman"/>
                <a:ea typeface="楷体"/>
              </a:rPr>
              <a:t>          </a:t>
            </a:r>
          </a:p>
          <a:p>
            <a:pPr eaLnBrk="1" hangingPunct="1">
              <a:spcBef>
                <a:spcPct val="50000"/>
              </a:spcBef>
            </a:pPr>
            <a:r>
              <a:rPr kumimoji="1" lang="en-US" altLang="zh-CN" sz="3600" b="1">
                <a:latin typeface="Times New Roman"/>
                <a:ea typeface="楷体"/>
              </a:rPr>
              <a:t>【</a:t>
            </a:r>
            <a:r>
              <a:rPr kumimoji="1" lang="zh-CN" altLang="en-US" sz="3600" b="1">
                <a:latin typeface="Times New Roman"/>
                <a:ea typeface="楷体"/>
              </a:rPr>
              <a:t>实验</a:t>
            </a:r>
            <a:r>
              <a:rPr kumimoji="1" lang="en-US" altLang="zh-CN" sz="3600" b="1">
                <a:latin typeface="Times New Roman"/>
                <a:ea typeface="楷体"/>
              </a:rPr>
              <a:t>4-1】 </a:t>
            </a:r>
            <a:r>
              <a:rPr kumimoji="1" lang="zh-CN" altLang="en-US" sz="3600" b="1">
                <a:latin typeface="Times New Roman"/>
                <a:ea typeface="楷体"/>
              </a:rPr>
              <a:t>明矾净水</a:t>
            </a:r>
            <a:r>
              <a:rPr kumimoji="1" lang="en-US" altLang="zh-CN" sz="3600" b="1">
                <a:latin typeface="Times New Roman"/>
                <a:ea typeface="楷体"/>
              </a:rPr>
              <a:t>[KAl(SO</a:t>
            </a:r>
            <a:r>
              <a:rPr kumimoji="1" lang="en-US" altLang="zh-CN" sz="3600" b="1" baseline="-25000">
                <a:latin typeface="Times New Roman"/>
                <a:ea typeface="楷体"/>
              </a:rPr>
              <a:t>4</a:t>
            </a:r>
            <a:r>
              <a:rPr kumimoji="1" lang="en-US" altLang="zh-CN" sz="3600" b="1">
                <a:latin typeface="Times New Roman"/>
                <a:ea typeface="楷体"/>
              </a:rPr>
              <a:t>)</a:t>
            </a:r>
            <a:r>
              <a:rPr kumimoji="1" lang="en-US" altLang="zh-CN" sz="3600" b="1" baseline="-25000">
                <a:latin typeface="Times New Roman"/>
                <a:ea typeface="楷体"/>
              </a:rPr>
              <a:t>2</a:t>
            </a:r>
            <a:r>
              <a:rPr kumimoji="1" lang="en-US" altLang="zh-CN" sz="3600" b="1">
                <a:latin typeface="Times New Roman"/>
                <a:ea typeface="楷体"/>
              </a:rPr>
              <a:t>·12H</a:t>
            </a:r>
            <a:r>
              <a:rPr kumimoji="1" lang="en-US" altLang="zh-CN" sz="3600" b="1" baseline="-25000">
                <a:latin typeface="Times New Roman"/>
                <a:ea typeface="楷体"/>
              </a:rPr>
              <a:t>2</a:t>
            </a:r>
            <a:r>
              <a:rPr kumimoji="1" lang="en-US" altLang="zh-CN" sz="3600" b="1">
                <a:latin typeface="Times New Roman"/>
                <a:ea typeface="楷体"/>
              </a:rPr>
              <a:t>O]</a:t>
            </a:r>
            <a:endParaRPr kumimoji="1" lang="en-US" altLang="zh-CN" sz="3600" b="1" baseline="-25000"/>
          </a:p>
          <a:p>
            <a:pPr eaLnBrk="1" hangingPunct="1">
              <a:spcBef>
                <a:spcPct val="50000"/>
              </a:spcBef>
            </a:pPr>
            <a:r>
              <a:rPr kumimoji="1" lang="en-US" altLang="zh-CN" sz="3600" b="1">
                <a:latin typeface="Times New Roman"/>
                <a:ea typeface="楷体"/>
              </a:rPr>
              <a:t>  </a:t>
            </a:r>
            <a:r>
              <a:rPr kumimoji="1" lang="zh-CN" altLang="en-US" sz="3600" b="1">
                <a:latin typeface="Times New Roman"/>
                <a:ea typeface="楷体"/>
              </a:rPr>
              <a:t>实验现象：</a:t>
            </a:r>
          </a:p>
          <a:p>
            <a:pPr eaLnBrk="1" hangingPunct="1">
              <a:spcBef>
                <a:spcPct val="50000"/>
              </a:spcBef>
            </a:pPr>
            <a:r>
              <a:rPr kumimoji="1" lang="zh-CN" altLang="en-US" sz="3600" b="1">
                <a:solidFill>
                  <a:schemeClr val="bg1"/>
                </a:solidFill>
                <a:latin typeface="Times New Roman"/>
                <a:ea typeface="楷体"/>
              </a:rPr>
              <a:t>  </a:t>
            </a:r>
          </a:p>
          <a:p>
            <a:pPr eaLnBrk="1" hangingPunct="1">
              <a:spcBef>
                <a:spcPct val="50000"/>
              </a:spcBef>
            </a:pPr>
            <a:r>
              <a:rPr kumimoji="1" lang="zh-CN" altLang="en-US" sz="3600" b="1">
                <a:solidFill>
                  <a:schemeClr val="bg1"/>
                </a:solidFill>
                <a:latin typeface="Times New Roman"/>
                <a:ea typeface="楷体"/>
              </a:rPr>
              <a:t> </a:t>
            </a:r>
          </a:p>
          <a:p>
            <a:pPr eaLnBrk="1" hangingPunct="1">
              <a:spcBef>
                <a:spcPct val="50000"/>
              </a:spcBef>
            </a:pPr>
            <a:endParaRPr kumimoji="1" lang="zh-CN" altLang="en-US" sz="3600" b="1">
              <a:solidFill>
                <a:schemeClr val="bg1"/>
              </a:solidFill>
            </a:endParaRPr>
          </a:p>
          <a:p>
            <a:pPr eaLnBrk="1" hangingPunct="1">
              <a:spcBef>
                <a:spcPct val="50000"/>
              </a:spcBef>
            </a:pPr>
            <a:endParaRPr kumimoji="1" lang="en-US" altLang="zh-CN" sz="3600" b="1">
              <a:solidFill>
                <a:schemeClr val="bg1"/>
              </a:solidFill>
            </a:endParaRPr>
          </a:p>
        </p:txBody>
      </p:sp>
      <p:sp>
        <p:nvSpPr>
          <p:cNvPr id="22531" name="Text Box 3">
            <a:extLst>
              <a:ext uri="{FF2B5EF4-FFF2-40B4-BE49-F238E27FC236}">
                <a16:creationId xmlns:a16="http://schemas.microsoft.com/office/drawing/2014/main" id="{EA244B94-976E-44BC-9D48-49070A88B2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58888" y="3068638"/>
            <a:ext cx="7315200" cy="2014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1" lang="en-US" altLang="zh-CN" sz="3600" b="1">
                <a:latin typeface="Times New Roman"/>
                <a:ea typeface="楷体"/>
              </a:rPr>
              <a:t>1</a:t>
            </a:r>
            <a:r>
              <a:rPr kumimoji="1" lang="zh-CN" altLang="en-US" sz="3600" b="1">
                <a:latin typeface="Times New Roman"/>
                <a:ea typeface="楷体"/>
              </a:rPr>
              <a:t>：上层的水较为澄清，下层的水更加浑浊。</a:t>
            </a:r>
          </a:p>
          <a:p>
            <a:pPr eaLnBrk="1" hangingPunct="1">
              <a:spcBef>
                <a:spcPct val="50000"/>
              </a:spcBef>
            </a:pPr>
            <a:endParaRPr kumimoji="1" lang="en-US" altLang="zh-CN" sz="3600" b="1">
              <a:solidFill>
                <a:srgbClr val="FFFF00"/>
              </a:solidFill>
            </a:endParaRPr>
          </a:p>
        </p:txBody>
      </p:sp>
      <p:sp>
        <p:nvSpPr>
          <p:cNvPr id="22532" name="Text Box 4">
            <a:extLst>
              <a:ext uri="{FF2B5EF4-FFF2-40B4-BE49-F238E27FC236}">
                <a16:creationId xmlns:a16="http://schemas.microsoft.com/office/drawing/2014/main" id="{DDED78D7-0E8B-4905-A6E4-38932580DE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95400" y="4843463"/>
            <a:ext cx="7315200" cy="2014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1" lang="en-US" altLang="zh-CN" sz="3600" b="1">
                <a:solidFill>
                  <a:srgbClr val="FF00FF"/>
                </a:solidFill>
                <a:latin typeface="Times New Roman"/>
                <a:ea typeface="楷体"/>
              </a:rPr>
              <a:t> </a:t>
            </a:r>
            <a:r>
              <a:rPr kumimoji="1" lang="en-US" altLang="zh-CN" sz="3600" b="1">
                <a:latin typeface="Times New Roman"/>
                <a:ea typeface="楷体"/>
              </a:rPr>
              <a:t>2</a:t>
            </a:r>
            <a:r>
              <a:rPr kumimoji="1" lang="zh-CN" altLang="en-US" sz="3600" b="1">
                <a:latin typeface="Times New Roman"/>
                <a:ea typeface="楷体"/>
              </a:rPr>
              <a:t>：上层的水十分澄清，下层有大量悬浮物沉淀。</a:t>
            </a:r>
          </a:p>
          <a:p>
            <a:pPr eaLnBrk="1" hangingPunct="1">
              <a:spcBef>
                <a:spcPct val="50000"/>
              </a:spcBef>
            </a:pPr>
            <a:endParaRPr kumimoji="1" lang="en-US" altLang="zh-CN" sz="360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0"/>
      <p:bldP spid="2253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602" name="Picture 2" descr="HW251">
            <a:extLst>
              <a:ext uri="{FF2B5EF4-FFF2-40B4-BE49-F238E27FC236}">
                <a16:creationId xmlns:a16="http://schemas.microsoft.com/office/drawing/2014/main" id="{BE47F109-5FF7-41A2-A1FD-61D70C7CFB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3400" y="990600"/>
            <a:ext cx="4344988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3" name="Picture 3" descr="HW243">
            <a:extLst>
              <a:ext uri="{FF2B5EF4-FFF2-40B4-BE49-F238E27FC236}">
                <a16:creationId xmlns:a16="http://schemas.microsoft.com/office/drawing/2014/main" id="{725C1541-8E9E-4F80-B158-BA4181B68E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78400" y="0"/>
            <a:ext cx="3592513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checker dir="vert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Text Box 2">
            <a:extLst>
              <a:ext uri="{FF2B5EF4-FFF2-40B4-BE49-F238E27FC236}">
                <a16:creationId xmlns:a16="http://schemas.microsoft.com/office/drawing/2014/main" id="{E8F5C859-82A5-4CDA-87C1-F0C91F18CE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" y="762000"/>
            <a:ext cx="73152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kumimoji="1" lang="zh-CN" altLang="zh-CN" sz="3600"/>
          </a:p>
        </p:txBody>
      </p:sp>
      <p:sp>
        <p:nvSpPr>
          <p:cNvPr id="24579" name="Text Box 3">
            <a:extLst>
              <a:ext uri="{FF2B5EF4-FFF2-40B4-BE49-F238E27FC236}">
                <a16:creationId xmlns:a16="http://schemas.microsoft.com/office/drawing/2014/main" id="{7B1F2511-8D7B-4271-8B75-20D0483FDF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914400"/>
            <a:ext cx="8153400" cy="558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1" lang="en-US" altLang="zh-CN" sz="3600" b="1">
                <a:solidFill>
                  <a:srgbClr val="F2FC30"/>
                </a:solidFill>
                <a:latin typeface="Times New Roman"/>
                <a:ea typeface="楷体"/>
              </a:rPr>
              <a:t>                      </a:t>
            </a:r>
            <a:r>
              <a:rPr kumimoji="1" lang="zh-CN" altLang="en-US" sz="3600" b="1">
                <a:latin typeface="Times New Roman"/>
                <a:ea typeface="楷体"/>
              </a:rPr>
              <a:t>观察活动 </a:t>
            </a:r>
            <a:r>
              <a:rPr kumimoji="1" lang="zh-CN" altLang="en-US" sz="3600">
                <a:latin typeface="Times New Roman"/>
                <a:ea typeface="楷体"/>
              </a:rPr>
              <a:t>二 </a:t>
            </a:r>
            <a:r>
              <a:rPr kumimoji="1" lang="zh-CN" altLang="en-US" sz="3600" b="1">
                <a:latin typeface="Times New Roman"/>
                <a:ea typeface="楷体"/>
              </a:rPr>
              <a:t>          </a:t>
            </a:r>
          </a:p>
          <a:p>
            <a:pPr eaLnBrk="1" hangingPunct="1">
              <a:spcBef>
                <a:spcPct val="50000"/>
              </a:spcBef>
            </a:pPr>
            <a:r>
              <a:rPr kumimoji="1" lang="en-US" altLang="zh-CN" sz="3600" b="1">
                <a:latin typeface="Times New Roman"/>
                <a:ea typeface="楷体"/>
              </a:rPr>
              <a:t>【</a:t>
            </a:r>
            <a:r>
              <a:rPr kumimoji="1" lang="zh-CN" altLang="en-US" sz="3600" b="1">
                <a:latin typeface="Times New Roman"/>
                <a:ea typeface="楷体"/>
              </a:rPr>
              <a:t>实验</a:t>
            </a:r>
            <a:r>
              <a:rPr kumimoji="1" lang="en-US" altLang="zh-CN" sz="3600" b="1">
                <a:latin typeface="Times New Roman"/>
                <a:ea typeface="楷体"/>
              </a:rPr>
              <a:t>4-2】</a:t>
            </a:r>
            <a:r>
              <a:rPr kumimoji="1" lang="zh-CN" altLang="en-US" sz="3600" b="1">
                <a:latin typeface="Times New Roman"/>
                <a:ea typeface="楷体"/>
              </a:rPr>
              <a:t>沙层（或活性炭）净水  </a:t>
            </a:r>
          </a:p>
          <a:p>
            <a:pPr eaLnBrk="1" hangingPunct="1">
              <a:spcBef>
                <a:spcPct val="50000"/>
              </a:spcBef>
            </a:pPr>
            <a:r>
              <a:rPr kumimoji="1" lang="zh-CN" altLang="en-US" sz="3600" b="1">
                <a:solidFill>
                  <a:schemeClr val="bg1"/>
                </a:solidFill>
                <a:latin typeface="Times New Roman"/>
                <a:ea typeface="楷体"/>
              </a:rPr>
              <a:t>  </a:t>
            </a:r>
          </a:p>
          <a:p>
            <a:pPr eaLnBrk="1" hangingPunct="1">
              <a:spcBef>
                <a:spcPct val="50000"/>
              </a:spcBef>
            </a:pPr>
            <a:r>
              <a:rPr kumimoji="1" lang="zh-CN" altLang="en-US" sz="3600" b="1">
                <a:solidFill>
                  <a:schemeClr val="bg1"/>
                </a:solidFill>
                <a:latin typeface="Times New Roman"/>
                <a:ea typeface="楷体"/>
              </a:rPr>
              <a:t>  </a:t>
            </a:r>
          </a:p>
          <a:p>
            <a:pPr eaLnBrk="1" hangingPunct="1">
              <a:spcBef>
                <a:spcPct val="50000"/>
              </a:spcBef>
            </a:pPr>
            <a:r>
              <a:rPr kumimoji="1" lang="zh-CN" altLang="en-US" sz="3600" b="1">
                <a:latin typeface="Times New Roman"/>
                <a:ea typeface="楷体"/>
              </a:rPr>
              <a:t>实验现象：</a:t>
            </a:r>
          </a:p>
          <a:p>
            <a:pPr eaLnBrk="1" hangingPunct="1">
              <a:spcBef>
                <a:spcPct val="50000"/>
              </a:spcBef>
            </a:pPr>
            <a:endParaRPr kumimoji="1" lang="zh-CN" altLang="en-US" sz="3600" b="1">
              <a:solidFill>
                <a:schemeClr val="bg1"/>
              </a:solidFill>
            </a:endParaRPr>
          </a:p>
          <a:p>
            <a:pPr eaLnBrk="1" hangingPunct="1">
              <a:spcBef>
                <a:spcPct val="50000"/>
              </a:spcBef>
            </a:pPr>
            <a:endParaRPr kumimoji="1" lang="en-US" altLang="zh-CN" sz="3600" b="1">
              <a:solidFill>
                <a:srgbClr val="F2FC30"/>
              </a:solidFill>
            </a:endParaRPr>
          </a:p>
        </p:txBody>
      </p:sp>
      <p:sp>
        <p:nvSpPr>
          <p:cNvPr id="24580" name="Text Box 4">
            <a:extLst>
              <a:ext uri="{FF2B5EF4-FFF2-40B4-BE49-F238E27FC236}">
                <a16:creationId xmlns:a16="http://schemas.microsoft.com/office/drawing/2014/main" id="{6B2E00C4-7101-4E08-B827-4C1C96187B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1800" y="4191000"/>
            <a:ext cx="5638800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1" lang="zh-CN" altLang="en-US" sz="3600" b="1">
                <a:latin typeface="Times New Roman"/>
                <a:ea typeface="楷体"/>
              </a:rPr>
              <a:t>经过滤的河水无色、澄清、    透明。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/>
      <p:bldP spid="2458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650" name="图片 22529" descr="pic_33441">
            <a:extLst>
              <a:ext uri="{FF2B5EF4-FFF2-40B4-BE49-F238E27FC236}">
                <a16:creationId xmlns:a16="http://schemas.microsoft.com/office/drawing/2014/main" id="{47EC31BB-C2C6-46CE-B460-0EB934AFDF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59413" y="404813"/>
            <a:ext cx="3721100" cy="3706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1" name="文本框 22530">
            <a:extLst>
              <a:ext uri="{FF2B5EF4-FFF2-40B4-BE49-F238E27FC236}">
                <a16:creationId xmlns:a16="http://schemas.microsoft.com/office/drawing/2014/main" id="{AB133D42-F183-4A0C-A809-06E5C6ACCB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11413" y="685800"/>
            <a:ext cx="3384550" cy="655638"/>
          </a:xfrm>
          <a:prstGeom prst="rect">
            <a:avLst/>
          </a:prstGeom>
          <a:noFill/>
          <a:ln w="76200" cmpd="tri">
            <a:solidFill>
              <a:schemeClr val="bg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3200" b="1">
              <a:solidFill>
                <a:srgbClr val="FF00FF"/>
              </a:solidFill>
              <a:latin typeface="宋体" panose="02010600030101010101" pitchFamily="2" charset="-122"/>
            </a:endParaRPr>
          </a:p>
        </p:txBody>
      </p:sp>
      <p:sp>
        <p:nvSpPr>
          <p:cNvPr id="22532" name="文本框 22531">
            <a:extLst>
              <a:ext uri="{FF2B5EF4-FFF2-40B4-BE49-F238E27FC236}">
                <a16:creationId xmlns:a16="http://schemas.microsoft.com/office/drawing/2014/main" id="{5BAE9940-E5E4-4DE6-A4F5-5FD7B41EB9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950" y="908050"/>
            <a:ext cx="5040313" cy="1411288"/>
          </a:xfrm>
          <a:prstGeom prst="rect">
            <a:avLst/>
          </a:prstGeom>
          <a:noFill/>
          <a:ln w="38100" cmpd="dbl">
            <a:solidFill>
              <a:srgbClr val="CC99FF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>
                <a:latin typeface="Times New Roman" panose="02010600040101010101" pitchFamily="2" charset="-122"/>
                <a:ea typeface="楷体"/>
              </a:rPr>
              <a:t>（</a:t>
            </a:r>
            <a:r>
              <a:rPr lang="en-US" altLang="zh-CN" sz="2800" b="1">
                <a:latin typeface="Times New Roman" panose="02010600040101010101" pitchFamily="2" charset="-122"/>
                <a:ea typeface="楷体"/>
              </a:rPr>
              <a:t>1</a:t>
            </a:r>
            <a:r>
              <a:rPr lang="zh-CN" altLang="en-US" sz="2800" b="1">
                <a:latin typeface="Times New Roman" panose="02010600040101010101" pitchFamily="2" charset="-122"/>
                <a:ea typeface="楷体"/>
              </a:rPr>
              <a:t>）活性炭是具有多孔结构的单质炭，对</a:t>
            </a:r>
            <a:r>
              <a:rPr lang="zh-CN" altLang="en-US" sz="2800" b="1">
                <a:solidFill>
                  <a:srgbClr val="FF00FF"/>
                </a:solidFill>
                <a:latin typeface="Times New Roman" panose="02010600040101010101" pitchFamily="2" charset="-122"/>
                <a:ea typeface="楷体"/>
              </a:rPr>
              <a:t>气体</a:t>
            </a:r>
            <a:r>
              <a:rPr lang="zh-CN" altLang="en-US" sz="2800" b="1">
                <a:latin typeface="Times New Roman" panose="02010600040101010101" pitchFamily="2" charset="-122"/>
                <a:ea typeface="楷体"/>
              </a:rPr>
              <a:t>或</a:t>
            </a:r>
            <a:r>
              <a:rPr lang="zh-CN" altLang="en-US" sz="2800" b="1">
                <a:solidFill>
                  <a:srgbClr val="FF00FF"/>
                </a:solidFill>
                <a:latin typeface="Times New Roman" panose="02010600040101010101" pitchFamily="2" charset="-122"/>
                <a:ea typeface="楷体"/>
              </a:rPr>
              <a:t>胶状固体</a:t>
            </a:r>
            <a:r>
              <a:rPr lang="zh-CN" altLang="en-US" sz="2800" b="1">
                <a:latin typeface="Times New Roman" panose="02010600040101010101" pitchFamily="2" charset="-122"/>
                <a:ea typeface="楷体"/>
              </a:rPr>
              <a:t>具有很强的吸附能力。</a:t>
            </a:r>
          </a:p>
        </p:txBody>
      </p:sp>
      <p:sp>
        <p:nvSpPr>
          <p:cNvPr id="22533" name="文本框 22532">
            <a:extLst>
              <a:ext uri="{FF2B5EF4-FFF2-40B4-BE49-F238E27FC236}">
                <a16:creationId xmlns:a16="http://schemas.microsoft.com/office/drawing/2014/main" id="{A9D9F9C5-FB6C-439B-976B-1E9EF2B0AC80}"/>
              </a:ext>
            </a:extLst>
          </p:cNvPr>
          <p:cNvSpPr txBox="1"/>
          <p:nvPr/>
        </p:nvSpPr>
        <p:spPr>
          <a:xfrm>
            <a:off x="73025" y="2565400"/>
            <a:ext cx="5435600" cy="1411288"/>
          </a:xfrm>
          <a:prstGeom prst="rect">
            <a:avLst/>
          </a:prstGeom>
          <a:noFill/>
          <a:ln w="38100" cap="flat" cmpd="dbl">
            <a:solidFill>
              <a:srgbClr val="CC99FF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 b="1" noProof="1">
                <a:latin typeface="Times New Roman" panose="02010600040101010101" pitchFamily="2" charset="-122"/>
                <a:cs typeface="+mn-ea"/>
              </a:rPr>
              <a:t>（</a:t>
            </a:r>
            <a:r>
              <a:rPr lang="en-US" altLang="zh-CN" sz="2800" b="1" noProof="1">
                <a:latin typeface="Times New Roman" panose="02010600040101010101" pitchFamily="2" charset="-122"/>
                <a:cs typeface="+mn-ea"/>
              </a:rPr>
              <a:t>2</a:t>
            </a:r>
            <a:r>
              <a:rPr lang="zh-CN" altLang="en-US" sz="2800" b="1" noProof="1">
                <a:latin typeface="Times New Roman" panose="02010600040101010101" pitchFamily="2" charset="-122"/>
                <a:cs typeface="+mn-ea"/>
              </a:rPr>
              <a:t>）</a:t>
            </a:r>
            <a:r>
              <a:rPr lang="zh-CN" altLang="en-US" sz="2800" b="1" noProof="1"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10600040101010101" pitchFamily="2" charset="-122"/>
                <a:cs typeface="+mn-ea"/>
              </a:rPr>
              <a:t>活性炭不仅可以滤去液体中的</a:t>
            </a:r>
            <a:r>
              <a:rPr lang="zh-CN" altLang="en-US" sz="2800" b="1" noProof="1">
                <a:solidFill>
                  <a:srgbClr val="FF00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10600040101010101" pitchFamily="2" charset="-122"/>
                <a:cs typeface="+mn-ea"/>
              </a:rPr>
              <a:t>不溶性</a:t>
            </a:r>
            <a:r>
              <a:rPr lang="zh-CN" altLang="en-US" sz="2800" b="1" noProof="1"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10600040101010101" pitchFamily="2" charset="-122"/>
                <a:cs typeface="+mn-ea"/>
              </a:rPr>
              <a:t>物质，还可以吸附掉一些</a:t>
            </a:r>
            <a:r>
              <a:rPr lang="zh-CN" altLang="en-US" sz="2800" b="1" noProof="1">
                <a:solidFill>
                  <a:srgbClr val="FF00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10600040101010101" pitchFamily="2" charset="-122"/>
                <a:cs typeface="+mn-ea"/>
              </a:rPr>
              <a:t>溶解的</a:t>
            </a:r>
            <a:r>
              <a:rPr lang="zh-CN" altLang="en-US" sz="2800" b="1" noProof="1"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10600040101010101" pitchFamily="2" charset="-122"/>
                <a:cs typeface="+mn-ea"/>
              </a:rPr>
              <a:t>杂质，如</a:t>
            </a:r>
            <a:r>
              <a:rPr lang="en-US" altLang="zh-CN" sz="2800" b="1" noProof="1"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10600040101010101" pitchFamily="2" charset="-122"/>
                <a:cs typeface="+mn-ea"/>
              </a:rPr>
              <a:t>:</a:t>
            </a:r>
            <a:r>
              <a:rPr lang="zh-CN" altLang="en-US" sz="2800" b="1" noProof="1">
                <a:solidFill>
                  <a:srgbClr val="FF00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10600040101010101" pitchFamily="2" charset="-122"/>
                <a:cs typeface="+mn-ea"/>
              </a:rPr>
              <a:t>颜色、异味</a:t>
            </a:r>
            <a:r>
              <a:rPr lang="zh-CN" altLang="en-US" sz="2800" b="1" noProof="1"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10600040101010101" pitchFamily="2" charset="-122"/>
                <a:cs typeface="+mn-ea"/>
              </a:rPr>
              <a:t>。</a:t>
            </a:r>
            <a:endParaRPr lang="zh-CN" altLang="en-US" sz="2800" b="1" noProof="1">
              <a:effectLst>
                <a:outerShdw blurRad="38100" dist="38100" dir="2700000">
                  <a:srgbClr val="C0C0C0"/>
                </a:outerShdw>
              </a:effectLst>
              <a:latin typeface="Times New Roman" panose="02010600040101010101" pitchFamily="2" charset="-122"/>
            </a:endParaRPr>
          </a:p>
        </p:txBody>
      </p:sp>
      <p:sp>
        <p:nvSpPr>
          <p:cNvPr id="27654" name="文本框 22533">
            <a:extLst>
              <a:ext uri="{FF2B5EF4-FFF2-40B4-BE49-F238E27FC236}">
                <a16:creationId xmlns:a16="http://schemas.microsoft.com/office/drawing/2014/main" id="{E41B9999-93FB-4110-8573-46E3544D68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5" y="188913"/>
            <a:ext cx="2376488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3600" b="1">
                <a:latin typeface="Times New Roman" panose="02010600040101010101" pitchFamily="2" charset="-122"/>
                <a:ea typeface="楷体"/>
              </a:rPr>
              <a:t>3</a:t>
            </a:r>
            <a:r>
              <a:rPr lang="zh-CN" altLang="en-US" sz="3600" b="1">
                <a:latin typeface="Times New Roman" panose="02010600040101010101" pitchFamily="2" charset="-122"/>
                <a:ea typeface="楷体"/>
              </a:rPr>
              <a:t>、吸附</a:t>
            </a:r>
          </a:p>
        </p:txBody>
      </p:sp>
      <p:sp>
        <p:nvSpPr>
          <p:cNvPr id="22535" name="矩形 22534">
            <a:extLst>
              <a:ext uri="{FF2B5EF4-FFF2-40B4-BE49-F238E27FC236}">
                <a16:creationId xmlns:a16="http://schemas.microsoft.com/office/drawing/2014/main" id="{9220D96C-1875-4C01-925E-D22C5F8986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24075" y="188913"/>
            <a:ext cx="3436938" cy="557212"/>
          </a:xfrm>
          <a:prstGeom prst="rect">
            <a:avLst/>
          </a:prstGeom>
          <a:noFill/>
          <a:ln w="38100" cmpd="dbl">
            <a:solidFill>
              <a:schemeClr val="bg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>
                <a:latin typeface="Times New Roman"/>
                <a:ea typeface="楷体"/>
              </a:rPr>
              <a:t>（吸附剂：</a:t>
            </a:r>
            <a:r>
              <a:rPr lang="zh-CN" altLang="en-US" sz="2800" b="1">
                <a:solidFill>
                  <a:srgbClr val="FF00FF"/>
                </a:solidFill>
                <a:latin typeface="Times New Roman"/>
                <a:ea typeface="楷体"/>
              </a:rPr>
              <a:t>活性炭）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253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2" grpId="0"/>
      <p:bldP spid="22533" grpId="0"/>
      <p:bldP spid="2253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674" name="图片 23553" descr="1765-2006-3-17-11-08-50118">
            <a:extLst>
              <a:ext uri="{FF2B5EF4-FFF2-40B4-BE49-F238E27FC236}">
                <a16:creationId xmlns:a16="http://schemas.microsoft.com/office/drawing/2014/main" id="{0186D989-FF62-433F-A937-7CC782D453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5" name="文本框 23554">
            <a:extLst>
              <a:ext uri="{FF2B5EF4-FFF2-40B4-BE49-F238E27FC236}">
                <a16:creationId xmlns:a16="http://schemas.microsoft.com/office/drawing/2014/main" id="{CD7909EB-B2C3-41E7-96F2-EDCFA087FD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850" y="476250"/>
            <a:ext cx="31686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/>
          </a:p>
        </p:txBody>
      </p:sp>
      <p:sp>
        <p:nvSpPr>
          <p:cNvPr id="28676" name="文本框 23555">
            <a:extLst>
              <a:ext uri="{FF2B5EF4-FFF2-40B4-BE49-F238E27FC236}">
                <a16:creationId xmlns:a16="http://schemas.microsoft.com/office/drawing/2014/main" id="{073EE228-9F63-4FCA-92C2-6F05AAE9CB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5" y="836613"/>
            <a:ext cx="3097213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>
                <a:solidFill>
                  <a:schemeClr val="bg1"/>
                </a:solidFill>
                <a:latin typeface="Times New Roman"/>
                <a:ea typeface="楷体" pitchFamily="1" charset="-122"/>
              </a:rPr>
              <a:t>      </a:t>
            </a:r>
            <a:r>
              <a:rPr lang="zh-CN" altLang="en-US" sz="2800">
                <a:solidFill>
                  <a:schemeClr val="bg1"/>
                </a:solidFill>
                <a:latin typeface="Times New Roman"/>
                <a:ea typeface="楷体" pitchFamily="1" charset="-122"/>
              </a:rPr>
              <a:t>浊水经过了</a:t>
            </a:r>
            <a:r>
              <a:rPr lang="zh-CN" altLang="en-US" sz="2800">
                <a:solidFill>
                  <a:srgbClr val="FF9900"/>
                </a:solidFill>
                <a:latin typeface="Times New Roman"/>
                <a:ea typeface="楷体" pitchFamily="1" charset="-122"/>
              </a:rPr>
              <a:t>沉淀、过滤、吸附</a:t>
            </a:r>
            <a:r>
              <a:rPr lang="zh-CN" altLang="en-US" sz="2800">
                <a:solidFill>
                  <a:schemeClr val="bg1"/>
                </a:solidFill>
                <a:latin typeface="Times New Roman"/>
                <a:ea typeface="楷体" pitchFamily="1" charset="-122"/>
              </a:rPr>
              <a:t>操作，是不是已经变成了纯水了？</a:t>
            </a:r>
          </a:p>
        </p:txBody>
      </p:sp>
      <p:sp>
        <p:nvSpPr>
          <p:cNvPr id="23557" name="文本框 23556">
            <a:extLst>
              <a:ext uri="{FF2B5EF4-FFF2-40B4-BE49-F238E27FC236}">
                <a16:creationId xmlns:a16="http://schemas.microsoft.com/office/drawing/2014/main" id="{6CB4C225-CCEF-4E2D-A042-792E65231E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24525" y="4221163"/>
            <a:ext cx="3240088" cy="2227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>
                <a:solidFill>
                  <a:schemeClr val="bg1"/>
                </a:solidFill>
                <a:latin typeface="Times New Roman"/>
                <a:ea typeface="楷体" pitchFamily="1" charset="-122"/>
              </a:rPr>
              <a:t>      </a:t>
            </a:r>
            <a:r>
              <a:rPr lang="zh-CN" altLang="en-US" sz="2800">
                <a:solidFill>
                  <a:srgbClr val="FFFF00"/>
                </a:solidFill>
                <a:latin typeface="Times New Roman"/>
                <a:ea typeface="楷体" pitchFamily="1" charset="-122"/>
              </a:rPr>
              <a:t>不是，因为有些溶解在水中的物质比如糖、盐等，是不能通过上述操作而分离的。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5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5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Text Box 2">
            <a:extLst>
              <a:ext uri="{FF2B5EF4-FFF2-40B4-BE49-F238E27FC236}">
                <a16:creationId xmlns:a16="http://schemas.microsoft.com/office/drawing/2014/main" id="{B4EE7F05-0F8A-453E-8DC6-673712CE83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304800"/>
            <a:ext cx="8229600" cy="3662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1" lang="en-US" altLang="zh-CN" sz="3600" b="1">
                <a:solidFill>
                  <a:srgbClr val="FF0000"/>
                </a:solidFill>
                <a:latin typeface="Times New Roman"/>
                <a:ea typeface="楷体"/>
              </a:rPr>
              <a:t>                       </a:t>
            </a:r>
            <a:r>
              <a:rPr kumimoji="1" lang="zh-CN" altLang="en-US" sz="4000" b="1">
                <a:solidFill>
                  <a:srgbClr val="3333FF"/>
                </a:solidFill>
                <a:latin typeface="Times New Roman"/>
                <a:ea typeface="楷体"/>
              </a:rPr>
              <a:t>探究活动</a:t>
            </a:r>
            <a:endParaRPr kumimoji="1" lang="en-US" altLang="zh-CN" sz="4000" b="1">
              <a:solidFill>
                <a:srgbClr val="3333FF"/>
              </a:solidFill>
            </a:endParaRPr>
          </a:p>
          <a:p>
            <a:pPr eaLnBrk="1" hangingPunct="1">
              <a:spcBef>
                <a:spcPct val="50000"/>
              </a:spcBef>
            </a:pPr>
            <a:r>
              <a:rPr kumimoji="1" lang="en-US" altLang="zh-CN" sz="2800" b="1">
                <a:solidFill>
                  <a:srgbClr val="3333FF"/>
                </a:solidFill>
                <a:latin typeface="Times New Roman"/>
                <a:ea typeface="楷体"/>
              </a:rPr>
              <a:t>【</a:t>
            </a:r>
            <a:r>
              <a:rPr kumimoji="1" lang="zh-CN" altLang="en-US" sz="2800" b="1">
                <a:solidFill>
                  <a:srgbClr val="3333FF"/>
                </a:solidFill>
                <a:latin typeface="Times New Roman"/>
                <a:ea typeface="楷体"/>
              </a:rPr>
              <a:t>实验</a:t>
            </a:r>
            <a:r>
              <a:rPr kumimoji="1" lang="en-US" altLang="zh-CN" sz="2800" b="1">
                <a:solidFill>
                  <a:srgbClr val="3333FF"/>
                </a:solidFill>
                <a:latin typeface="Times New Roman"/>
                <a:ea typeface="楷体"/>
              </a:rPr>
              <a:t>4-3】 </a:t>
            </a:r>
            <a:r>
              <a:rPr kumimoji="1" lang="zh-CN" altLang="en-US" sz="2800" b="1">
                <a:solidFill>
                  <a:srgbClr val="3333FF"/>
                </a:solidFill>
                <a:latin typeface="Times New Roman"/>
                <a:ea typeface="楷体"/>
              </a:rPr>
              <a:t>探究干净的水是否纯净</a:t>
            </a:r>
          </a:p>
          <a:p>
            <a:pPr eaLnBrk="1" hangingPunct="1">
              <a:spcBef>
                <a:spcPct val="50000"/>
              </a:spcBef>
            </a:pPr>
            <a:r>
              <a:rPr kumimoji="1" lang="zh-CN" altLang="en-US" sz="3600" b="1">
                <a:solidFill>
                  <a:srgbClr val="3333FF"/>
                </a:solidFill>
                <a:latin typeface="Times New Roman"/>
                <a:ea typeface="楷体"/>
              </a:rPr>
              <a:t>实验现象：</a:t>
            </a:r>
          </a:p>
          <a:p>
            <a:pPr eaLnBrk="1" hangingPunct="1">
              <a:spcBef>
                <a:spcPct val="50000"/>
              </a:spcBef>
            </a:pPr>
            <a:endParaRPr kumimoji="1" lang="zh-CN" altLang="en-US" sz="3200" b="1">
              <a:solidFill>
                <a:srgbClr val="3333FF"/>
              </a:solidFill>
            </a:endParaRPr>
          </a:p>
          <a:p>
            <a:pPr eaLnBrk="1" hangingPunct="1">
              <a:spcBef>
                <a:spcPct val="50000"/>
              </a:spcBef>
            </a:pPr>
            <a:r>
              <a:rPr kumimoji="1" lang="zh-CN" altLang="en-US" sz="3200" b="1">
                <a:solidFill>
                  <a:srgbClr val="FF0066"/>
                </a:solidFill>
                <a:latin typeface="Times New Roman"/>
                <a:ea typeface="楷体"/>
              </a:rPr>
              <a:t>  </a:t>
            </a:r>
            <a:endParaRPr kumimoji="1" lang="en-US" altLang="zh-CN" sz="3600" b="1">
              <a:solidFill>
                <a:srgbClr val="FF0000"/>
              </a:solidFill>
            </a:endParaRPr>
          </a:p>
        </p:txBody>
      </p:sp>
      <p:sp>
        <p:nvSpPr>
          <p:cNvPr id="30723" name="Text Box 3">
            <a:extLst>
              <a:ext uri="{FF2B5EF4-FFF2-40B4-BE49-F238E27FC236}">
                <a16:creationId xmlns:a16="http://schemas.microsoft.com/office/drawing/2014/main" id="{047F1B82-FDDB-4C7E-AC84-6A5461D79E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3429000"/>
            <a:ext cx="8305800" cy="3046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1" lang="en-US" altLang="zh-CN" sz="3200" b="1">
                <a:solidFill>
                  <a:srgbClr val="000000"/>
                </a:solidFill>
                <a:latin typeface="Times New Roman"/>
                <a:ea typeface="楷体"/>
              </a:rPr>
              <a:t>  </a:t>
            </a:r>
          </a:p>
          <a:p>
            <a:pPr eaLnBrk="1" hangingPunct="1">
              <a:spcBef>
                <a:spcPct val="50000"/>
              </a:spcBef>
            </a:pPr>
            <a:r>
              <a:rPr kumimoji="1" lang="zh-CN" altLang="en-US" sz="3200" b="1">
                <a:latin typeface="Times New Roman"/>
                <a:ea typeface="楷体"/>
              </a:rPr>
              <a:t>现象：蒸发皿中留有白色的“水痕”</a:t>
            </a:r>
          </a:p>
          <a:p>
            <a:pPr eaLnBrk="1" hangingPunct="1">
              <a:spcBef>
                <a:spcPct val="50000"/>
              </a:spcBef>
            </a:pPr>
            <a:br>
              <a:rPr kumimoji="1" lang="zh-CN" altLang="en-US" sz="3200" b="1">
                <a:solidFill>
                  <a:schemeClr val="bg1"/>
                </a:solidFill>
              </a:rPr>
            </a:br>
            <a:r>
              <a:rPr kumimoji="1" lang="zh-CN" altLang="en-US" sz="3200" b="1">
                <a:solidFill>
                  <a:srgbClr val="000000"/>
                </a:solidFill>
                <a:latin typeface="Times New Roman"/>
                <a:ea typeface="楷体"/>
              </a:rPr>
              <a:t> </a:t>
            </a:r>
            <a:br>
              <a:rPr kumimoji="1" lang="zh-CN" altLang="en-US" sz="3200" b="1">
                <a:solidFill>
                  <a:srgbClr val="000000"/>
                </a:solidFill>
              </a:rPr>
            </a:br>
            <a:endParaRPr kumimoji="1" lang="zh-CN" altLang="en-US" sz="3200" b="1">
              <a:solidFill>
                <a:srgbClr val="000000"/>
              </a:solidFill>
            </a:endParaRPr>
          </a:p>
        </p:txBody>
      </p:sp>
      <p:sp>
        <p:nvSpPr>
          <p:cNvPr id="30724" name="Text Box 4">
            <a:extLst>
              <a:ext uri="{FF2B5EF4-FFF2-40B4-BE49-F238E27FC236}">
                <a16:creationId xmlns:a16="http://schemas.microsoft.com/office/drawing/2014/main" id="{9590AAE4-3717-4B3E-AF16-AD6728FE1F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" y="5562600"/>
            <a:ext cx="86106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1" lang="zh-CN" altLang="en-US" sz="3600" b="1">
                <a:solidFill>
                  <a:srgbClr val="3333FF"/>
                </a:solidFill>
                <a:latin typeface="Times New Roman"/>
                <a:ea typeface="楷体"/>
              </a:rPr>
              <a:t>结论：干净的水不一定是纯净的水</a:t>
            </a:r>
          </a:p>
        </p:txBody>
      </p:sp>
      <p:pic>
        <p:nvPicPr>
          <p:cNvPr id="29701" name="Picture 24" descr="HW246">
            <a:extLst>
              <a:ext uri="{FF2B5EF4-FFF2-40B4-BE49-F238E27FC236}">
                <a16:creationId xmlns:a16="http://schemas.microsoft.com/office/drawing/2014/main" id="{A009559D-E024-426E-A987-38AF5385E2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16725" y="0"/>
            <a:ext cx="2041525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/>
      <p:bldP spid="30723" grpId="0"/>
      <p:bldP spid="3072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文本框 27649">
            <a:extLst>
              <a:ext uri="{FF2B5EF4-FFF2-40B4-BE49-F238E27FC236}">
                <a16:creationId xmlns:a16="http://schemas.microsoft.com/office/drawing/2014/main" id="{0D094697-2FA3-4946-A166-0262569FF3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2413" y="188913"/>
            <a:ext cx="24479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600" b="1">
                <a:latin typeface="Times New Roman"/>
                <a:ea typeface="楷体"/>
              </a:rPr>
              <a:t>４、蒸馏</a:t>
            </a:r>
          </a:p>
        </p:txBody>
      </p:sp>
      <p:sp>
        <p:nvSpPr>
          <p:cNvPr id="27651" name="文本框 27650">
            <a:extLst>
              <a:ext uri="{FF2B5EF4-FFF2-40B4-BE49-F238E27FC236}">
                <a16:creationId xmlns:a16="http://schemas.microsoft.com/office/drawing/2014/main" id="{54AC6F29-91CF-48A5-8E25-4D8FBBA1BDD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2413" y="1196975"/>
            <a:ext cx="7885112" cy="898525"/>
          </a:xfrm>
          <a:prstGeom prst="rect">
            <a:avLst/>
          </a:prstGeom>
          <a:noFill/>
          <a:ln w="38100" cmpd="dbl">
            <a:solidFill>
              <a:srgbClr val="CC99FF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zh-CN" sz="2800" b="1">
                <a:solidFill>
                  <a:srgbClr val="FF3300"/>
                </a:solidFill>
                <a:latin typeface="Times New Roman"/>
                <a:ea typeface="楷体" panose="02010609060101010101" pitchFamily="49" charset="-122"/>
              </a:rPr>
              <a:t>(1)</a:t>
            </a:r>
            <a:r>
              <a:rPr lang="zh-CN" altLang="en-US" sz="2800" b="1">
                <a:solidFill>
                  <a:srgbClr val="FF3300"/>
                </a:solidFill>
                <a:latin typeface="Times New Roman"/>
                <a:ea typeface="楷体" panose="02010609060101010101" pitchFamily="49" charset="-122"/>
              </a:rPr>
              <a:t>定义</a:t>
            </a:r>
            <a:r>
              <a:rPr lang="zh-CN" altLang="en-US" sz="2800" b="1">
                <a:latin typeface="Times New Roman"/>
                <a:ea typeface="楷体"/>
              </a:rPr>
              <a:t>：给</a:t>
            </a:r>
            <a:r>
              <a:rPr lang="zh-CN" altLang="en-US" sz="2800" b="1">
                <a:solidFill>
                  <a:srgbClr val="FF6600"/>
                </a:solidFill>
                <a:latin typeface="Times New Roman"/>
                <a:ea typeface="楷体" pitchFamily="1" charset="-122"/>
              </a:rPr>
              <a:t>液体</a:t>
            </a:r>
            <a:r>
              <a:rPr lang="zh-CN" altLang="en-US" sz="2800" b="1">
                <a:latin typeface="Times New Roman"/>
                <a:ea typeface="楷体" pitchFamily="1" charset="-122"/>
              </a:rPr>
              <a:t>加热，使它变为</a:t>
            </a:r>
            <a:r>
              <a:rPr lang="zh-CN" altLang="en-US" sz="2800" b="1">
                <a:solidFill>
                  <a:srgbClr val="FF6600"/>
                </a:solidFill>
                <a:latin typeface="Times New Roman"/>
                <a:ea typeface="楷体" pitchFamily="1" charset="-122"/>
              </a:rPr>
              <a:t>蒸气</a:t>
            </a:r>
            <a:r>
              <a:rPr lang="zh-CN" altLang="en-US" sz="2800" b="1">
                <a:latin typeface="Times New Roman"/>
                <a:ea typeface="楷体" pitchFamily="1" charset="-122"/>
              </a:rPr>
              <a:t>，再使蒸气</a:t>
            </a:r>
          </a:p>
          <a:p>
            <a:pPr>
              <a:lnSpc>
                <a:spcPct val="90000"/>
              </a:lnSpc>
            </a:pPr>
            <a:r>
              <a:rPr lang="zh-CN" altLang="en-US" sz="2800" b="1">
                <a:latin typeface="Times New Roman"/>
                <a:ea typeface="楷体" pitchFamily="1" charset="-122"/>
              </a:rPr>
              <a:t>                 冷却，凝聚成</a:t>
            </a:r>
            <a:r>
              <a:rPr lang="zh-CN" altLang="en-US" sz="2800" b="1">
                <a:solidFill>
                  <a:srgbClr val="FF6600"/>
                </a:solidFill>
                <a:latin typeface="Times New Roman"/>
                <a:ea typeface="楷体" pitchFamily="1" charset="-122"/>
              </a:rPr>
              <a:t>液体</a:t>
            </a:r>
            <a:r>
              <a:rPr lang="zh-CN" altLang="en-US" sz="2800" b="1">
                <a:latin typeface="Times New Roman"/>
                <a:ea typeface="楷体" pitchFamily="1" charset="-122"/>
              </a:rPr>
              <a:t>，这种方法叫做蒸馏。</a:t>
            </a:r>
          </a:p>
        </p:txBody>
      </p:sp>
      <p:sp>
        <p:nvSpPr>
          <p:cNvPr id="27652" name="文本框 27651">
            <a:extLst>
              <a:ext uri="{FF2B5EF4-FFF2-40B4-BE49-F238E27FC236}">
                <a16:creationId xmlns:a16="http://schemas.microsoft.com/office/drawing/2014/main" id="{FC0CE475-DC69-4116-8C07-124210057B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388" y="2709863"/>
            <a:ext cx="8640762" cy="1169987"/>
          </a:xfrm>
          <a:prstGeom prst="rect">
            <a:avLst/>
          </a:prstGeom>
          <a:noFill/>
          <a:ln w="38100" cmpd="dbl">
            <a:solidFill>
              <a:srgbClr val="CC99FF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25000"/>
              </a:lnSpc>
            </a:pPr>
            <a:r>
              <a:rPr lang="zh-CN" altLang="en-US" sz="2800" b="1">
                <a:solidFill>
                  <a:srgbClr val="FF0000"/>
                </a:solidFill>
                <a:latin typeface="Times New Roman"/>
                <a:ea typeface="楷体"/>
              </a:rPr>
              <a:t>（</a:t>
            </a:r>
            <a:r>
              <a:rPr lang="en-US" altLang="zh-CN" sz="2800" b="1">
                <a:solidFill>
                  <a:srgbClr val="FF0000"/>
                </a:solidFill>
                <a:latin typeface="Times New Roman"/>
                <a:ea typeface="楷体"/>
              </a:rPr>
              <a:t>2</a:t>
            </a:r>
            <a:r>
              <a:rPr lang="zh-CN" altLang="en-US" sz="2800" b="1">
                <a:solidFill>
                  <a:srgbClr val="FF0000"/>
                </a:solidFill>
                <a:latin typeface="Times New Roman"/>
                <a:ea typeface="楷体"/>
              </a:rPr>
              <a:t>）原理：</a:t>
            </a:r>
            <a:r>
              <a:rPr lang="zh-CN" altLang="en-US" sz="2800" b="1">
                <a:latin typeface="Times New Roman"/>
                <a:ea typeface="楷体"/>
              </a:rPr>
              <a:t>蒸馏是利用各物质的</a:t>
            </a:r>
            <a:r>
              <a:rPr lang="zh-CN" altLang="en-US" sz="2800" b="1" u="sng">
                <a:solidFill>
                  <a:srgbClr val="FF3300"/>
                </a:solidFill>
                <a:latin typeface="Times New Roman"/>
                <a:ea typeface="楷体"/>
              </a:rPr>
              <a:t>沸点</a:t>
            </a:r>
            <a:r>
              <a:rPr lang="zh-CN" altLang="en-US" sz="2800" b="1">
                <a:latin typeface="Times New Roman"/>
                <a:ea typeface="楷体"/>
              </a:rPr>
              <a:t>不同使混合物分离  。                        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" fill="hold"/>
                                        <p:tgtEl>
                                          <p:spTgt spid="2765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7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" fill="hold"/>
                                        <p:tgtEl>
                                          <p:spTgt spid="2765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/>
      <p:bldP spid="27651" grpId="0"/>
      <p:bldP spid="2765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1746" name="图片 28673">
            <a:extLst>
              <a:ext uri="{FF2B5EF4-FFF2-40B4-BE49-F238E27FC236}">
                <a16:creationId xmlns:a16="http://schemas.microsoft.com/office/drawing/2014/main" id="{0E6551C0-5811-47CD-8381-36CC7B5A48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388" y="168275"/>
            <a:ext cx="9144000" cy="668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47" name="文本框 28674">
            <a:extLst>
              <a:ext uri="{FF2B5EF4-FFF2-40B4-BE49-F238E27FC236}">
                <a16:creationId xmlns:a16="http://schemas.microsoft.com/office/drawing/2014/main" id="{4FD5E2D7-56C6-4B86-8DB1-35951102CE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925" y="44450"/>
            <a:ext cx="3851275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3333FF"/>
                </a:solidFill>
                <a:latin typeface="Times New Roman" panose="02010600040101010101" pitchFamily="2" charset="-122"/>
                <a:ea typeface="楷体"/>
              </a:rPr>
              <a:t>蒸馏的操作方法</a:t>
            </a:r>
          </a:p>
        </p:txBody>
      </p:sp>
      <p:sp>
        <p:nvSpPr>
          <p:cNvPr id="28676" name="文本框 28675">
            <a:extLst>
              <a:ext uri="{FF2B5EF4-FFF2-40B4-BE49-F238E27FC236}">
                <a16:creationId xmlns:a16="http://schemas.microsoft.com/office/drawing/2014/main" id="{930AF62A-4069-4CBE-AD57-36EF14E2E3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11750" y="476250"/>
            <a:ext cx="40322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tx1"/>
              </a:buClr>
              <a:buFont typeface="Wingdings" panose="05000000000000000000" pitchFamily="2" charset="2"/>
              <a:buNone/>
            </a:pPr>
            <a:endParaRPr lang="zh-CN" altLang="en-US" b="1">
              <a:latin typeface="Arial" pitchFamily="34" charset="0"/>
              <a:ea typeface="PMingLiU" panose="02020500000000000000" pitchFamily="18" charset="-120"/>
            </a:endParaRPr>
          </a:p>
        </p:txBody>
      </p:sp>
      <p:sp>
        <p:nvSpPr>
          <p:cNvPr id="28677" name="文本框 28676">
            <a:extLst>
              <a:ext uri="{FF2B5EF4-FFF2-40B4-BE49-F238E27FC236}">
                <a16:creationId xmlns:a16="http://schemas.microsoft.com/office/drawing/2014/main" id="{3B7CC3A3-D7FF-4C22-9A00-B8DD895CF15F}"/>
              </a:ext>
            </a:extLst>
          </p:cNvPr>
          <p:cNvSpPr txBox="1">
            <a:spLocks noChangeArrowheads="1"/>
          </p:cNvSpPr>
          <p:nvPr/>
        </p:nvSpPr>
        <p:spPr bwMode="auto">
          <a:xfrm rot="919752">
            <a:off x="5508625" y="2349500"/>
            <a:ext cx="10795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solidFill>
                  <a:srgbClr val="FF0000"/>
                </a:solidFill>
                <a:latin typeface="Times New Roman" panose="020b0604020202020204" pitchFamily="34" charset="0"/>
                <a:ea typeface="楷体"/>
              </a:rPr>
              <a:t>凝结</a:t>
            </a:r>
            <a:endParaRPr lang="zh-TW" altLang="en-US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28678" name="矩形 28677">
            <a:extLst>
              <a:ext uri="{FF2B5EF4-FFF2-40B4-BE49-F238E27FC236}">
                <a16:creationId xmlns:a16="http://schemas.microsoft.com/office/drawing/2014/main" id="{A7421F01-E8D6-401B-B2B1-2B2B7A8159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850" y="3195638"/>
            <a:ext cx="12350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000" b="1">
                <a:latin typeface="Times New Roman" panose="020b0604020202020204" pitchFamily="34" charset="0"/>
                <a:ea typeface="楷体"/>
              </a:rPr>
              <a:t>水蒸气</a:t>
            </a:r>
            <a:endParaRPr lang="zh-TW" altLang="en-US" sz="2000" b="1">
              <a:latin typeface="Arial" pitchFamily="34" charset="0"/>
            </a:endParaRPr>
          </a:p>
        </p:txBody>
      </p:sp>
      <p:sp>
        <p:nvSpPr>
          <p:cNvPr id="28679" name="直接连接符 28678">
            <a:extLst>
              <a:ext uri="{FF2B5EF4-FFF2-40B4-BE49-F238E27FC236}">
                <a16:creationId xmlns:a16="http://schemas.microsoft.com/office/drawing/2014/main" id="{E2E8F101-AA99-4E6D-A24D-D4BF97BB0C72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1331913" y="3429000"/>
            <a:ext cx="1368425" cy="28733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80" name="矩形 28679">
            <a:extLst>
              <a:ext uri="{FF2B5EF4-FFF2-40B4-BE49-F238E27FC236}">
                <a16:creationId xmlns:a16="http://schemas.microsoft.com/office/drawing/2014/main" id="{8F2F71DE-B7C7-4699-B650-525D8F5A4D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1275" y="3790950"/>
            <a:ext cx="10810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0000"/>
                </a:solidFill>
                <a:latin typeface="Times New Roman" panose="020b0604020202020204" pitchFamily="34" charset="0"/>
                <a:ea typeface="楷体"/>
              </a:rPr>
              <a:t>沸腾</a:t>
            </a:r>
            <a:endParaRPr lang="zh-TW" altLang="en-US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28681" name="矩形 28680">
            <a:extLst>
              <a:ext uri="{FF2B5EF4-FFF2-40B4-BE49-F238E27FC236}">
                <a16:creationId xmlns:a16="http://schemas.microsoft.com/office/drawing/2014/main" id="{69058135-B001-4C7B-BBB2-BF2E1CF5FB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724400"/>
            <a:ext cx="16605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Times New Roman" panose="020b0604020202020204" pitchFamily="34" charset="0"/>
                <a:ea typeface="楷体"/>
              </a:rPr>
              <a:t>不纯净的水</a:t>
            </a:r>
            <a:endParaRPr lang="zh-TW" altLang="en-US" sz="2000" b="1">
              <a:latin typeface="Arial" pitchFamily="34" charset="0"/>
            </a:endParaRPr>
          </a:p>
        </p:txBody>
      </p:sp>
      <p:sp>
        <p:nvSpPr>
          <p:cNvPr id="28682" name="直接连接符 28681">
            <a:extLst>
              <a:ext uri="{FF2B5EF4-FFF2-40B4-BE49-F238E27FC236}">
                <a16:creationId xmlns:a16="http://schemas.microsoft.com/office/drawing/2014/main" id="{D3570CEB-3B59-43E8-9351-DCF6AD94F183}"/>
              </a:ext>
            </a:extLst>
          </p:cNvPr>
          <p:cNvSpPr>
            <a:spLocks noChangeShapeType="1"/>
          </p:cNvSpPr>
          <p:nvPr/>
        </p:nvSpPr>
        <p:spPr bwMode="auto">
          <a:xfrm>
            <a:off x="5148263" y="3284538"/>
            <a:ext cx="144462" cy="5048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83" name="矩形 28682">
            <a:extLst>
              <a:ext uri="{FF2B5EF4-FFF2-40B4-BE49-F238E27FC236}">
                <a16:creationId xmlns:a16="http://schemas.microsoft.com/office/drawing/2014/main" id="{C3B5A4C5-0F11-4937-9248-0A7A1B87B6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56325" y="4938713"/>
            <a:ext cx="8477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000" b="1">
                <a:latin typeface="Times New Roman" panose="020b0604020202020204" pitchFamily="34" charset="0"/>
                <a:ea typeface="楷体"/>
              </a:rPr>
              <a:t>进</a:t>
            </a:r>
            <a:r>
              <a:rPr lang="zh-TW" altLang="en-US" sz="2000" b="1">
                <a:latin typeface="Times New Roman" panose="020b0604020202020204" pitchFamily="34" charset="0"/>
                <a:ea typeface="楷体" panose="02020500000000000000" pitchFamily="18" charset="-120"/>
              </a:rPr>
              <a:t>水</a:t>
            </a:r>
          </a:p>
        </p:txBody>
      </p:sp>
      <p:sp>
        <p:nvSpPr>
          <p:cNvPr id="28684" name="矩形 28683">
            <a:extLst>
              <a:ext uri="{FF2B5EF4-FFF2-40B4-BE49-F238E27FC236}">
                <a16:creationId xmlns:a16="http://schemas.microsoft.com/office/drawing/2014/main" id="{CFAAB439-A799-4318-B843-B8E67BA919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1275" y="1395413"/>
            <a:ext cx="86518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TW" altLang="en-US" sz="2000" b="1">
                <a:latin typeface="Times New Roman" panose="020b0604020202020204" pitchFamily="34" charset="0"/>
                <a:ea typeface="楷体"/>
              </a:rPr>
              <a:t>出水</a:t>
            </a:r>
          </a:p>
        </p:txBody>
      </p:sp>
      <p:sp>
        <p:nvSpPr>
          <p:cNvPr id="28685" name="矩形 28684">
            <a:extLst>
              <a:ext uri="{FF2B5EF4-FFF2-40B4-BE49-F238E27FC236}">
                <a16:creationId xmlns:a16="http://schemas.microsoft.com/office/drawing/2014/main" id="{9F913C43-E146-4D93-AC7A-809868D2B3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67625" y="3124200"/>
            <a:ext cx="14763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FF3300"/>
                </a:solidFill>
                <a:latin typeface="Times New Roman" panose="020b0604020202020204" pitchFamily="34" charset="0"/>
                <a:ea typeface="楷体"/>
              </a:rPr>
              <a:t>蒸馏水</a:t>
            </a:r>
          </a:p>
        </p:txBody>
      </p:sp>
      <p:sp>
        <p:nvSpPr>
          <p:cNvPr id="28686" name="直接连接符 28685">
            <a:extLst>
              <a:ext uri="{FF2B5EF4-FFF2-40B4-BE49-F238E27FC236}">
                <a16:creationId xmlns:a16="http://schemas.microsoft.com/office/drawing/2014/main" id="{62E3FE3F-9CCB-481F-B3C4-28E79FD2C37A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8245475" y="3573463"/>
            <a:ext cx="142875" cy="12239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87" name="矩形 28686">
            <a:extLst>
              <a:ext uri="{FF2B5EF4-FFF2-40B4-BE49-F238E27FC236}">
                <a16:creationId xmlns:a16="http://schemas.microsoft.com/office/drawing/2014/main" id="{47223ADF-7F1F-4926-8721-1B9F7B3D6C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32363" y="3771900"/>
            <a:ext cx="116363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b="1">
                <a:latin typeface="Times New Roman" panose="020b0604020202020204" pitchFamily="34" charset="0"/>
                <a:ea typeface="楷体"/>
              </a:rPr>
              <a:t>冷凝管</a:t>
            </a:r>
          </a:p>
        </p:txBody>
      </p:sp>
      <p:sp>
        <p:nvSpPr>
          <p:cNvPr id="28688" name="直接连接符 28687">
            <a:extLst>
              <a:ext uri="{FF2B5EF4-FFF2-40B4-BE49-F238E27FC236}">
                <a16:creationId xmlns:a16="http://schemas.microsoft.com/office/drawing/2014/main" id="{546F5B35-ED4C-4BFB-9CDF-40887197CD9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403350" y="4437063"/>
            <a:ext cx="1223963" cy="431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89" name="文本框 28688">
            <a:extLst>
              <a:ext uri="{FF2B5EF4-FFF2-40B4-BE49-F238E27FC236}">
                <a16:creationId xmlns:a16="http://schemas.microsoft.com/office/drawing/2014/main" id="{7FC133CC-0CBD-449D-8877-50D044C329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9350" y="946150"/>
            <a:ext cx="4184650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tx1"/>
              </a:buClr>
              <a:buFont typeface="Wingdings" panose="05000000000000000000" pitchFamily="2" charset="2"/>
              <a:buNone/>
            </a:pPr>
            <a:r>
              <a:rPr lang="zh-CN" altLang="en-US" b="1">
                <a:solidFill>
                  <a:srgbClr val="0000CC"/>
                </a:solidFill>
                <a:latin typeface="Times New Roman" panose="020b0604020202020204" pitchFamily="34" charset="0"/>
                <a:ea typeface="楷体"/>
              </a:rPr>
              <a:t>作用：可使硬水中的钙、镁留在容器内，降低水的硬度，去除不可溶物质和微生物。</a:t>
            </a:r>
            <a:endParaRPr lang="zh-TW" altLang="en-US" b="1">
              <a:solidFill>
                <a:srgbClr val="0000CC"/>
              </a:solidFill>
              <a:latin typeface="Arial" pitchFamily="34" charset="0"/>
              <a:ea typeface="PMingLiU" panose="02020500000000000000" pitchFamily="18" charset="-120"/>
            </a:endParaRPr>
          </a:p>
        </p:txBody>
      </p:sp>
      <p:sp>
        <p:nvSpPr>
          <p:cNvPr id="28690" name="文本框 28689">
            <a:extLst>
              <a:ext uri="{FF2B5EF4-FFF2-40B4-BE49-F238E27FC236}">
                <a16:creationId xmlns:a16="http://schemas.microsoft.com/office/drawing/2014/main" id="{1109471F-B169-4067-A8F6-4F68E49106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5441950"/>
            <a:ext cx="8748713" cy="579438"/>
          </a:xfrm>
          <a:prstGeom prst="rect">
            <a:avLst/>
          </a:prstGeom>
          <a:solidFill>
            <a:srgbClr val="CC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3333FF"/>
                </a:solidFill>
                <a:latin typeface="Times New Roman"/>
                <a:ea typeface="楷体"/>
              </a:rPr>
              <a:t>想一想：冷却管的水应该怎么进出？</a:t>
            </a:r>
          </a:p>
        </p:txBody>
      </p:sp>
      <p:sp>
        <p:nvSpPr>
          <p:cNvPr id="28691" name="文本框 28690">
            <a:extLst>
              <a:ext uri="{FF2B5EF4-FFF2-40B4-BE49-F238E27FC236}">
                <a16:creationId xmlns:a16="http://schemas.microsoft.com/office/drawing/2014/main" id="{40238412-0DA5-4466-9B81-5F8234E505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5516563"/>
            <a:ext cx="8820150" cy="519112"/>
          </a:xfrm>
          <a:prstGeom prst="rect">
            <a:avLst/>
          </a:prstGeom>
          <a:solidFill>
            <a:srgbClr val="CC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3333FF"/>
                </a:solidFill>
                <a:latin typeface="Times New Roman"/>
                <a:ea typeface="楷体"/>
              </a:rPr>
              <a:t>想一想：蒸馏瓶中为什么要加几粒沸石或碎瓷 片？</a:t>
            </a:r>
            <a:endParaRPr lang="zh-CN" altLang="en-US" sz="2800" b="1">
              <a:solidFill>
                <a:srgbClr val="3333FF"/>
              </a:solidFill>
            </a:endParaRPr>
          </a:p>
        </p:txBody>
      </p:sp>
      <p:sp>
        <p:nvSpPr>
          <p:cNvPr id="28692" name="矩形 28691">
            <a:extLst>
              <a:ext uri="{FF2B5EF4-FFF2-40B4-BE49-F238E27FC236}">
                <a16:creationId xmlns:a16="http://schemas.microsoft.com/office/drawing/2014/main" id="{93781182-37E9-4E09-A8FE-2B3931AD65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6078538"/>
            <a:ext cx="8856663" cy="519112"/>
          </a:xfrm>
          <a:prstGeom prst="rect">
            <a:avLst/>
          </a:prstGeom>
          <a:solidFill>
            <a:srgbClr val="CC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3333FF"/>
                </a:solidFill>
                <a:latin typeface="Times New Roman" panose="020b0604020202020204" pitchFamily="34" charset="0"/>
                <a:ea typeface="楷体"/>
              </a:rPr>
              <a:t>      </a:t>
            </a:r>
            <a:r>
              <a:rPr lang="zh-CN" altLang="en-US" sz="2800" b="1">
                <a:solidFill>
                  <a:srgbClr val="3333FF"/>
                </a:solidFill>
                <a:latin typeface="Times New Roman" panose="020b0604020202020204" pitchFamily="34" charset="0"/>
                <a:ea typeface="楷体"/>
              </a:rPr>
              <a:t>答：冷却管的水应</a:t>
            </a:r>
            <a:r>
              <a:rPr lang="zh-CN" altLang="en-US" sz="2800" b="1">
                <a:solidFill>
                  <a:srgbClr val="FF3300"/>
                </a:solidFill>
                <a:latin typeface="Times New Roman" panose="020b0604020202020204" pitchFamily="34" charset="0"/>
                <a:ea typeface="楷体"/>
              </a:rPr>
              <a:t>下进上出，</a:t>
            </a:r>
            <a:r>
              <a:rPr lang="zh-CN" altLang="en-US" sz="2800" b="1">
                <a:solidFill>
                  <a:srgbClr val="3333FF"/>
                </a:solidFill>
                <a:latin typeface="Times New Roman" panose="020b0604020202020204" pitchFamily="34" charset="0"/>
                <a:ea typeface="楷体"/>
              </a:rPr>
              <a:t>有利于水蒸气的冷却</a:t>
            </a:r>
            <a:endParaRPr lang="zh-CN" altLang="en-US" sz="3200" b="1">
              <a:solidFill>
                <a:srgbClr val="3333FF"/>
              </a:solidFill>
              <a:latin typeface="Arial" pitchFamily="34" charset="0"/>
            </a:endParaRPr>
          </a:p>
        </p:txBody>
      </p:sp>
      <p:sp>
        <p:nvSpPr>
          <p:cNvPr id="28693" name="矩形 28692">
            <a:extLst>
              <a:ext uri="{FF2B5EF4-FFF2-40B4-BE49-F238E27FC236}">
                <a16:creationId xmlns:a16="http://schemas.microsoft.com/office/drawing/2014/main" id="{CE6DB6E2-D6EB-4DB1-BB90-CB126EC08F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7950" y="6092825"/>
            <a:ext cx="7993063" cy="520700"/>
          </a:xfrm>
          <a:prstGeom prst="rect">
            <a:avLst/>
          </a:prstGeom>
          <a:solidFill>
            <a:srgbClr val="CC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3333FF"/>
                </a:solidFill>
                <a:latin typeface="Times New Roman" panose="020b0604020202020204" pitchFamily="34" charset="0"/>
                <a:ea typeface="楷体"/>
              </a:rPr>
              <a:t>    </a:t>
            </a:r>
            <a:r>
              <a:rPr lang="zh-CN" altLang="en-US" sz="2800" b="1">
                <a:solidFill>
                  <a:srgbClr val="3333FF"/>
                </a:solidFill>
                <a:latin typeface="Times New Roman" panose="020b0604020202020204" pitchFamily="34" charset="0"/>
                <a:ea typeface="楷体"/>
              </a:rPr>
              <a:t>答：</a:t>
            </a:r>
            <a:r>
              <a:rPr lang="zh-CN" altLang="en-US" sz="2800" b="1">
                <a:solidFill>
                  <a:schemeClr val="accent2"/>
                </a:solidFill>
                <a:latin typeface="Times New Roman" panose="020b0604020202020204" pitchFamily="34" charset="0"/>
                <a:ea typeface="楷体"/>
              </a:rPr>
              <a:t>防止加热时，出现液体</a:t>
            </a:r>
            <a:r>
              <a:rPr lang="zh-CN" altLang="en-US" sz="2800" b="1">
                <a:solidFill>
                  <a:srgbClr val="FF3300"/>
                </a:solidFill>
                <a:latin typeface="Times New Roman" panose="020b0604020202020204" pitchFamily="34" charset="0"/>
                <a:ea typeface="楷体"/>
              </a:rPr>
              <a:t>暴沸</a:t>
            </a:r>
            <a:r>
              <a:rPr lang="zh-CN" altLang="en-US" sz="2800" b="1">
                <a:solidFill>
                  <a:schemeClr val="accent2"/>
                </a:solidFill>
                <a:latin typeface="Times New Roman" panose="020b0604020202020204" pitchFamily="34" charset="0"/>
                <a:ea typeface="楷体"/>
              </a:rPr>
              <a:t>。</a:t>
            </a:r>
            <a:endParaRPr lang="zh-CN" altLang="en-US" sz="2800" b="1">
              <a:solidFill>
                <a:srgbClr val="3333FF"/>
              </a:solidFill>
              <a:latin typeface="Arial" pitchFamily="34" charset="0"/>
            </a:endParaRPr>
          </a:p>
        </p:txBody>
      </p:sp>
      <p:sp>
        <p:nvSpPr>
          <p:cNvPr id="28694" name="直接连接符 28693">
            <a:extLst>
              <a:ext uri="{FF2B5EF4-FFF2-40B4-BE49-F238E27FC236}">
                <a16:creationId xmlns:a16="http://schemas.microsoft.com/office/drawing/2014/main" id="{E2B0AE94-8FB4-4CA4-B248-31752A93569F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3276600" y="4724400"/>
            <a:ext cx="3600450" cy="936625"/>
          </a:xfrm>
          <a:prstGeom prst="line">
            <a:avLst/>
          </a:prstGeom>
          <a:noFill/>
          <a:ln w="38100">
            <a:solidFill>
              <a:srgbClr val="FF3399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767" name="文本框 28694">
            <a:extLst>
              <a:ext uri="{FF2B5EF4-FFF2-40B4-BE49-F238E27FC236}">
                <a16:creationId xmlns:a16="http://schemas.microsoft.com/office/drawing/2014/main" id="{6D3529C4-C86B-46D7-9414-BD283CEDBE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67125" y="115888"/>
            <a:ext cx="4292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FF3399"/>
                </a:solidFill>
                <a:latin typeface="Times New Roman"/>
                <a:ea typeface="楷体"/>
              </a:rPr>
              <a:t>（阅读课本</a:t>
            </a:r>
            <a:r>
              <a:rPr lang="en-US" altLang="zh-CN" b="1">
                <a:solidFill>
                  <a:srgbClr val="FF3399"/>
                </a:solidFill>
                <a:latin typeface="Times New Roman"/>
                <a:ea typeface="楷体"/>
              </a:rPr>
              <a:t>P105</a:t>
            </a:r>
            <a:r>
              <a:rPr lang="zh-CN" altLang="en-US" b="1">
                <a:solidFill>
                  <a:srgbClr val="FF3399"/>
                </a:solidFill>
                <a:latin typeface="Times New Roman"/>
                <a:ea typeface="楷体"/>
              </a:rPr>
              <a:t>【实验</a:t>
            </a:r>
            <a:r>
              <a:rPr lang="en-US" altLang="zh-CN" b="1">
                <a:solidFill>
                  <a:srgbClr val="FF3399"/>
                </a:solidFill>
                <a:latin typeface="Times New Roman"/>
                <a:ea typeface="楷体"/>
              </a:rPr>
              <a:t>4-4</a:t>
            </a:r>
            <a:r>
              <a:rPr lang="zh-CN" altLang="en-US" b="1">
                <a:solidFill>
                  <a:srgbClr val="FF3399"/>
                </a:solidFill>
                <a:latin typeface="Times New Roman"/>
                <a:ea typeface="楷体"/>
              </a:rPr>
              <a:t>】）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86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86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286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286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286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286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"/>
                                        <p:tgtEl>
                                          <p:spTgt spid="286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500"/>
                                        <p:tgtEl>
                                          <p:spTgt spid="28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500"/>
                                        <p:tgtEl>
                                          <p:spTgt spid="286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500"/>
                                        <p:tgtEl>
                                          <p:spTgt spid="286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2" dur="500"/>
                                        <p:tgtEl>
                                          <p:spTgt spid="286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7" dur="500"/>
                                        <p:tgtEl>
                                          <p:spTgt spid="286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2" dur="500"/>
                                        <p:tgtEl>
                                          <p:spTgt spid="286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86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286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9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6" dur="500"/>
                                        <p:tgtEl>
                                          <p:spTgt spid="286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9" presetClass="exit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9" dur="500"/>
                                        <p:tgtEl>
                                          <p:spTgt spid="286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5" dur="500"/>
                                        <p:tgtEl>
                                          <p:spTgt spid="28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</p:stCondLst>
                      <p:childTnLst>
                        <p:par>
                          <p:cTn id="9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286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</p:stCondLst>
                      <p:childTnLst>
                        <p:par>
                          <p:cTn id="1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5" dur="500"/>
                                        <p:tgtEl>
                                          <p:spTgt spid="286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6" grpId="0"/>
      <p:bldP spid="28677" grpId="0"/>
      <p:bldP spid="28678" grpId="0"/>
      <p:bldP spid="28680" grpId="0"/>
      <p:bldP spid="28681" grpId="0"/>
      <p:bldP spid="28683" grpId="0"/>
      <p:bldP spid="28684" grpId="0"/>
      <p:bldP spid="28685" grpId="0"/>
      <p:bldP spid="28687" grpId="0"/>
      <p:bldP spid="28689" grpId="0"/>
      <p:bldP spid="28690" grpId="0"/>
      <p:bldP spid="28690" grpId="1"/>
      <p:bldP spid="28691" grpId="0"/>
      <p:bldP spid="28692" grpId="0"/>
      <p:bldP spid="28692" grpId="1"/>
      <p:bldP spid="2869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770" name="图片 29697" descr="pic_33446">
            <a:extLst>
              <a:ext uri="{FF2B5EF4-FFF2-40B4-BE49-F238E27FC236}">
                <a16:creationId xmlns:a16="http://schemas.microsoft.com/office/drawing/2014/main" id="{6C209C5D-663E-4540-80C4-F5ACDD6EBA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24525" y="908050"/>
            <a:ext cx="2447925" cy="2681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699" name="文本框 29698">
            <a:extLst>
              <a:ext uri="{FF2B5EF4-FFF2-40B4-BE49-F238E27FC236}">
                <a16:creationId xmlns:a16="http://schemas.microsoft.com/office/drawing/2014/main" id="{686364AD-442C-424A-9ADD-87EC41EC72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3789363"/>
            <a:ext cx="8763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b="1">
                <a:latin typeface="Times New Roman" pitchFamily="1" charset="-122"/>
                <a:ea typeface="楷体" pitchFamily="1" charset="-122"/>
              </a:rPr>
              <a:t>1</a:t>
            </a:r>
            <a:r>
              <a:rPr lang="zh-CN" altLang="en-US" b="1">
                <a:latin typeface="Times New Roman" pitchFamily="1" charset="-122"/>
                <a:ea typeface="楷体" pitchFamily="1" charset="-122"/>
              </a:rPr>
              <a:t>、温度计的水银球应对着蒸馏瓶的</a:t>
            </a:r>
            <a:r>
              <a:rPr lang="zh-CN" altLang="en-US" b="1">
                <a:solidFill>
                  <a:srgbClr val="FF3300"/>
                </a:solidFill>
                <a:latin typeface="Times New Roman" pitchFamily="1" charset="-122"/>
                <a:ea typeface="楷体" pitchFamily="1" charset="-122"/>
              </a:rPr>
              <a:t>支管口</a:t>
            </a:r>
            <a:r>
              <a:rPr lang="zh-CN" altLang="en-US" b="1">
                <a:solidFill>
                  <a:schemeClr val="tx2"/>
                </a:solidFill>
                <a:latin typeface="Times New Roman"/>
                <a:ea typeface="楷体" pitchFamily="1" charset="-122"/>
              </a:rPr>
              <a:t>，</a:t>
            </a:r>
            <a:r>
              <a:rPr lang="zh-CN" altLang="en-US" b="1">
                <a:solidFill>
                  <a:srgbClr val="993366"/>
                </a:solidFill>
                <a:latin typeface="Times New Roman" pitchFamily="1" charset="-122"/>
                <a:ea typeface="楷体" pitchFamily="1" charset="-122"/>
              </a:rPr>
              <a:t>测定水蒸气温度。</a:t>
            </a:r>
          </a:p>
        </p:txBody>
      </p:sp>
      <p:sp>
        <p:nvSpPr>
          <p:cNvPr id="29700" name="文本框 29699">
            <a:extLst>
              <a:ext uri="{FF2B5EF4-FFF2-40B4-BE49-F238E27FC236}">
                <a16:creationId xmlns:a16="http://schemas.microsoft.com/office/drawing/2014/main" id="{27DDC3E4-0808-4140-A142-38D81DE3E8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4437063"/>
            <a:ext cx="8512175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b="1">
                <a:latin typeface="Times New Roman" pitchFamily="1" charset="-122"/>
                <a:ea typeface="楷体" pitchFamily="1" charset="-122"/>
              </a:rPr>
              <a:t>2</a:t>
            </a:r>
            <a:r>
              <a:rPr lang="zh-CN" altLang="en-US" b="1">
                <a:latin typeface="Times New Roman" pitchFamily="1" charset="-122"/>
                <a:ea typeface="楷体" pitchFamily="1" charset="-122"/>
              </a:rPr>
              <a:t>、冷凝管的</a:t>
            </a:r>
            <a:r>
              <a:rPr lang="zh-CN" altLang="en-US" b="1">
                <a:solidFill>
                  <a:srgbClr val="FF3300"/>
                </a:solidFill>
                <a:latin typeface="Times New Roman" pitchFamily="1" charset="-122"/>
                <a:ea typeface="楷体" pitchFamily="1" charset="-122"/>
              </a:rPr>
              <a:t>下端进水，上端出水</a:t>
            </a:r>
            <a:r>
              <a:rPr lang="zh-CN" altLang="en-US" b="1">
                <a:latin typeface="Times New Roman" pitchFamily="1" charset="-122"/>
                <a:ea typeface="楷体" pitchFamily="1" charset="-122"/>
              </a:rPr>
              <a:t>。</a:t>
            </a:r>
            <a:r>
              <a:rPr lang="zh-CN" altLang="en-US" b="1">
                <a:solidFill>
                  <a:schemeClr val="tx2"/>
                </a:solidFill>
                <a:latin typeface="Times New Roman" pitchFamily="1" charset="-122"/>
                <a:ea typeface="楷体" pitchFamily="1" charset="-122"/>
              </a:rPr>
              <a:t>自来水逆向进入冷凝管，能与热的水蒸气充分接触，且保持温度差，提高冷凝的效率。</a:t>
            </a:r>
          </a:p>
        </p:txBody>
      </p:sp>
      <p:sp>
        <p:nvSpPr>
          <p:cNvPr id="29701" name="文本框 29700">
            <a:extLst>
              <a:ext uri="{FF2B5EF4-FFF2-40B4-BE49-F238E27FC236}">
                <a16:creationId xmlns:a16="http://schemas.microsoft.com/office/drawing/2014/main" id="{DFD5465E-CF3F-4B4B-9D47-DBB8BEABC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5313363"/>
            <a:ext cx="70707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b="1">
                <a:latin typeface="Times New Roman" pitchFamily="1" charset="-122"/>
                <a:ea typeface="楷体" pitchFamily="1" charset="-122"/>
              </a:rPr>
              <a:t>3</a:t>
            </a:r>
            <a:r>
              <a:rPr lang="zh-CN" altLang="en-US" b="1">
                <a:latin typeface="Times New Roman" pitchFamily="1" charset="-122"/>
                <a:ea typeface="楷体" pitchFamily="1" charset="-122"/>
              </a:rPr>
              <a:t>、蒸馏瓶中加入沸石：</a:t>
            </a:r>
            <a:r>
              <a:rPr lang="zh-CN" altLang="en-US" b="1">
                <a:solidFill>
                  <a:srgbClr val="FF3300"/>
                </a:solidFill>
                <a:latin typeface="Times New Roman" pitchFamily="1" charset="-122"/>
                <a:ea typeface="楷体" pitchFamily="1" charset="-122"/>
              </a:rPr>
              <a:t>防止加热时出现暴沸</a:t>
            </a:r>
            <a:r>
              <a:rPr lang="zh-CN" altLang="en-US" b="1">
                <a:latin typeface="Times New Roman" pitchFamily="1" charset="-122"/>
                <a:ea typeface="楷体" pitchFamily="1" charset="-122"/>
              </a:rPr>
              <a:t>。</a:t>
            </a:r>
          </a:p>
        </p:txBody>
      </p:sp>
      <p:sp>
        <p:nvSpPr>
          <p:cNvPr id="29702" name="矩形 29701">
            <a:extLst>
              <a:ext uri="{FF2B5EF4-FFF2-40B4-BE49-F238E27FC236}">
                <a16:creationId xmlns:a16="http://schemas.microsoft.com/office/drawing/2014/main" id="{03AC74B9-ACEA-46BF-A0F7-77DAF2002C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" y="5867400"/>
            <a:ext cx="82946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b="1">
              <a:solidFill>
                <a:srgbClr val="FF3300"/>
              </a:solidFill>
              <a:latin typeface="楷体_GB2312" pitchFamily="1" charset="-122"/>
              <a:ea typeface="楷体_GB2312" pitchFamily="1" charset="-122"/>
            </a:endParaRPr>
          </a:p>
        </p:txBody>
      </p:sp>
      <p:pic>
        <p:nvPicPr>
          <p:cNvPr id="32775" name="图片 29702" descr="蒸馏">
            <a:extLst>
              <a:ext uri="{FF2B5EF4-FFF2-40B4-BE49-F238E27FC236}">
                <a16:creationId xmlns:a16="http://schemas.microsoft.com/office/drawing/2014/main" id="{E02C893C-0900-48BB-B9E5-EDF48A774C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5650" y="333375"/>
            <a:ext cx="4248150" cy="322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6" name="文本框 29703">
            <a:extLst>
              <a:ext uri="{FF2B5EF4-FFF2-40B4-BE49-F238E27FC236}">
                <a16:creationId xmlns:a16="http://schemas.microsoft.com/office/drawing/2014/main" id="{9E9D8649-950F-4543-ADE7-4D8FEFB03E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388" y="188913"/>
            <a:ext cx="1512887" cy="636587"/>
          </a:xfrm>
          <a:prstGeom prst="rect">
            <a:avLst/>
          </a:prstGeom>
          <a:solidFill>
            <a:schemeClr val="hlink"/>
          </a:solidFill>
          <a:ln w="57150" cmpd="thickThin">
            <a:solidFill>
              <a:srgbClr val="9933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chemeClr val="accent2"/>
                </a:solidFill>
                <a:latin typeface="Times New Roman" panose="020b0604020202020204" pitchFamily="34" charset="0"/>
                <a:ea typeface="楷体" panose="02010609060101010101" pitchFamily="49" charset="-122"/>
              </a:rPr>
              <a:t>注   意</a:t>
            </a:r>
            <a:endParaRPr lang="zh-CN" altLang="en-US" sz="3200">
              <a:solidFill>
                <a:srgbClr val="FFFF0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9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9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/>
      <p:bldP spid="29700" grpId="0"/>
      <p:bldP spid="29701" grpId="0"/>
      <p:bldP spid="2970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https://d.book118.com/626113233125010102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13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楷体</vt:lpstr>
      <vt:lpstr>宋体</vt:lpstr>
      <vt:lpstr>Wingdings</vt:lpstr>
      <vt:lpstr>PMingLiU</vt:lpstr>
      <vt:lpstr>楷体_GB2312</vt:lpstr>
      <vt:lpstr>黑体</vt:lpstr>
      <vt:lpstr>Office Theme</vt:lpstr>
      <vt:lpstr>4.2 水的组成</vt:lpstr>
      <vt:lpstr>PowerPoint Presentation</vt:lpstr>
      <vt:lpstr>PowerPoint Presentation</vt:lpstr>
      <vt:lpstr>第二课时：水的净化和纯化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2024-09-27T09:56:31.060</cp:lastPrinted>
  <dcterms:created xsi:type="dcterms:W3CDTF">2024-09-27T01:56:31Z</dcterms:created>
  <dcterms:modified xsi:type="dcterms:W3CDTF">2024-09-27T01:56:33Z</dcterms:modified>
</cp:coreProperties>
</file>