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av" ContentType="audio/x-wav"/>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fill>
          <a:solidFill>
            <a:schemeClr val="accent5">
              <a:alpha val="40000"/>
            </a:schemeClr>
          </a:solidFill>
        </a:fill>
      </a:tcStyle>
    </a:band1H>
    <a:band1V>
      <a:tcStyle>
        <a:tcBdr>
          <a:top>
            <a:lnRef idx="1">
              <a:schemeClr val="accent5"/>
            </a:lnRef>
          </a:top>
          <a:bottom>
            <a:lnRef idx="1">
              <a:schemeClr val="accent5"/>
            </a:lnRef>
          </a:bottom>
        </a:tcBdr>
        <a:fill>
          <a:solidFill>
            <a:schemeClr val="accent5">
              <a:alpha val="40000"/>
            </a:schemeClr>
          </a:solidFill>
        </a:fill>
      </a:tcStyle>
    </a:band1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2.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4.wmf" /><Relationship Id="rId2" Type="http://schemas.openxmlformats.org/officeDocument/2006/relationships/image" Target="../media/image5.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9.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2.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FC8133-9F74-4561-8649-EEA144B7D0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E40D59-0C23-4DCA-89D7-CCCC476B5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F28CC8-2AE3-4FB7-BCE5-FFB395B53D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21F580-6E04-4EF5-8A29-788C83081C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39AF48-2779-4DA9-94F6-DAA8503F11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AAFE1E-66FA-4DFC-9197-9A5AE7BDFE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56CCEA-69C4-451B-833F-3F92D4EF13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166278-E30E-46AC-B4CC-411FBC8954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F46AD0-3167-4C30-9ECE-C95F48B4F4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FAFA1A-E47F-44A7-A996-4910B466B1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6F409E-2299-43AB-9507-B24686F44F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两栏内容">
    <p:spTree>
      <p:nvGrpSpPr>
        <p:cNvPr id="1" name=""/>
        <p:cNvGrpSpPr/>
        <p:nvPr/>
      </p:nvGrpSpPr>
      <p:grpSpPr>
        <a:xfrm>
          <a:off x="0" y="0"/>
          <a:ext cx="0" cy="0"/>
        </a:xfrm>
      </p:grpSpPr>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比较">
    <p:spTree>
      <p:nvGrpSpPr>
        <p:cNvPr id="1" name=""/>
        <p:cNvGrpSpPr/>
        <p:nvPr/>
      </p:nvGrpSpPr>
      <p:grpSpPr>
        <a:xfrm>
          <a:off x="0" y="0"/>
          <a:ext cx="0" cy="0"/>
        </a:xfrm>
      </p:grpSpPr>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标题">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image" Target="file:///D:\qq&#25991;&#20214;\712321467\Image\C2C\Image2\%7b75232B38-A165-1FB7-499C-2E1C792CACB5%7d.png" TargetMode="External" /><Relationship Id="rId8" Type="http://schemas.openxmlformats.org/officeDocument/2006/relationships/image" Target="../media/image1.png"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50000">
              <a:srgbClr val="97C8E1"/>
            </a:gs>
            <a:gs pos="0">
              <a:srgbClr val="BADAEB"/>
            </a:gs>
            <a:gs pos="100000">
              <a:srgbClr val="74B5D6"/>
            </a:gs>
          </a:gsLst>
          <a:lin scaled="1"/>
        </a:gradFill>
        <a:effectLst/>
      </p:bgPr>
    </p:bg>
    <p:spTree>
      <p:nvGrpSpPr>
        <p:cNvPr id="1" name=""/>
        <p:cNvGrpSpPr/>
        <p:nvPr/>
      </p:nvGrpSpPr>
      <p:grpSpPr>
        <a:xfrm>
          <a:off x="0" y="0"/>
          <a:ext cx="0" cy="0"/>
        </a:xfrm>
      </p:grpSpPr>
      <p:pic>
        <p:nvPicPr>
          <p:cNvPr id="2" name="图片 1073743875" descr="学科网 zxxk.com" title=""/>
          <p:cNvPicPr>
            <a:picLocks noChangeAspect="1"/>
          </p:cNvPicPr>
          <p:nvPr/>
        </p:nvPicPr>
        <p:blipFill>
          <a:blip r:embed="rId8" r:link="rId7"/>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None/>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bin" TargetMode="Internal" /><Relationship Id="rId3" Type="http://schemas.openxmlformats.org/officeDocument/2006/relationships/image" Target="../media/image4.wmf" /><Relationship Id="rId4" Type="http://schemas.openxmlformats.org/officeDocument/2006/relationships/oleObject" Target="../embeddings/oleObject2.bin" TargetMode="Internal" /><Relationship Id="rId5" Type="http://schemas.openxmlformats.org/officeDocument/2006/relationships/image" Target="../media/image5.wmf" /><Relationship Id="rId6" Type="http://schemas.openxmlformats.org/officeDocument/2006/relationships/vmlDrawing" Target="../drawings/vmlDrawing1.v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oleObject" Target="../embeddings/oleObject3.bin" TargetMode="Internal" /><Relationship Id="rId4" Type="http://schemas.openxmlformats.org/officeDocument/2006/relationships/image" Target="../media/image9.wmf" /><Relationship Id="rId5" Type="http://schemas.openxmlformats.org/officeDocument/2006/relationships/image" Target="../media/image10.png" /><Relationship Id="rId6" Type="http://schemas.openxmlformats.org/officeDocument/2006/relationships/vmlDrawing" Target="../drawings/vmlDrawing2.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oleObject" Target="../embeddings/oleObject4.bin" TargetMode="Internal" /><Relationship Id="rId4" Type="http://schemas.openxmlformats.org/officeDocument/2006/relationships/image" Target="../media/image12.wmf" /><Relationship Id="rId5" Type="http://schemas.openxmlformats.org/officeDocument/2006/relationships/oleObject" Target="../embeddings/oleObject5.bin" TargetMode="Internal" /><Relationship Id="rId6" Type="http://schemas.openxmlformats.org/officeDocument/2006/relationships/vmlDrawing" Target="../drawings/vmlDrawing3.v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xml" /><Relationship Id="rId3" Type="http://schemas.openxmlformats.org/officeDocument/2006/relationships/audio" Target="../media/audio111111.wav"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 Id="rId3" Type="http://schemas.openxmlformats.org/officeDocument/2006/relationships/audio" Target="../media/audio111111.wav"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114210002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 Box 3" title=""/>
          <p:cNvSpPr txBox="1">
            <a:spLocks noChangeArrowheads="1"/>
          </p:cNvSpPr>
          <p:nvPr/>
        </p:nvSpPr>
        <p:spPr bwMode="auto">
          <a:xfrm>
            <a:off x="468313" y="266682"/>
            <a:ext cx="5256212" cy="519112"/>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2800" b="1" smtClean="0">
                <a:solidFill>
                  <a:srgbClr val="CC0000"/>
                </a:solidFill>
                <a:latin typeface="Calibri"/>
                <a:ea typeface="楷体_GB2312" pitchFamily="49" charset="-122"/>
              </a:rPr>
              <a:t>八年级数学</a:t>
            </a:r>
            <a:r>
              <a:rPr lang="en-US" altLang="zh-CN" sz="2800" b="1" smtClean="0">
                <a:solidFill>
                  <a:srgbClr val="CC0000"/>
                </a:solidFill>
                <a:latin typeface="Calibri"/>
                <a:ea typeface="楷体_GB2312" pitchFamily="49" charset="-122"/>
              </a:rPr>
              <a:t>·</a:t>
            </a:r>
            <a:r>
              <a:rPr lang="zh-CN" altLang="en-US" sz="2800" b="1" smtClean="0">
                <a:solidFill>
                  <a:srgbClr val="CC0000"/>
                </a:solidFill>
                <a:latin typeface="Calibri"/>
                <a:ea typeface="楷体_GB2312" pitchFamily="49" charset="-122"/>
              </a:rPr>
              <a:t>下    新课标</a:t>
            </a:r>
            <a:r>
              <a:rPr lang="en-US" altLang="zh-CN" sz="2800" b="1" smtClean="0">
                <a:solidFill>
                  <a:srgbClr val="CC0000"/>
                </a:solidFill>
                <a:latin typeface="Calibri"/>
                <a:ea typeface="楷体_GB2312" pitchFamily="49" charset="-122"/>
              </a:rPr>
              <a:t>[</a:t>
            </a:r>
            <a:r>
              <a:rPr lang="zh-CN" altLang="en-US" sz="2800" b="1" smtClean="0">
                <a:solidFill>
                  <a:srgbClr val="CC0000"/>
                </a:solidFill>
                <a:latin typeface="Calibri"/>
                <a:ea typeface="楷体_GB2312" pitchFamily="49" charset="-122"/>
              </a:rPr>
              <a:t>人</a:t>
            </a:r>
            <a:r>
              <a:rPr lang="en-US" altLang="zh-CN" sz="2800" b="1" smtClean="0">
                <a:solidFill>
                  <a:srgbClr val="CC0000"/>
                </a:solidFill>
                <a:latin typeface="Calibri"/>
                <a:ea typeface="楷体_GB2312" pitchFamily="49" charset="-122"/>
              </a:rPr>
              <a:t>]</a:t>
            </a:r>
            <a:endParaRPr lang="zh-CN" altLang="en-US" b="1">
              <a:solidFill>
                <a:srgbClr val="CC0000"/>
              </a:solidFill>
              <a:latin typeface="Calibri"/>
              <a:ea typeface="楷体_GB2312" pitchFamily="49" charset="-122"/>
            </a:endParaRPr>
          </a:p>
        </p:txBody>
      </p:sp>
      <p:sp>
        <p:nvSpPr>
          <p:cNvPr id="3" name="TextBox 16" title=""/>
          <p:cNvSpPr txBox="1">
            <a:spLocks noChangeArrowheads="1"/>
          </p:cNvSpPr>
          <p:nvPr/>
        </p:nvSpPr>
        <p:spPr bwMode="auto">
          <a:xfrm>
            <a:off x="1403648" y="1484784"/>
            <a:ext cx="6084168" cy="646331"/>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600" b="1" smtClean="0">
                <a:solidFill>
                  <a:srgbClr val="C00000"/>
                </a:solidFill>
                <a:latin typeface="+mj-ea"/>
                <a:ea typeface="+mj-ea"/>
              </a:rPr>
              <a:t>第十九章　一次函数</a:t>
            </a:r>
            <a:endParaRPr lang="zh-CN" altLang="zh-CN" sz="3600" b="1">
              <a:solidFill>
                <a:srgbClr val="C00000"/>
              </a:solidFill>
              <a:latin typeface="+mj-ea"/>
              <a:ea typeface="+mj-ea"/>
            </a:endParaRPr>
          </a:p>
        </p:txBody>
      </p:sp>
      <p:sp>
        <p:nvSpPr>
          <p:cNvPr id="10" name="矩形 9" title=""/>
          <p:cNvSpPr/>
          <p:nvPr/>
        </p:nvSpPr>
        <p:spPr>
          <a:xfrm>
            <a:off x="539552" y="2577108"/>
            <a:ext cx="8280920" cy="1754326"/>
          </a:xfrm>
          <a:prstGeom prst="rect">
            <a:avLst/>
          </a:prstGeom>
          <a:noFill/>
          <a:effectLst/>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5400" b="1" smtClean="0">
                <a:solidFill>
                  <a:srgbClr val="7030A0"/>
                </a:solidFill>
              </a:rPr>
              <a:t>19.1.2</a:t>
            </a:r>
            <a:r>
              <a:rPr lang="zh-CN" altLang="zh-CN" sz="5400" b="1" smtClean="0">
                <a:solidFill>
                  <a:srgbClr val="7030A0"/>
                </a:solidFill>
              </a:rPr>
              <a:t>　函数的图象</a:t>
            </a:r>
            <a:endParaRPr lang="en-US" altLang="zh-CN" sz="5400" b="1" smtClean="0">
              <a:solidFill>
                <a:srgbClr val="7030A0"/>
              </a:solidFill>
            </a:endParaRPr>
          </a:p>
          <a:p>
            <a:pPr algn="ctr"/>
            <a:r>
              <a:rPr lang="zh-CN" altLang="en-US" sz="5400" b="1" smtClean="0">
                <a:solidFill>
                  <a:srgbClr val="7030A0"/>
                </a:solidFill>
              </a:rPr>
              <a:t>（第</a:t>
            </a:r>
            <a:r>
              <a:rPr lang="en-US" altLang="zh-CN" sz="5400" b="1" smtClean="0">
                <a:solidFill>
                  <a:srgbClr val="7030A0"/>
                </a:solidFill>
              </a:rPr>
              <a:t>1</a:t>
            </a:r>
            <a:r>
              <a:rPr lang="zh-CN" altLang="en-US" sz="5400" b="1" smtClean="0">
                <a:solidFill>
                  <a:srgbClr val="7030A0"/>
                </a:solidFill>
              </a:rPr>
              <a:t>课时）</a:t>
            </a:r>
            <a:endParaRPr lang="zh-CN" altLang="zh-CN" sz="5400" b="1">
              <a:solidFill>
                <a:srgbClr val="7030A0"/>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p:nvPr/>
        </p:nvSpPr>
        <p:spPr>
          <a:xfrm>
            <a:off x="107504" y="1124744"/>
            <a:ext cx="8892480"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smtClean="0">
                <a:latin typeface="Times New Roman" panose="02020603050405020304" pitchFamily="18" charset="0"/>
                <a:cs typeface="Times New Roman" panose="02020603050405020304" pitchFamily="18" charset="0"/>
              </a:rPr>
              <a:t>　</a:t>
            </a:r>
            <a:r>
              <a:rPr lang="en-US" altLang="zh-CN" sz="2400" smtClean="0">
                <a:latin typeface="Times New Roman" panose="02020603050405020304" pitchFamily="18" charset="0"/>
                <a:cs typeface="Times New Roman" panose="02020603050405020304" pitchFamily="18" charset="0"/>
              </a:rPr>
              <a:t>  </a:t>
            </a:r>
            <a:r>
              <a:rPr lang="zh-CN" altLang="zh-CN" sz="2400" smtClean="0">
                <a:latin typeface="Times New Roman" panose="02020603050405020304" pitchFamily="18" charset="0"/>
                <a:cs typeface="Times New Roman" panose="02020603050405020304" pitchFamily="18" charset="0"/>
              </a:rPr>
              <a:t>下图是自动测温仪记录的图象</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它反映了北京的春季某天气温</a:t>
            </a:r>
            <a:r>
              <a:rPr lang="en-US" altLang="zh-CN" sz="2400" smtClean="0">
                <a:latin typeface="Times New Roman" panose="02020603050405020304" pitchFamily="18" charset="0"/>
                <a:cs typeface="Times New Roman" panose="02020603050405020304" pitchFamily="18" charset="0"/>
              </a:rPr>
              <a:t>T</a:t>
            </a:r>
            <a:r>
              <a:rPr lang="zh-CN" altLang="zh-CN" sz="2400" smtClean="0">
                <a:latin typeface="Times New Roman" panose="02020603050405020304" pitchFamily="18" charset="0"/>
                <a:cs typeface="Times New Roman" panose="02020603050405020304" pitchFamily="18" charset="0"/>
              </a:rPr>
              <a:t>如何随时间</a:t>
            </a:r>
            <a:r>
              <a:rPr lang="en-US" altLang="zh-CN" sz="2400" i="1" smtClean="0">
                <a:latin typeface="Times New Roman" panose="02020603050405020304" pitchFamily="18" charset="0"/>
                <a:cs typeface="Times New Roman" panose="02020603050405020304" pitchFamily="18" charset="0"/>
              </a:rPr>
              <a:t>t</a:t>
            </a:r>
            <a:r>
              <a:rPr lang="zh-CN" altLang="zh-CN" sz="2400" smtClean="0">
                <a:latin typeface="Times New Roman" panose="02020603050405020304" pitchFamily="18" charset="0"/>
                <a:cs typeface="Times New Roman" panose="02020603050405020304" pitchFamily="18" charset="0"/>
              </a:rPr>
              <a:t>的变化而变化</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你从图象中得到了哪些信息</a:t>
            </a:r>
            <a:r>
              <a:rPr lang="en-US" altLang="zh-CN" sz="2400" smtClean="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p:txBody>
      </p:sp>
      <p:pic>
        <p:nvPicPr>
          <p:cNvPr id="5" name="图片 4" title=""/>
          <p:cNvPicPr/>
          <p:nvPr/>
        </p:nvPicPr>
        <p:blipFill>
          <a:blip r:embed="rId2">
            <a:duotone>
              <a:prstClr val="black"/>
              <a:schemeClr val="accent3">
                <a:tint val="45000"/>
                <a:satMod val="400000"/>
              </a:schemeClr>
            </a:duotone>
          </a:blip>
          <a:srcRect r="10421" b="1137"/>
          <a:stretch>
            <a:fillRect/>
          </a:stretch>
        </p:blipFill>
        <p:spPr bwMode="auto">
          <a:xfrm>
            <a:off x="5572132" y="2000240"/>
            <a:ext cx="3429024" cy="1872208"/>
          </a:xfrm>
          <a:prstGeom prst="rect">
            <a:avLst/>
          </a:prstGeom>
          <a:noFill/>
          <a:ln w="9525">
            <a:noFill/>
            <a:miter lim="800000"/>
          </a:ln>
        </p:spPr>
      </p:pic>
      <p:sp>
        <p:nvSpPr>
          <p:cNvPr id="6" name="矩形 5" title=""/>
          <p:cNvSpPr/>
          <p:nvPr/>
        </p:nvSpPr>
        <p:spPr>
          <a:xfrm>
            <a:off x="288032" y="2204864"/>
            <a:ext cx="5498414"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smtClean="0">
                <a:latin typeface="Times New Roman" panose="02020603050405020304" pitchFamily="18" charset="0"/>
                <a:cs typeface="Times New Roman" panose="02020603050405020304" pitchFamily="18" charset="0"/>
              </a:rPr>
              <a:t>　</a:t>
            </a:r>
            <a:r>
              <a:rPr lang="en-US" altLang="zh-CN" sz="2400" smtClean="0">
                <a:latin typeface="Times New Roman" panose="02020603050405020304" pitchFamily="18" charset="0"/>
                <a:cs typeface="Times New Roman" panose="02020603050405020304" pitchFamily="18" charset="0"/>
              </a:rPr>
              <a:t>1.</a:t>
            </a:r>
            <a:r>
              <a:rPr lang="zh-CN" altLang="zh-CN" sz="2400" smtClean="0">
                <a:latin typeface="Times New Roman" panose="02020603050405020304" pitchFamily="18" charset="0"/>
                <a:cs typeface="Times New Roman" panose="02020603050405020304" pitchFamily="18" charset="0"/>
              </a:rPr>
              <a:t>一天中每时刻</a:t>
            </a:r>
            <a:r>
              <a:rPr lang="en-US" altLang="zh-CN" sz="2400" i="1" smtClean="0">
                <a:latin typeface="Times New Roman" panose="02020603050405020304" pitchFamily="18" charset="0"/>
                <a:cs typeface="Times New Roman" panose="02020603050405020304" pitchFamily="18" charset="0"/>
              </a:rPr>
              <a:t>t</a:t>
            </a:r>
            <a:r>
              <a:rPr lang="zh-CN" altLang="zh-CN" sz="2400" smtClean="0">
                <a:latin typeface="Times New Roman" panose="02020603050405020304" pitchFamily="18" charset="0"/>
                <a:cs typeface="Times New Roman" panose="02020603050405020304" pitchFamily="18" charset="0"/>
              </a:rPr>
              <a:t>都有唯一的气温</a:t>
            </a:r>
            <a:r>
              <a:rPr lang="en-US" altLang="zh-CN" sz="2400" i="1" smtClean="0">
                <a:latin typeface="Times New Roman" panose="02020603050405020304" pitchFamily="18" charset="0"/>
                <a:cs typeface="Times New Roman" panose="02020603050405020304" pitchFamily="18" charset="0"/>
              </a:rPr>
              <a:t>T</a:t>
            </a:r>
            <a:r>
              <a:rPr lang="zh-CN" altLang="zh-CN" sz="2400" smtClean="0">
                <a:latin typeface="Times New Roman" panose="02020603050405020304" pitchFamily="18" charset="0"/>
                <a:cs typeface="Times New Roman" panose="02020603050405020304" pitchFamily="18" charset="0"/>
              </a:rPr>
              <a:t>与之对应</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可以认为</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气温</a:t>
            </a:r>
            <a:r>
              <a:rPr lang="en-US" altLang="zh-CN" sz="2400" i="1" smtClean="0">
                <a:latin typeface="Times New Roman" panose="02020603050405020304" pitchFamily="18" charset="0"/>
                <a:cs typeface="Times New Roman" panose="02020603050405020304" pitchFamily="18" charset="0"/>
              </a:rPr>
              <a:t>T</a:t>
            </a:r>
            <a:r>
              <a:rPr lang="zh-CN" altLang="zh-CN" sz="2400" smtClean="0">
                <a:latin typeface="Times New Roman" panose="02020603050405020304" pitchFamily="18" charset="0"/>
                <a:cs typeface="Times New Roman" panose="02020603050405020304" pitchFamily="18" charset="0"/>
              </a:rPr>
              <a:t>是时间</a:t>
            </a:r>
            <a:r>
              <a:rPr lang="en-US" altLang="zh-CN" sz="2400" i="1" smtClean="0">
                <a:latin typeface="Times New Roman" panose="02020603050405020304" pitchFamily="18" charset="0"/>
                <a:cs typeface="Times New Roman" panose="02020603050405020304" pitchFamily="18" charset="0"/>
              </a:rPr>
              <a:t>t</a:t>
            </a:r>
            <a:r>
              <a:rPr lang="zh-CN" altLang="zh-CN" sz="2400" smtClean="0">
                <a:latin typeface="Times New Roman" panose="02020603050405020304" pitchFamily="18" charset="0"/>
                <a:cs typeface="Times New Roman" panose="02020603050405020304" pitchFamily="18" charset="0"/>
              </a:rPr>
              <a:t>的函数</a:t>
            </a:r>
            <a:r>
              <a:rPr lang="en-US" altLang="zh-CN" sz="2400" smtClean="0">
                <a:latin typeface="Times New Roman" panose="02020603050405020304" pitchFamily="18" charset="0"/>
                <a:cs typeface="Times New Roman" panose="02020603050405020304" pitchFamily="18" charset="0"/>
              </a:rPr>
              <a:t>.</a:t>
            </a:r>
            <a:endParaRPr lang="zh-CN" altLang="zh-CN" sz="2400" smtClean="0">
              <a:latin typeface="Times New Roman" panose="02020603050405020304" pitchFamily="18" charset="0"/>
              <a:cs typeface="Times New Roman" panose="02020603050405020304" pitchFamily="18" charset="0"/>
            </a:endParaRPr>
          </a:p>
        </p:txBody>
      </p:sp>
      <p:sp>
        <p:nvSpPr>
          <p:cNvPr id="7" name="矩形 6" title=""/>
          <p:cNvSpPr/>
          <p:nvPr/>
        </p:nvSpPr>
        <p:spPr>
          <a:xfrm>
            <a:off x="251520" y="3102059"/>
            <a:ext cx="5392050"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smtClean="0">
                <a:latin typeface="Times New Roman" panose="02020603050405020304" pitchFamily="18" charset="0"/>
                <a:cs typeface="Times New Roman" panose="02020603050405020304" pitchFamily="18" charset="0"/>
              </a:rPr>
              <a:t>    2.</a:t>
            </a:r>
            <a:r>
              <a:rPr lang="zh-CN" altLang="zh-CN" sz="2400" smtClean="0">
                <a:latin typeface="Times New Roman" panose="02020603050405020304" pitchFamily="18" charset="0"/>
                <a:cs typeface="Times New Roman" panose="02020603050405020304" pitchFamily="18" charset="0"/>
              </a:rPr>
              <a:t>这天中</a:t>
            </a:r>
            <a:r>
              <a:rPr lang="en-US" altLang="zh-CN" sz="2400" smtClean="0">
                <a:latin typeface="Times New Roman" panose="02020603050405020304" pitchFamily="18" charset="0"/>
                <a:cs typeface="Times New Roman" panose="02020603050405020304" pitchFamily="18" charset="0"/>
              </a:rPr>
              <a:t>4</a:t>
            </a:r>
            <a:r>
              <a:rPr lang="zh-CN" altLang="zh-CN" sz="2400" smtClean="0">
                <a:latin typeface="Times New Roman" panose="02020603050405020304" pitchFamily="18" charset="0"/>
                <a:cs typeface="Times New Roman" panose="02020603050405020304" pitchFamily="18" charset="0"/>
              </a:rPr>
              <a:t>时气温最低</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为</a:t>
            </a:r>
            <a:r>
              <a:rPr lang="en-US" altLang="zh-CN" sz="2400" smtClean="0">
                <a:latin typeface="Times New Roman" panose="02020603050405020304" pitchFamily="18" charset="0"/>
                <a:cs typeface="Times New Roman" panose="02020603050405020304" pitchFamily="18" charset="0"/>
              </a:rPr>
              <a:t>-3 </a:t>
            </a:r>
            <a:r>
              <a:rPr lang="zh-CN" altLang="zh-CN" sz="2400" smtClean="0">
                <a:latin typeface="Times New Roman" panose="02020603050405020304" pitchFamily="18" charset="0"/>
                <a:cs typeface="Times New Roman" panose="02020603050405020304" pitchFamily="18" charset="0"/>
              </a:rPr>
              <a:t>℃</a:t>
            </a:r>
            <a:r>
              <a:rPr lang="en-US" altLang="zh-CN" sz="2400" smtClean="0">
                <a:latin typeface="Times New Roman" panose="02020603050405020304" pitchFamily="18" charset="0"/>
                <a:cs typeface="Times New Roman" panose="02020603050405020304" pitchFamily="18" charset="0"/>
              </a:rPr>
              <a:t>;14</a:t>
            </a:r>
            <a:r>
              <a:rPr lang="zh-CN" altLang="zh-CN" sz="2400" smtClean="0">
                <a:latin typeface="Times New Roman" panose="02020603050405020304" pitchFamily="18" charset="0"/>
                <a:cs typeface="Times New Roman" panose="02020603050405020304" pitchFamily="18" charset="0"/>
              </a:rPr>
              <a:t>时气温最高</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为</a:t>
            </a:r>
            <a:r>
              <a:rPr lang="en-US" altLang="zh-CN" sz="2400" smtClean="0">
                <a:latin typeface="Times New Roman" panose="02020603050405020304" pitchFamily="18" charset="0"/>
                <a:cs typeface="Times New Roman" panose="02020603050405020304" pitchFamily="18" charset="0"/>
              </a:rPr>
              <a:t>8 </a:t>
            </a:r>
            <a:r>
              <a:rPr lang="zh-CN" altLang="zh-CN" sz="2400" smtClean="0">
                <a:latin typeface="Times New Roman" panose="02020603050405020304" pitchFamily="18" charset="0"/>
                <a:cs typeface="Times New Roman" panose="02020603050405020304" pitchFamily="18" charset="0"/>
              </a:rPr>
              <a:t>℃</a:t>
            </a:r>
            <a:r>
              <a:rPr lang="en-US" altLang="zh-CN" sz="2400" smtClean="0">
                <a:latin typeface="Times New Roman" panose="02020603050405020304" pitchFamily="18" charset="0"/>
                <a:cs typeface="Times New Roman" panose="02020603050405020304" pitchFamily="18" charset="0"/>
              </a:rPr>
              <a:t>.</a:t>
            </a:r>
            <a:endParaRPr lang="zh-CN" altLang="zh-CN" sz="2400" smtClean="0">
              <a:latin typeface="Times New Roman" panose="02020603050405020304" pitchFamily="18" charset="0"/>
              <a:cs typeface="Times New Roman" panose="02020603050405020304" pitchFamily="18" charset="0"/>
            </a:endParaRPr>
          </a:p>
        </p:txBody>
      </p:sp>
      <p:sp>
        <p:nvSpPr>
          <p:cNvPr id="8" name="矩形 7" title=""/>
          <p:cNvSpPr/>
          <p:nvPr/>
        </p:nvSpPr>
        <p:spPr>
          <a:xfrm>
            <a:off x="179512" y="3956863"/>
            <a:ext cx="8892480"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smtClean="0">
                <a:latin typeface="Times New Roman" panose="02020603050405020304" pitchFamily="18" charset="0"/>
                <a:cs typeface="Times New Roman" panose="02020603050405020304" pitchFamily="18" charset="0"/>
              </a:rPr>
              <a:t>    3.</a:t>
            </a:r>
            <a:r>
              <a:rPr lang="zh-CN" altLang="zh-CN" sz="2400" smtClean="0">
                <a:latin typeface="Times New Roman" panose="02020603050405020304" pitchFamily="18" charset="0"/>
                <a:cs typeface="Times New Roman" panose="02020603050405020304" pitchFamily="18" charset="0"/>
              </a:rPr>
              <a:t>从</a:t>
            </a:r>
            <a:r>
              <a:rPr lang="en-US" altLang="zh-CN" sz="2400" smtClean="0">
                <a:latin typeface="Times New Roman" panose="02020603050405020304" pitchFamily="18" charset="0"/>
                <a:cs typeface="Times New Roman" panose="02020603050405020304" pitchFamily="18" charset="0"/>
              </a:rPr>
              <a:t>0</a:t>
            </a:r>
            <a:r>
              <a:rPr lang="zh-CN" altLang="zh-CN" sz="2400" smtClean="0">
                <a:latin typeface="Times New Roman" panose="02020603050405020304" pitchFamily="18" charset="0"/>
                <a:cs typeface="Times New Roman" panose="02020603050405020304" pitchFamily="18" charset="0"/>
              </a:rPr>
              <a:t>时至</a:t>
            </a:r>
            <a:r>
              <a:rPr lang="en-US" altLang="zh-CN" sz="2400" smtClean="0">
                <a:latin typeface="Times New Roman" panose="02020603050405020304" pitchFamily="18" charset="0"/>
                <a:cs typeface="Times New Roman" panose="02020603050405020304" pitchFamily="18" charset="0"/>
              </a:rPr>
              <a:t>4</a:t>
            </a:r>
            <a:r>
              <a:rPr lang="zh-CN" altLang="zh-CN" sz="2400" smtClean="0">
                <a:latin typeface="Times New Roman" panose="02020603050405020304" pitchFamily="18" charset="0"/>
                <a:cs typeface="Times New Roman" panose="02020603050405020304" pitchFamily="18" charset="0"/>
              </a:rPr>
              <a:t>时气温呈下降状态</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即温度随时间的增加而下降</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从</a:t>
            </a:r>
            <a:r>
              <a:rPr lang="en-US" altLang="zh-CN" sz="2400" smtClean="0">
                <a:latin typeface="Times New Roman" panose="02020603050405020304" pitchFamily="18" charset="0"/>
                <a:cs typeface="Times New Roman" panose="02020603050405020304" pitchFamily="18" charset="0"/>
              </a:rPr>
              <a:t>4</a:t>
            </a:r>
            <a:r>
              <a:rPr lang="zh-CN" altLang="zh-CN" sz="2400" smtClean="0">
                <a:latin typeface="Times New Roman" panose="02020603050405020304" pitchFamily="18" charset="0"/>
                <a:cs typeface="Times New Roman" panose="02020603050405020304" pitchFamily="18" charset="0"/>
              </a:rPr>
              <a:t>时至</a:t>
            </a:r>
            <a:r>
              <a:rPr lang="en-US" altLang="zh-CN" sz="2400" smtClean="0">
                <a:latin typeface="Times New Roman" panose="02020603050405020304" pitchFamily="18" charset="0"/>
                <a:cs typeface="Times New Roman" panose="02020603050405020304" pitchFamily="18" charset="0"/>
              </a:rPr>
              <a:t>14</a:t>
            </a:r>
            <a:r>
              <a:rPr lang="zh-CN" altLang="zh-CN" sz="2400" smtClean="0">
                <a:latin typeface="Times New Roman" panose="02020603050405020304" pitchFamily="18" charset="0"/>
                <a:cs typeface="Times New Roman" panose="02020603050405020304" pitchFamily="18" charset="0"/>
              </a:rPr>
              <a:t>时气温呈上升状态</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从</a:t>
            </a:r>
            <a:r>
              <a:rPr lang="en-US" altLang="zh-CN" sz="2400" smtClean="0">
                <a:latin typeface="Times New Roman" panose="02020603050405020304" pitchFamily="18" charset="0"/>
                <a:cs typeface="Times New Roman" panose="02020603050405020304" pitchFamily="18" charset="0"/>
              </a:rPr>
              <a:t>14</a:t>
            </a:r>
            <a:r>
              <a:rPr lang="zh-CN" altLang="zh-CN" sz="2400" smtClean="0">
                <a:latin typeface="Times New Roman" panose="02020603050405020304" pitchFamily="18" charset="0"/>
                <a:cs typeface="Times New Roman" panose="02020603050405020304" pitchFamily="18" charset="0"/>
              </a:rPr>
              <a:t>时至</a:t>
            </a:r>
            <a:r>
              <a:rPr lang="en-US" altLang="zh-CN" sz="2400" smtClean="0">
                <a:latin typeface="Times New Roman" panose="02020603050405020304" pitchFamily="18" charset="0"/>
                <a:cs typeface="Times New Roman" panose="02020603050405020304" pitchFamily="18" charset="0"/>
              </a:rPr>
              <a:t>24</a:t>
            </a:r>
            <a:r>
              <a:rPr lang="zh-CN" altLang="zh-CN" sz="2400" smtClean="0">
                <a:latin typeface="Times New Roman" panose="02020603050405020304" pitchFamily="18" charset="0"/>
                <a:cs typeface="Times New Roman" panose="02020603050405020304" pitchFamily="18" charset="0"/>
              </a:rPr>
              <a:t>时气温又呈下降状态</a:t>
            </a:r>
            <a:r>
              <a:rPr lang="en-US" altLang="zh-CN" sz="2400" smtClean="0">
                <a:latin typeface="Times New Roman" panose="02020603050405020304" pitchFamily="18" charset="0"/>
                <a:cs typeface="Times New Roman" panose="02020603050405020304" pitchFamily="18" charset="0"/>
              </a:rPr>
              <a:t>.</a:t>
            </a:r>
            <a:endParaRPr lang="zh-CN" altLang="zh-CN" sz="2400" smtClean="0">
              <a:latin typeface="Times New Roman" panose="02020603050405020304" pitchFamily="18" charset="0"/>
              <a:cs typeface="Times New Roman" panose="02020603050405020304" pitchFamily="18" charset="0"/>
            </a:endParaRPr>
          </a:p>
        </p:txBody>
      </p:sp>
      <p:sp>
        <p:nvSpPr>
          <p:cNvPr id="9" name="矩形 8" title=""/>
          <p:cNvSpPr/>
          <p:nvPr/>
        </p:nvSpPr>
        <p:spPr>
          <a:xfrm>
            <a:off x="179512" y="4902259"/>
            <a:ext cx="8496944"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smtClean="0">
                <a:latin typeface="Times New Roman" panose="02020603050405020304" pitchFamily="18" charset="0"/>
                <a:cs typeface="Times New Roman" panose="02020603050405020304" pitchFamily="18" charset="0"/>
              </a:rPr>
              <a:t>     4.</a:t>
            </a:r>
            <a:r>
              <a:rPr lang="zh-CN" altLang="zh-CN" sz="2400" smtClean="0">
                <a:latin typeface="Times New Roman" panose="02020603050405020304" pitchFamily="18" charset="0"/>
                <a:cs typeface="Times New Roman" panose="02020603050405020304" pitchFamily="18" charset="0"/>
              </a:rPr>
              <a:t>我们可以从图象中直观看出一天中气温变化情况及任一时刻的气温大约是多少</a:t>
            </a:r>
            <a:r>
              <a:rPr lang="en-US" altLang="zh-CN" sz="2400" smtClean="0">
                <a:latin typeface="Times New Roman" panose="02020603050405020304" pitchFamily="18" charset="0"/>
                <a:cs typeface="Times New Roman" panose="02020603050405020304" pitchFamily="18" charset="0"/>
              </a:rPr>
              <a:t>.</a:t>
            </a:r>
            <a:endParaRPr lang="zh-CN" altLang="zh-CN" sz="2400" smtClean="0">
              <a:latin typeface="Times New Roman" panose="02020603050405020304" pitchFamily="18" charset="0"/>
              <a:cs typeface="Times New Roman" panose="02020603050405020304" pitchFamily="18" charset="0"/>
            </a:endParaRPr>
          </a:p>
        </p:txBody>
      </p:sp>
      <p:sp>
        <p:nvSpPr>
          <p:cNvPr id="10" name="矩形 9" title=""/>
          <p:cNvSpPr/>
          <p:nvPr/>
        </p:nvSpPr>
        <p:spPr>
          <a:xfrm>
            <a:off x="216024" y="5766355"/>
            <a:ext cx="8244408"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latin typeface="Times New Roman" panose="02020603050405020304" pitchFamily="18" charset="0"/>
                <a:cs typeface="Times New Roman" panose="02020603050405020304" pitchFamily="18" charset="0"/>
              </a:rPr>
              <a:t>   </a:t>
            </a:r>
            <a:r>
              <a:rPr lang="en-US" altLang="zh-CN" sz="2400" smtClean="0">
                <a:latin typeface="Times New Roman" panose="02020603050405020304" pitchFamily="18" charset="0"/>
                <a:cs typeface="Times New Roman" panose="02020603050405020304" pitchFamily="18" charset="0"/>
              </a:rPr>
              <a:t>5.</a:t>
            </a:r>
            <a:r>
              <a:rPr lang="zh-CN" altLang="zh-CN" sz="2400" smtClean="0">
                <a:latin typeface="Times New Roman" panose="02020603050405020304" pitchFamily="18" charset="0"/>
                <a:cs typeface="Times New Roman" panose="02020603050405020304" pitchFamily="18" charset="0"/>
              </a:rPr>
              <a:t>如果长期观察这样的气温图象</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我们就能得到更多信息</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掌握更多气温变化规律</a:t>
            </a:r>
            <a:r>
              <a:rPr lang="en-US" altLang="zh-CN" sz="2400" smtClean="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par>
                                <p:cTn id="10" presetID="55" presetClass="entr" presetSubtype="0" dur="100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1000" fill="hold"/>
                                        <p:tgtEl>
                                          <p:spTgt spid="5"/>
                                        </p:tgtEl>
                                        <p:attrNameLst>
                                          <p:attrName>ppt_w</p:attrName>
                                        </p:attrNameLst>
                                      </p:cBhvr>
                                      <p:tavLst>
                                        <p:tav tm="0">
                                          <p:val>
                                            <p:strVal val="#ppt_w*0.70"/>
                                          </p:val>
                                        </p:tav>
                                        <p:tav tm="100000">
                                          <p:val>
                                            <p:strVal val="#ppt_w"/>
                                          </p:val>
                                        </p:tav>
                                      </p:tavLst>
                                    </p:anim>
                                    <p:anim calcmode="lin" valueType="num">
                                      <p:cBhvr>
                                        <p:cTn id="13" dur="1000" fill="hold"/>
                                        <p:tgtEl>
                                          <p:spTgt spid="5"/>
                                        </p:tgtEl>
                                        <p:attrNameLst>
                                          <p:attrName>ppt_h</p:attrName>
                                        </p:attrNameLst>
                                      </p:cBhvr>
                                      <p:tavLst>
                                        <p:tav tm="0">
                                          <p:val>
                                            <p:strVal val="#ppt_h"/>
                                          </p:val>
                                        </p:tav>
                                        <p:tav tm="100000">
                                          <p:val>
                                            <p:strVal val="#ppt_h"/>
                                          </p:val>
                                        </p:tav>
                                      </p:tavLst>
                                    </p:anim>
                                    <p:animEffect transition="in" filter="fade">
                                      <p:cBhvr>
                                        <p:cTn id="14" dur="1000"/>
                                        <p:tgtEl>
                                          <p:spTgt spid="5"/>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55" presetClass="entr" presetSubtype="0" dur="10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1000" fill="hold"/>
                                        <p:tgtEl>
                                          <p:spTgt spid="6"/>
                                        </p:tgtEl>
                                        <p:attrNameLst>
                                          <p:attrName>ppt_w</p:attrName>
                                        </p:attrNameLst>
                                      </p:cBhvr>
                                      <p:tavLst>
                                        <p:tav tm="0">
                                          <p:val>
                                            <p:strVal val="#ppt_w*0.70"/>
                                          </p:val>
                                        </p:tav>
                                        <p:tav tm="100000">
                                          <p:val>
                                            <p:strVal val="#ppt_w"/>
                                          </p:val>
                                        </p:tav>
                                      </p:tavLst>
                                    </p:anim>
                                    <p:anim calcmode="lin" valueType="num">
                                      <p:cBhvr>
                                        <p:cTn id="20" dur="1000" fill="hold"/>
                                        <p:tgtEl>
                                          <p:spTgt spid="6"/>
                                        </p:tgtEl>
                                        <p:attrNameLst>
                                          <p:attrName>ppt_h</p:attrName>
                                        </p:attrNameLst>
                                      </p:cBhvr>
                                      <p:tavLst>
                                        <p:tav tm="0">
                                          <p:val>
                                            <p:strVal val="#ppt_h"/>
                                          </p:val>
                                        </p:tav>
                                        <p:tav tm="100000">
                                          <p:val>
                                            <p:strVal val="#ppt_h"/>
                                          </p:val>
                                        </p:tav>
                                      </p:tavLst>
                                    </p:anim>
                                    <p:animEffect transition="in" filter="fade">
                                      <p:cBhvr>
                                        <p:cTn id="21" dur="1000"/>
                                        <p:tgtEl>
                                          <p:spTgt spid="6"/>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55" presetClass="entr" presetSubtype="0" dur="100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p:cTn id="26" dur="1000" fill="hold"/>
                                        <p:tgtEl>
                                          <p:spTgt spid="7"/>
                                        </p:tgtEl>
                                        <p:attrNameLst>
                                          <p:attrName>ppt_w</p:attrName>
                                        </p:attrNameLst>
                                      </p:cBhvr>
                                      <p:tavLst>
                                        <p:tav tm="0">
                                          <p:val>
                                            <p:strVal val="#ppt_w*0.70"/>
                                          </p:val>
                                        </p:tav>
                                        <p:tav tm="100000">
                                          <p:val>
                                            <p:strVal val="#ppt_w"/>
                                          </p:val>
                                        </p:tav>
                                      </p:tavLst>
                                    </p:anim>
                                    <p:anim calcmode="lin" valueType="num">
                                      <p:cBhvr>
                                        <p:cTn id="27" dur="1000" fill="hold"/>
                                        <p:tgtEl>
                                          <p:spTgt spid="7"/>
                                        </p:tgtEl>
                                        <p:attrNameLst>
                                          <p:attrName>ppt_h</p:attrName>
                                        </p:attrNameLst>
                                      </p:cBhvr>
                                      <p:tavLst>
                                        <p:tav tm="0">
                                          <p:val>
                                            <p:strVal val="#ppt_h"/>
                                          </p:val>
                                        </p:tav>
                                        <p:tav tm="100000">
                                          <p:val>
                                            <p:strVal val="#ppt_h"/>
                                          </p:val>
                                        </p:tav>
                                      </p:tavLst>
                                    </p:anim>
                                    <p:animEffect transition="in" filter="fade">
                                      <p:cBhvr>
                                        <p:cTn id="28" dur="1000"/>
                                        <p:tgtEl>
                                          <p:spTgt spid="7"/>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55" presetClass="entr" presetSubtype="0" dur="100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p:cTn id="33" dur="1000" fill="hold"/>
                                        <p:tgtEl>
                                          <p:spTgt spid="8"/>
                                        </p:tgtEl>
                                        <p:attrNameLst>
                                          <p:attrName>ppt_w</p:attrName>
                                        </p:attrNameLst>
                                      </p:cBhvr>
                                      <p:tavLst>
                                        <p:tav tm="0">
                                          <p:val>
                                            <p:strVal val="#ppt_w*0.70"/>
                                          </p:val>
                                        </p:tav>
                                        <p:tav tm="100000">
                                          <p:val>
                                            <p:strVal val="#ppt_w"/>
                                          </p:val>
                                        </p:tav>
                                      </p:tavLst>
                                    </p:anim>
                                    <p:anim calcmode="lin" valueType="num">
                                      <p:cBhvr>
                                        <p:cTn id="34" dur="1000" fill="hold"/>
                                        <p:tgtEl>
                                          <p:spTgt spid="8"/>
                                        </p:tgtEl>
                                        <p:attrNameLst>
                                          <p:attrName>ppt_h</p:attrName>
                                        </p:attrNameLst>
                                      </p:cBhvr>
                                      <p:tavLst>
                                        <p:tav tm="0">
                                          <p:val>
                                            <p:strVal val="#ppt_h"/>
                                          </p:val>
                                        </p:tav>
                                        <p:tav tm="100000">
                                          <p:val>
                                            <p:strVal val="#ppt_h"/>
                                          </p:val>
                                        </p:tav>
                                      </p:tavLst>
                                    </p:anim>
                                    <p:animEffect transition="in" filter="fade">
                                      <p:cBhvr>
                                        <p:cTn id="35" dur="1000"/>
                                        <p:tgtEl>
                                          <p:spTgt spid="8"/>
                                        </p:tgtEl>
                                      </p:cBhvr>
                                    </p:animEffect>
                                  </p:childTnLst>
                                </p:cTn>
                              </p:par>
                            </p:childTnLst>
                          </p:cTn>
                        </p:par>
                      </p:childTnLst>
                    </p:cTn>
                  </p:par>
                  <p:par>
                    <p:cTn id="36" fill="hold" nodeType="clickPar">
                      <p:stCondLst>
                        <p:cond delay="indefinite"/>
                      </p:stCondLst>
                      <p:childTnLst>
                        <p:par>
                          <p:cTn id="37" fill="hold">
                            <p:stCondLst>
                              <p:cond delay="0"/>
                            </p:stCondLst>
                            <p:childTnLst>
                              <p:par>
                                <p:cTn id="38" presetID="55" presetClass="entr" presetSubtype="0" dur="1000" fill="hold" grpId="0" nodeType="clickEffect">
                                  <p:stCondLst>
                                    <p:cond delay="0"/>
                                  </p:stCondLst>
                                  <p:childTnLst>
                                    <p:set>
                                      <p:cBhvr>
                                        <p:cTn id="39" dur="1" fill="hold">
                                          <p:stCondLst>
                                            <p:cond delay="0"/>
                                          </p:stCondLst>
                                        </p:cTn>
                                        <p:tgtEl>
                                          <p:spTgt spid="9"/>
                                        </p:tgtEl>
                                        <p:attrNameLst>
                                          <p:attrName>style.visibility</p:attrName>
                                        </p:attrNameLst>
                                      </p:cBhvr>
                                      <p:to>
                                        <p:strVal val="visible"/>
                                      </p:to>
                                    </p:set>
                                    <p:anim calcmode="lin" valueType="num">
                                      <p:cBhvr>
                                        <p:cTn id="40" dur="1000" fill="hold"/>
                                        <p:tgtEl>
                                          <p:spTgt spid="9"/>
                                        </p:tgtEl>
                                        <p:attrNameLst>
                                          <p:attrName>ppt_w</p:attrName>
                                        </p:attrNameLst>
                                      </p:cBhvr>
                                      <p:tavLst>
                                        <p:tav tm="0">
                                          <p:val>
                                            <p:strVal val="#ppt_w*0.70"/>
                                          </p:val>
                                        </p:tav>
                                        <p:tav tm="100000">
                                          <p:val>
                                            <p:strVal val="#ppt_w"/>
                                          </p:val>
                                        </p:tav>
                                      </p:tavLst>
                                    </p:anim>
                                    <p:anim calcmode="lin" valueType="num">
                                      <p:cBhvr>
                                        <p:cTn id="41" dur="1000" fill="hold"/>
                                        <p:tgtEl>
                                          <p:spTgt spid="9"/>
                                        </p:tgtEl>
                                        <p:attrNameLst>
                                          <p:attrName>ppt_h</p:attrName>
                                        </p:attrNameLst>
                                      </p:cBhvr>
                                      <p:tavLst>
                                        <p:tav tm="0">
                                          <p:val>
                                            <p:strVal val="#ppt_h"/>
                                          </p:val>
                                        </p:tav>
                                        <p:tav tm="100000">
                                          <p:val>
                                            <p:strVal val="#ppt_h"/>
                                          </p:val>
                                        </p:tav>
                                      </p:tavLst>
                                    </p:anim>
                                    <p:animEffect transition="in" filter="fade">
                                      <p:cBhvr>
                                        <p:cTn id="42" dur="1000"/>
                                        <p:tgtEl>
                                          <p:spTgt spid="9"/>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55" presetClass="entr" presetSubtype="0" dur="100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 calcmode="lin" valueType="num">
                                      <p:cBhvr>
                                        <p:cTn id="47" dur="1000" fill="hold"/>
                                        <p:tgtEl>
                                          <p:spTgt spid="10"/>
                                        </p:tgtEl>
                                        <p:attrNameLst>
                                          <p:attrName>ppt_w</p:attrName>
                                        </p:attrNameLst>
                                      </p:cBhvr>
                                      <p:tavLst>
                                        <p:tav tm="0">
                                          <p:val>
                                            <p:strVal val="#ppt_w*0.70"/>
                                          </p:val>
                                        </p:tav>
                                        <p:tav tm="100000">
                                          <p:val>
                                            <p:strVal val="#ppt_w"/>
                                          </p:val>
                                        </p:tav>
                                      </p:tavLst>
                                    </p:anim>
                                    <p:anim calcmode="lin" valueType="num">
                                      <p:cBhvr>
                                        <p:cTn id="48" dur="1000" fill="hold"/>
                                        <p:tgtEl>
                                          <p:spTgt spid="10"/>
                                        </p:tgtEl>
                                        <p:attrNameLst>
                                          <p:attrName>ppt_h</p:attrName>
                                        </p:attrNameLst>
                                      </p:cBhvr>
                                      <p:tavLst>
                                        <p:tav tm="0">
                                          <p:val>
                                            <p:strVal val="#ppt_h"/>
                                          </p:val>
                                        </p:tav>
                                        <p:tav tm="100000">
                                          <p:val>
                                            <p:strVal val="#ppt_h"/>
                                          </p:val>
                                        </p:tav>
                                      </p:tavLst>
                                    </p:anim>
                                    <p:animEffect transition="in" filter="fade">
                                      <p:cBhvr>
                                        <p:cTn id="49"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P spid="8" grpId="0"/>
      <p:bldP spid="9" grpId="0"/>
      <p:bldP spid="10"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p:nvPr/>
        </p:nvSpPr>
        <p:spPr>
          <a:xfrm>
            <a:off x="251520" y="1343670"/>
            <a:ext cx="8568952" cy="15696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3200" b="1" smtClean="0">
                <a:latin typeface="Times New Roman" panose="02020603050405020304" pitchFamily="18" charset="0"/>
                <a:cs typeface="Times New Roman" panose="02020603050405020304" pitchFamily="18" charset="0"/>
              </a:rPr>
              <a:t>　</a:t>
            </a:r>
            <a:r>
              <a:rPr lang="zh-CN" altLang="zh-CN" sz="3200" smtClean="0">
                <a:latin typeface="Times New Roman" panose="02020603050405020304" pitchFamily="18" charset="0"/>
                <a:cs typeface="Times New Roman" panose="02020603050405020304" pitchFamily="18" charset="0"/>
              </a:rPr>
              <a:t>正方形的边长</a:t>
            </a:r>
            <a:r>
              <a:rPr lang="en-US" altLang="zh-CN" sz="3200" i="1" smtClean="0">
                <a:latin typeface="Times New Roman" panose="02020603050405020304" pitchFamily="18" charset="0"/>
                <a:cs typeface="Times New Roman" panose="02020603050405020304" pitchFamily="18" charset="0"/>
              </a:rPr>
              <a:t>x</a:t>
            </a:r>
            <a:r>
              <a:rPr lang="zh-CN" altLang="zh-CN" sz="3200" smtClean="0">
                <a:latin typeface="Times New Roman" panose="02020603050405020304" pitchFamily="18" charset="0"/>
                <a:cs typeface="Times New Roman" panose="02020603050405020304" pitchFamily="18" charset="0"/>
              </a:rPr>
              <a:t>与面积</a:t>
            </a:r>
            <a:r>
              <a:rPr lang="en-US" altLang="zh-CN" sz="3200" i="1" smtClean="0">
                <a:latin typeface="Times New Roman" panose="02020603050405020304" pitchFamily="18" charset="0"/>
                <a:cs typeface="Times New Roman" panose="02020603050405020304" pitchFamily="18" charset="0"/>
              </a:rPr>
              <a:t>S</a:t>
            </a:r>
            <a:r>
              <a:rPr lang="zh-CN" altLang="zh-CN" sz="3200" smtClean="0">
                <a:latin typeface="Times New Roman" panose="02020603050405020304" pitchFamily="18" charset="0"/>
                <a:cs typeface="Times New Roman" panose="02020603050405020304" pitchFamily="18" charset="0"/>
              </a:rPr>
              <a:t>的函数关系是什么</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其中自变量</a:t>
            </a:r>
            <a:r>
              <a:rPr lang="en-US" altLang="zh-CN" sz="3200" i="1" smtClean="0">
                <a:latin typeface="Times New Roman" panose="02020603050405020304" pitchFamily="18" charset="0"/>
                <a:cs typeface="Times New Roman" panose="02020603050405020304" pitchFamily="18" charset="0"/>
              </a:rPr>
              <a:t>x</a:t>
            </a:r>
            <a:r>
              <a:rPr lang="zh-CN" altLang="zh-CN" sz="3200" smtClean="0">
                <a:latin typeface="Times New Roman" panose="02020603050405020304" pitchFamily="18" charset="0"/>
                <a:cs typeface="Times New Roman" panose="02020603050405020304" pitchFamily="18" charset="0"/>
              </a:rPr>
              <a:t>的取值范围是什么</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计算并填写下表</a:t>
            </a:r>
            <a:r>
              <a:rPr lang="en-US" altLang="zh-CN" sz="3200" smtClean="0">
                <a:latin typeface="Times New Roman" panose="02020603050405020304" pitchFamily="18" charset="0"/>
                <a:cs typeface="Times New Roman" panose="02020603050405020304" pitchFamily="18" charset="0"/>
              </a:rPr>
              <a:t>:</a:t>
            </a:r>
            <a:endParaRPr lang="zh-CN" altLang="zh-CN" sz="3200">
              <a:latin typeface="Times New Roman" panose="02020603050405020304" pitchFamily="18" charset="0"/>
              <a:cs typeface="Times New Roman" panose="02020603050405020304" pitchFamily="18" charset="0"/>
            </a:endParaRPr>
          </a:p>
        </p:txBody>
      </p:sp>
      <p:graphicFrame>
        <p:nvGraphicFramePr>
          <p:cNvPr id="9" name="表格 8" title=""/>
          <p:cNvGraphicFramePr>
            <a:graphicFrameLocks noGrp="1"/>
          </p:cNvGraphicFramePr>
          <p:nvPr/>
        </p:nvGraphicFramePr>
        <p:xfrm>
          <a:off x="827583" y="3348608"/>
          <a:ext cx="6912769" cy="1664568"/>
        </p:xfrm>
        <a:graphic>
          <a:graphicData uri="http://schemas.openxmlformats.org/drawingml/2006/table">
            <a:tbl>
              <a:tblPr>
                <a:tableStyleId>{35758FB7-9AC5-4552-8A53-C91805E547FA}</a:tableStyleId>
              </a:tblPr>
              <a:tblGrid>
                <a:gridCol w="703067"/>
                <a:gridCol w="703067"/>
                <a:gridCol w="585166"/>
                <a:gridCol w="703067"/>
                <a:gridCol w="703067"/>
                <a:gridCol w="703067"/>
                <a:gridCol w="703067"/>
                <a:gridCol w="703067"/>
                <a:gridCol w="703067"/>
                <a:gridCol w="703067"/>
              </a:tblGrid>
              <a:tr h="832284">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i="1" kern="100" smtClean="0">
                          <a:latin typeface="Times New Roman" panose="02020603050405020304" pitchFamily="18" charset="0"/>
                          <a:cs typeface="Times New Roman" panose="02020603050405020304" pitchFamily="18" charset="0"/>
                        </a:rPr>
                        <a:t>x</a:t>
                      </a:r>
                      <a:endParaRPr lang="zh-CN" sz="2800" i="1"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0</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0.5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2</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2.5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3</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3.5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4</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r>
              <a:tr h="832284">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i="1" kern="100" smtClean="0">
                          <a:latin typeface="Times New Roman" panose="02020603050405020304" pitchFamily="18" charset="0"/>
                          <a:cs typeface="Times New Roman" panose="02020603050405020304" pitchFamily="18" charset="0"/>
                        </a:rPr>
                        <a:t>S</a:t>
                      </a:r>
                      <a:endParaRPr lang="zh-CN" sz="2800" i="1"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par>
                                <p:cTn id="10" presetID="55" presetClass="entr" presetSubtype="0" dur="1000" fill="hold" nodeType="with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1000" fill="hold"/>
                                        <p:tgtEl>
                                          <p:spTgt spid="9"/>
                                        </p:tgtEl>
                                        <p:attrNameLst>
                                          <p:attrName>ppt_w</p:attrName>
                                        </p:attrNameLst>
                                      </p:cBhvr>
                                      <p:tavLst>
                                        <p:tav tm="0">
                                          <p:val>
                                            <p:strVal val="#ppt_w*0.70"/>
                                          </p:val>
                                        </p:tav>
                                        <p:tav tm="100000">
                                          <p:val>
                                            <p:strVal val="#ppt_w"/>
                                          </p:val>
                                        </p:tav>
                                      </p:tavLst>
                                    </p:anim>
                                    <p:anim calcmode="lin" valueType="num">
                                      <p:cBhvr>
                                        <p:cTn id="13" dur="1000" fill="hold"/>
                                        <p:tgtEl>
                                          <p:spTgt spid="9"/>
                                        </p:tgtEl>
                                        <p:attrNameLst>
                                          <p:attrName>ppt_h</p:attrName>
                                        </p:attrNameLst>
                                      </p:cBhvr>
                                      <p:tavLst>
                                        <p:tav tm="0">
                                          <p:val>
                                            <p:strVal val="#ppt_h"/>
                                          </p:val>
                                        </p:tav>
                                        <p:tav tm="100000">
                                          <p:val>
                                            <p:strVal val="#ppt_h"/>
                                          </p:val>
                                        </p:tav>
                                      </p:tavLst>
                                    </p:anim>
                                    <p:animEffect transition="in" filter="fade">
                                      <p:cBhvr>
                                        <p:cTn id="14"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矩形 5" title=""/>
          <p:cNvSpPr/>
          <p:nvPr/>
        </p:nvSpPr>
        <p:spPr>
          <a:xfrm>
            <a:off x="432048" y="332656"/>
            <a:ext cx="8100392" cy="206210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smtClean="0">
                <a:latin typeface="Times New Roman" panose="02020603050405020304" pitchFamily="18" charset="0"/>
                <a:cs typeface="Times New Roman" panose="02020603050405020304" pitchFamily="18" charset="0"/>
              </a:rPr>
              <a:t>     </a:t>
            </a:r>
            <a:r>
              <a:rPr lang="zh-CN" altLang="zh-CN" sz="3200" smtClean="0">
                <a:latin typeface="Times New Roman" panose="02020603050405020304" pitchFamily="18" charset="0"/>
                <a:cs typeface="Times New Roman" panose="02020603050405020304" pitchFamily="18" charset="0"/>
              </a:rPr>
              <a:t>思考表示</a:t>
            </a:r>
            <a:r>
              <a:rPr lang="en-US" altLang="zh-CN" sz="3200" i="1" smtClean="0">
                <a:latin typeface="Times New Roman" panose="02020603050405020304" pitchFamily="18" charset="0"/>
                <a:cs typeface="Times New Roman" panose="02020603050405020304" pitchFamily="18" charset="0"/>
              </a:rPr>
              <a:t>x</a:t>
            </a:r>
            <a:r>
              <a:rPr lang="zh-CN" altLang="zh-CN" sz="3200" smtClean="0">
                <a:latin typeface="Times New Roman" panose="02020603050405020304" pitchFamily="18" charset="0"/>
                <a:cs typeface="Times New Roman" panose="02020603050405020304" pitchFamily="18" charset="0"/>
              </a:rPr>
              <a:t>与</a:t>
            </a:r>
            <a:r>
              <a:rPr lang="en-US" altLang="zh-CN" sz="3200" i="1" smtClean="0">
                <a:latin typeface="Times New Roman" panose="02020603050405020304" pitchFamily="18" charset="0"/>
                <a:cs typeface="Times New Roman" panose="02020603050405020304" pitchFamily="18" charset="0"/>
              </a:rPr>
              <a:t>S</a:t>
            </a:r>
            <a:r>
              <a:rPr lang="zh-CN" altLang="zh-CN" sz="3200" smtClean="0">
                <a:latin typeface="Times New Roman" panose="02020603050405020304" pitchFamily="18" charset="0"/>
                <a:cs typeface="Times New Roman" panose="02020603050405020304" pitchFamily="18" charset="0"/>
              </a:rPr>
              <a:t>的对应关系的点有多少个</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如果全在坐标纸中描出的话是什么样子</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可以讨论一下</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然后发表你们的看法</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建议大家不妨动手画画看</a:t>
            </a:r>
            <a:r>
              <a:rPr lang="en-US" altLang="zh-CN" sz="3200" smtClean="0">
                <a:latin typeface="Times New Roman" panose="02020603050405020304" pitchFamily="18" charset="0"/>
                <a:cs typeface="Times New Roman" panose="02020603050405020304" pitchFamily="18" charset="0"/>
              </a:rPr>
              <a:t>.</a:t>
            </a:r>
            <a:endParaRPr lang="zh-CN" altLang="zh-CN" sz="3200">
              <a:latin typeface="Times New Roman" panose="02020603050405020304" pitchFamily="18" charset="0"/>
              <a:cs typeface="Times New Roman" panose="02020603050405020304" pitchFamily="18" charset="0"/>
            </a:endParaRPr>
          </a:p>
        </p:txBody>
      </p:sp>
      <p:pic>
        <p:nvPicPr>
          <p:cNvPr id="7" name="图片 6" title=""/>
          <p:cNvPicPr/>
          <p:nvPr/>
        </p:nvPicPr>
        <p:blipFill>
          <a:blip r:embed="rId2">
            <a:duotone>
              <a:prstClr val="black"/>
              <a:schemeClr val="accent6">
                <a:tint val="45000"/>
                <a:satMod val="400000"/>
              </a:schemeClr>
            </a:duotone>
          </a:blip>
          <a:stretch>
            <a:fillRect/>
          </a:stretch>
        </p:blipFill>
        <p:spPr bwMode="auto">
          <a:xfrm>
            <a:off x="4644008" y="2060848"/>
            <a:ext cx="3528392" cy="2880320"/>
          </a:xfrm>
          <a:prstGeom prst="rect">
            <a:avLst/>
          </a:prstGeom>
          <a:noFill/>
          <a:ln w="9525">
            <a:noFill/>
            <a:miter lim="800000"/>
          </a:ln>
        </p:spPr>
      </p:pic>
      <p:sp>
        <p:nvSpPr>
          <p:cNvPr id="9" name="矩形 8" title=""/>
          <p:cNvSpPr/>
          <p:nvPr/>
        </p:nvSpPr>
        <p:spPr>
          <a:xfrm>
            <a:off x="467544" y="5016078"/>
            <a:ext cx="8100392" cy="107721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smtClean="0">
                <a:latin typeface="Times New Roman" panose="02020603050405020304" pitchFamily="18" charset="0"/>
                <a:cs typeface="Times New Roman" panose="02020603050405020304" pitchFamily="18" charset="0"/>
              </a:rPr>
              <a:t>     </a:t>
            </a:r>
            <a:r>
              <a:rPr lang="zh-CN" altLang="zh-CN" sz="3200" smtClean="0">
                <a:latin typeface="Times New Roman" panose="02020603050405020304" pitchFamily="18" charset="0"/>
                <a:cs typeface="Times New Roman" panose="02020603050405020304" pitchFamily="18" charset="0"/>
              </a:rPr>
              <a:t>图中每个点都代表</a:t>
            </a:r>
            <a:r>
              <a:rPr lang="en-US" altLang="zh-CN" sz="3200" i="1" smtClean="0">
                <a:latin typeface="Times New Roman" panose="02020603050405020304" pitchFamily="18" charset="0"/>
                <a:cs typeface="Times New Roman" panose="02020603050405020304" pitchFamily="18" charset="0"/>
              </a:rPr>
              <a:t>x</a:t>
            </a:r>
            <a:r>
              <a:rPr lang="zh-CN" altLang="zh-CN" sz="3200" smtClean="0">
                <a:latin typeface="Times New Roman" panose="02020603050405020304" pitchFamily="18" charset="0"/>
                <a:cs typeface="Times New Roman" panose="02020603050405020304" pitchFamily="18" charset="0"/>
              </a:rPr>
              <a:t>的值与</a:t>
            </a:r>
            <a:r>
              <a:rPr lang="en-US" altLang="zh-CN" sz="3200" i="1" smtClean="0">
                <a:latin typeface="Times New Roman" panose="02020603050405020304" pitchFamily="18" charset="0"/>
                <a:cs typeface="Times New Roman" panose="02020603050405020304" pitchFamily="18" charset="0"/>
              </a:rPr>
              <a:t>S</a:t>
            </a:r>
            <a:r>
              <a:rPr lang="zh-CN" altLang="zh-CN" sz="3200" smtClean="0">
                <a:latin typeface="Times New Roman" panose="02020603050405020304" pitchFamily="18" charset="0"/>
                <a:cs typeface="Times New Roman" panose="02020603050405020304" pitchFamily="18" charset="0"/>
              </a:rPr>
              <a:t>的值的一种对应关系</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如点</a:t>
            </a:r>
            <a:r>
              <a:rPr lang="en-US" altLang="zh-CN" sz="3200" smtClean="0">
                <a:latin typeface="Times New Roman" panose="02020603050405020304" pitchFamily="18" charset="0"/>
                <a:cs typeface="Times New Roman" panose="02020603050405020304" pitchFamily="18" charset="0"/>
              </a:rPr>
              <a:t>(2,4)</a:t>
            </a:r>
            <a:r>
              <a:rPr lang="zh-CN" altLang="zh-CN" sz="3200" smtClean="0">
                <a:latin typeface="Times New Roman" panose="02020603050405020304" pitchFamily="18" charset="0"/>
                <a:cs typeface="Times New Roman" panose="02020603050405020304" pitchFamily="18" charset="0"/>
              </a:rPr>
              <a:t>表示</a:t>
            </a:r>
            <a:r>
              <a:rPr lang="en-US" altLang="zh-CN" sz="3200" i="1" smtClean="0">
                <a:latin typeface="Times New Roman" panose="02020603050405020304" pitchFamily="18" charset="0"/>
                <a:cs typeface="Times New Roman" panose="02020603050405020304" pitchFamily="18" charset="0"/>
              </a:rPr>
              <a:t>x</a:t>
            </a:r>
            <a:r>
              <a:rPr lang="en-US" altLang="zh-CN" sz="3200" smtClean="0">
                <a:latin typeface="Times New Roman" panose="02020603050405020304" pitchFamily="18" charset="0"/>
                <a:cs typeface="Times New Roman" panose="02020603050405020304" pitchFamily="18" charset="0"/>
              </a:rPr>
              <a:t>=2</a:t>
            </a:r>
            <a:r>
              <a:rPr lang="zh-CN" altLang="zh-CN" sz="3200" smtClean="0">
                <a:latin typeface="Times New Roman" panose="02020603050405020304" pitchFamily="18" charset="0"/>
                <a:cs typeface="Times New Roman" panose="02020603050405020304" pitchFamily="18" charset="0"/>
              </a:rPr>
              <a:t>时</a:t>
            </a:r>
            <a:r>
              <a:rPr lang="en-US" altLang="zh-CN" sz="3200" i="1" smtClean="0">
                <a:latin typeface="Times New Roman" panose="02020603050405020304" pitchFamily="18" charset="0"/>
                <a:cs typeface="Times New Roman" panose="02020603050405020304" pitchFamily="18" charset="0"/>
              </a:rPr>
              <a:t>S</a:t>
            </a:r>
            <a:r>
              <a:rPr lang="en-US" altLang="zh-CN" sz="3200" smtClean="0">
                <a:latin typeface="Times New Roman" panose="02020603050405020304" pitchFamily="18" charset="0"/>
                <a:cs typeface="Times New Roman" panose="02020603050405020304" pitchFamily="18" charset="0"/>
              </a:rPr>
              <a:t>=4.</a:t>
            </a:r>
            <a:endParaRPr lang="zh-CN" altLang="zh-CN" sz="3200">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55" presetClass="entr" presetSubtype="0" dur="100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strVal val="#ppt_w*0.70"/>
                                          </p:val>
                                        </p:tav>
                                        <p:tav tm="100000">
                                          <p:val>
                                            <p:strVal val="#ppt_w"/>
                                          </p:val>
                                        </p:tav>
                                      </p:tavLst>
                                    </p:anim>
                                    <p:anim calcmode="lin" valueType="num">
                                      <p:cBhvr>
                                        <p:cTn id="15" dur="1000" fill="hold"/>
                                        <p:tgtEl>
                                          <p:spTgt spid="7"/>
                                        </p:tgtEl>
                                        <p:attrNameLst>
                                          <p:attrName>ppt_h</p:attrName>
                                        </p:attrNameLst>
                                      </p:cBhvr>
                                      <p:tavLst>
                                        <p:tav tm="0">
                                          <p:val>
                                            <p:strVal val="#ppt_h"/>
                                          </p:val>
                                        </p:tav>
                                        <p:tav tm="100000">
                                          <p:val>
                                            <p:strVal val="#ppt_h"/>
                                          </p:val>
                                        </p:tav>
                                      </p:tavLst>
                                    </p:anim>
                                    <p:animEffect transition="in" filter="fade">
                                      <p:cBhvr>
                                        <p:cTn id="16" dur="1000"/>
                                        <p:tgtEl>
                                          <p:spTgt spid="7"/>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55" presetClass="entr" presetSubtype="0" dur="100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p:cTn id="21" dur="1000" fill="hold"/>
                                        <p:tgtEl>
                                          <p:spTgt spid="9"/>
                                        </p:tgtEl>
                                        <p:attrNameLst>
                                          <p:attrName>ppt_w</p:attrName>
                                        </p:attrNameLst>
                                      </p:cBhvr>
                                      <p:tavLst>
                                        <p:tav tm="0">
                                          <p:val>
                                            <p:strVal val="#ppt_w*0.70"/>
                                          </p:val>
                                        </p:tav>
                                        <p:tav tm="100000">
                                          <p:val>
                                            <p:strVal val="#ppt_w"/>
                                          </p:val>
                                        </p:tav>
                                      </p:tavLst>
                                    </p:anim>
                                    <p:anim calcmode="lin" valueType="num">
                                      <p:cBhvr>
                                        <p:cTn id="22" dur="1000" fill="hold"/>
                                        <p:tgtEl>
                                          <p:spTgt spid="9"/>
                                        </p:tgtEl>
                                        <p:attrNameLst>
                                          <p:attrName>ppt_h</p:attrName>
                                        </p:attrNameLst>
                                      </p:cBhvr>
                                      <p:tavLst>
                                        <p:tav tm="0">
                                          <p:val>
                                            <p:strVal val="#ppt_h"/>
                                          </p:val>
                                        </p:tav>
                                        <p:tav tm="100000">
                                          <p:val>
                                            <p:strVal val="#ppt_h"/>
                                          </p:val>
                                        </p:tav>
                                      </p:tavLst>
                                    </p:anim>
                                    <p:animEffect transition="in" filter="fade">
                                      <p:cBhvr>
                                        <p:cTn id="23"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爆炸形 1 25" title=""/>
          <p:cNvSpPr/>
          <p:nvPr/>
        </p:nvSpPr>
        <p:spPr>
          <a:xfrm>
            <a:off x="2339752" y="260648"/>
            <a:ext cx="3240360" cy="1642348"/>
          </a:xfrm>
          <a:prstGeom prst="irregularSeal1">
            <a:avLst/>
          </a:prstGeom>
        </p:spPr>
        <p:style>
          <a:lnRef idx="3">
            <a:schemeClr val="lt1"/>
          </a:lnRef>
          <a:fillRef idx="1">
            <a:schemeClr val="accent6"/>
          </a:fillRef>
          <a:effectRef idx="1">
            <a:schemeClr val="accent6"/>
          </a:effectRef>
          <a:fontRef idx="minor">
            <a:schemeClr val="lt1"/>
          </a:fontRef>
        </p:style>
        <p:txBody>
          <a:bodyPr wrap="square">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zh-CN" sz="3200" b="1" smtClean="0">
                <a:latin typeface="Times New Roman" panose="02020603050405020304" pitchFamily="18" charset="0"/>
                <a:cs typeface="Times New Roman" panose="02020603050405020304" pitchFamily="18" charset="0"/>
              </a:rPr>
              <a:t>　</a:t>
            </a:r>
            <a:r>
              <a:rPr lang="zh-CN" altLang="en-US" sz="3200" b="1" smtClean="0">
                <a:latin typeface="Times New Roman" panose="02020603050405020304" pitchFamily="18" charset="0"/>
                <a:cs typeface="Times New Roman" panose="02020603050405020304" pitchFamily="18" charset="0"/>
              </a:rPr>
              <a:t>小结</a:t>
            </a:r>
            <a:endParaRPr lang="zh-CN" altLang="zh-CN" sz="3200" b="1">
              <a:latin typeface="Times New Roman" panose="02020603050405020304" pitchFamily="18" charset="0"/>
              <a:cs typeface="Times New Roman" panose="02020603050405020304" pitchFamily="18" charset="0"/>
            </a:endParaRPr>
          </a:p>
        </p:txBody>
      </p:sp>
      <p:sp>
        <p:nvSpPr>
          <p:cNvPr id="4" name="剪去对角的矩形 3" title=""/>
          <p:cNvSpPr/>
          <p:nvPr/>
        </p:nvSpPr>
        <p:spPr>
          <a:xfrm>
            <a:off x="211768" y="1904509"/>
            <a:ext cx="8496944" cy="3048655"/>
          </a:xfrm>
          <a:prstGeom prst="snip2DiagRect">
            <a:avLst/>
          </a:prstGeom>
          <a:ln w="76200"/>
        </p:spPr>
        <p:style>
          <a:lnRef idx="3">
            <a:schemeClr val="lt1"/>
          </a:lnRef>
          <a:fillRef idx="1">
            <a:schemeClr val="accent5"/>
          </a:fillRef>
          <a:effectRef idx="1">
            <a:schemeClr val="accent5"/>
          </a:effectRef>
          <a:fontRef idx="minor">
            <a:schemeClr val="lt1"/>
          </a:fontRef>
        </p:style>
        <p:txBody>
          <a:bodyPr wrap="square">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en-US" altLang="zh-CN" sz="3200" b="1" smtClean="0">
                <a:latin typeface="Times New Roman" panose="02020603050405020304" pitchFamily="18" charset="0"/>
                <a:cs typeface="Times New Roman" panose="02020603050405020304" pitchFamily="18" charset="0"/>
              </a:rPr>
              <a:t>        </a:t>
            </a:r>
            <a:r>
              <a:rPr lang="zh-CN" altLang="zh-CN" sz="3200" b="1" smtClean="0">
                <a:latin typeface="Times New Roman" panose="02020603050405020304" pitchFamily="18" charset="0"/>
                <a:cs typeface="Times New Roman" panose="02020603050405020304" pitchFamily="18" charset="0"/>
              </a:rPr>
              <a:t>一般地</a:t>
            </a:r>
            <a:r>
              <a:rPr lang="en-US" altLang="zh-CN" sz="3200" b="1" smtClean="0">
                <a:latin typeface="Times New Roman" panose="02020603050405020304" pitchFamily="18" charset="0"/>
                <a:cs typeface="Times New Roman" panose="02020603050405020304" pitchFamily="18" charset="0"/>
              </a:rPr>
              <a:t>,</a:t>
            </a:r>
            <a:r>
              <a:rPr lang="zh-CN" altLang="zh-CN" sz="3200" b="1" smtClean="0">
                <a:latin typeface="Times New Roman" panose="02020603050405020304" pitchFamily="18" charset="0"/>
                <a:cs typeface="Times New Roman" panose="02020603050405020304" pitchFamily="18" charset="0"/>
              </a:rPr>
              <a:t>对于一个函数</a:t>
            </a:r>
            <a:r>
              <a:rPr lang="en-US" altLang="zh-CN" sz="3200" b="1" smtClean="0">
                <a:latin typeface="Times New Roman" panose="02020603050405020304" pitchFamily="18" charset="0"/>
                <a:cs typeface="Times New Roman" panose="02020603050405020304" pitchFamily="18" charset="0"/>
              </a:rPr>
              <a:t>,</a:t>
            </a:r>
            <a:r>
              <a:rPr lang="zh-CN" altLang="zh-CN" sz="3200" b="1" smtClean="0">
                <a:latin typeface="Times New Roman" panose="02020603050405020304" pitchFamily="18" charset="0"/>
                <a:cs typeface="Times New Roman" panose="02020603050405020304" pitchFamily="18" charset="0"/>
              </a:rPr>
              <a:t>如果把自变量与函数的每对对应值分别作为点的横、纵坐标</a:t>
            </a:r>
            <a:r>
              <a:rPr lang="en-US" altLang="zh-CN" sz="3200" b="1" smtClean="0">
                <a:latin typeface="Times New Roman" panose="02020603050405020304" pitchFamily="18" charset="0"/>
                <a:cs typeface="Times New Roman" panose="02020603050405020304" pitchFamily="18" charset="0"/>
              </a:rPr>
              <a:t>,</a:t>
            </a:r>
            <a:r>
              <a:rPr lang="zh-CN" altLang="zh-CN" sz="3200" b="1" smtClean="0">
                <a:latin typeface="Times New Roman" panose="02020603050405020304" pitchFamily="18" charset="0"/>
                <a:cs typeface="Times New Roman" panose="02020603050405020304" pitchFamily="18" charset="0"/>
              </a:rPr>
              <a:t>那么坐标平面内由这些点组成的图形</a:t>
            </a:r>
            <a:r>
              <a:rPr lang="en-US" altLang="zh-CN" sz="3200" b="1" smtClean="0">
                <a:latin typeface="Times New Roman" panose="02020603050405020304" pitchFamily="18" charset="0"/>
                <a:cs typeface="Times New Roman" panose="02020603050405020304" pitchFamily="18" charset="0"/>
              </a:rPr>
              <a:t>,</a:t>
            </a:r>
            <a:r>
              <a:rPr lang="zh-CN" altLang="zh-CN" sz="3200" b="1" smtClean="0">
                <a:latin typeface="Times New Roman" panose="02020603050405020304" pitchFamily="18" charset="0"/>
                <a:cs typeface="Times New Roman" panose="02020603050405020304" pitchFamily="18" charset="0"/>
              </a:rPr>
              <a:t>就是这个函数的图象</a:t>
            </a:r>
            <a:r>
              <a:rPr lang="en-US" altLang="zh-CN" sz="3200" b="1" smtClean="0">
                <a:latin typeface="Times New Roman" panose="02020603050405020304" pitchFamily="18" charset="0"/>
                <a:cs typeface="Times New Roman" panose="02020603050405020304" pitchFamily="18" charset="0"/>
              </a:rPr>
              <a:t>.</a:t>
            </a:r>
            <a:r>
              <a:rPr lang="zh-CN" altLang="zh-CN" sz="3200" b="1" smtClean="0">
                <a:latin typeface="Times New Roman" panose="02020603050405020304" pitchFamily="18" charset="0"/>
                <a:cs typeface="Times New Roman" panose="02020603050405020304" pitchFamily="18" charset="0"/>
              </a:rPr>
              <a:t>上图中的曲线即为函数</a:t>
            </a:r>
            <a:r>
              <a:rPr lang="en-US" altLang="zh-CN" sz="3200" b="1" i="1" smtClean="0">
                <a:latin typeface="Times New Roman" panose="02020603050405020304" pitchFamily="18" charset="0"/>
                <a:cs typeface="Times New Roman" panose="02020603050405020304" pitchFamily="18" charset="0"/>
              </a:rPr>
              <a:t>S</a:t>
            </a:r>
            <a:r>
              <a:rPr lang="en-US" altLang="zh-CN" sz="3200" b="1" smtClean="0">
                <a:latin typeface="Times New Roman" panose="02020603050405020304" pitchFamily="18" charset="0"/>
                <a:cs typeface="Times New Roman" panose="02020603050405020304" pitchFamily="18" charset="0"/>
              </a:rPr>
              <a:t>=</a:t>
            </a:r>
            <a:r>
              <a:rPr lang="en-US" altLang="zh-CN" sz="3200" b="1" i="1" smtClean="0">
                <a:latin typeface="Times New Roman" panose="02020603050405020304" pitchFamily="18" charset="0"/>
                <a:cs typeface="Times New Roman" panose="02020603050405020304" pitchFamily="18" charset="0"/>
              </a:rPr>
              <a:t>x</a:t>
            </a:r>
            <a:r>
              <a:rPr lang="en-US" altLang="zh-CN" sz="3200" b="1" baseline="30000" smtClean="0">
                <a:latin typeface="Times New Roman" panose="02020603050405020304" pitchFamily="18" charset="0"/>
                <a:cs typeface="Times New Roman" panose="02020603050405020304" pitchFamily="18" charset="0"/>
              </a:rPr>
              <a:t>2</a:t>
            </a:r>
            <a:r>
              <a:rPr lang="en-US" altLang="zh-CN" sz="3200" b="1" smtClean="0">
                <a:latin typeface="Times New Roman" panose="02020603050405020304" pitchFamily="18" charset="0"/>
                <a:cs typeface="Times New Roman" panose="02020603050405020304" pitchFamily="18" charset="0"/>
              </a:rPr>
              <a:t>(</a:t>
            </a:r>
            <a:r>
              <a:rPr lang="en-US" altLang="zh-CN" sz="3200" b="1" i="1" smtClean="0">
                <a:latin typeface="Times New Roman" panose="02020603050405020304" pitchFamily="18" charset="0"/>
                <a:cs typeface="Times New Roman" panose="02020603050405020304" pitchFamily="18" charset="0"/>
              </a:rPr>
              <a:t>x</a:t>
            </a:r>
            <a:r>
              <a:rPr lang="en-US" altLang="zh-CN" sz="3200" b="1" smtClean="0">
                <a:latin typeface="Times New Roman" panose="02020603050405020304" pitchFamily="18" charset="0"/>
                <a:cs typeface="Times New Roman" panose="02020603050405020304" pitchFamily="18" charset="0"/>
              </a:rPr>
              <a:t>&gt;0)</a:t>
            </a:r>
            <a:r>
              <a:rPr lang="zh-CN" altLang="zh-CN" sz="3200" b="1" smtClean="0">
                <a:latin typeface="Times New Roman" panose="02020603050405020304" pitchFamily="18" charset="0"/>
                <a:cs typeface="Times New Roman" panose="02020603050405020304" pitchFamily="18" charset="0"/>
              </a:rPr>
              <a:t>的图象</a:t>
            </a:r>
            <a:r>
              <a:rPr lang="en-US" altLang="zh-CN" sz="3200" b="1" smtClean="0">
                <a:latin typeface="Times New Roman" panose="02020603050405020304" pitchFamily="18" charset="0"/>
                <a:cs typeface="Times New Roman" panose="02020603050405020304" pitchFamily="18" charset="0"/>
              </a:rPr>
              <a:t>.</a:t>
            </a:r>
            <a:endParaRPr lang="zh-CN" altLang="zh-CN" sz="3200" b="1">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矩形 25" title=""/>
          <p:cNvSpPr/>
          <p:nvPr/>
        </p:nvSpPr>
        <p:spPr>
          <a:xfrm>
            <a:off x="179705" y="260350"/>
            <a:ext cx="7858125" cy="18148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smtClean="0">
                <a:solidFill>
                  <a:srgbClr val="FF0000"/>
                </a:solidFill>
                <a:latin typeface="Times New Roman" panose="02020603050405020304" pitchFamily="18" charset="0"/>
                <a:cs typeface="Times New Roman" panose="02020603050405020304" pitchFamily="18" charset="0"/>
              </a:rPr>
              <a:t>         </a:t>
            </a:r>
            <a:r>
              <a:rPr lang="zh-CN" altLang="en-US" sz="2800" smtClean="0">
                <a:solidFill>
                  <a:srgbClr val="FF0000"/>
                </a:solidFill>
                <a:latin typeface="Times New Roman" panose="02020603050405020304" pitchFamily="18" charset="0"/>
                <a:cs typeface="Times New Roman" panose="02020603050405020304" pitchFamily="18" charset="0"/>
              </a:rPr>
              <a:t>想一想：</a:t>
            </a:r>
            <a:r>
              <a:rPr lang="zh-CN" altLang="zh-CN" sz="2800" smtClean="0">
                <a:latin typeface="Times New Roman" panose="02020603050405020304" pitchFamily="18" charset="0"/>
                <a:cs typeface="Times New Roman" panose="02020603050405020304" pitchFamily="18" charset="0"/>
              </a:rPr>
              <a:t>要做一个面积为</a:t>
            </a:r>
            <a:r>
              <a:rPr lang="en-US" altLang="zh-CN" sz="2800" smtClean="0">
                <a:latin typeface="Times New Roman" panose="02020603050405020304" pitchFamily="18" charset="0"/>
                <a:cs typeface="Times New Roman" panose="02020603050405020304" pitchFamily="18" charset="0"/>
              </a:rPr>
              <a:t>12 m</a:t>
            </a:r>
            <a:r>
              <a:rPr lang="en-US" altLang="zh-CN" sz="2800" baseline="30000" smtClean="0">
                <a:latin typeface="Times New Roman" panose="02020603050405020304" pitchFamily="18" charset="0"/>
                <a:cs typeface="Times New Roman" panose="02020603050405020304" pitchFamily="18" charset="0"/>
              </a:rPr>
              <a:t>2</a:t>
            </a:r>
            <a:r>
              <a:rPr lang="zh-CN" altLang="zh-CN" sz="2800" smtClean="0">
                <a:latin typeface="Times New Roman" panose="02020603050405020304" pitchFamily="18" charset="0"/>
                <a:cs typeface="Times New Roman" panose="02020603050405020304" pitchFamily="18" charset="0"/>
              </a:rPr>
              <a:t>的长方形小花坛</a:t>
            </a:r>
            <a:r>
              <a:rPr lang="en-US" altLang="zh-CN" sz="2800" smtClean="0">
                <a:latin typeface="Times New Roman" panose="02020603050405020304" pitchFamily="18" charset="0"/>
                <a:cs typeface="Times New Roman" panose="02020603050405020304" pitchFamily="18" charset="0"/>
              </a:rPr>
              <a:t>,</a:t>
            </a:r>
            <a:r>
              <a:rPr lang="zh-CN" altLang="zh-CN" sz="2800" smtClean="0">
                <a:latin typeface="Times New Roman" panose="02020603050405020304" pitchFamily="18" charset="0"/>
                <a:cs typeface="Times New Roman" panose="02020603050405020304" pitchFamily="18" charset="0"/>
              </a:rPr>
              <a:t>该花坛的一边长为</a:t>
            </a:r>
            <a:r>
              <a:rPr lang="en-US" altLang="zh-CN" sz="2800" smtClean="0">
                <a:latin typeface="Times New Roman" panose="02020603050405020304" pitchFamily="18" charset="0"/>
                <a:cs typeface="Times New Roman" panose="02020603050405020304" pitchFamily="18" charset="0"/>
              </a:rPr>
              <a:t> </a:t>
            </a:r>
            <a:r>
              <a:rPr lang="en-US" altLang="zh-CN" sz="2800" i="1" smtClean="0">
                <a:latin typeface="Times New Roman" panose="02020603050405020304" pitchFamily="18" charset="0"/>
                <a:cs typeface="Times New Roman" panose="02020603050405020304" pitchFamily="18" charset="0"/>
              </a:rPr>
              <a:t>x </a:t>
            </a:r>
            <a:r>
              <a:rPr lang="en-US" altLang="zh-CN" sz="2800" smtClean="0">
                <a:latin typeface="Times New Roman" panose="02020603050405020304" pitchFamily="18" charset="0"/>
                <a:cs typeface="Times New Roman" panose="02020603050405020304" pitchFamily="18" charset="0"/>
              </a:rPr>
              <a:t>m,</a:t>
            </a:r>
            <a:r>
              <a:rPr lang="zh-CN" altLang="zh-CN" sz="2800" smtClean="0">
                <a:latin typeface="Times New Roman" panose="02020603050405020304" pitchFamily="18" charset="0"/>
                <a:cs typeface="Times New Roman" panose="02020603050405020304" pitchFamily="18" charset="0"/>
              </a:rPr>
              <a:t>周长为</a:t>
            </a:r>
            <a:r>
              <a:rPr lang="en-US" altLang="zh-CN" sz="2800" smtClean="0">
                <a:latin typeface="Times New Roman" panose="02020603050405020304" pitchFamily="18" charset="0"/>
                <a:cs typeface="Times New Roman" panose="02020603050405020304" pitchFamily="18" charset="0"/>
              </a:rPr>
              <a:t> </a:t>
            </a:r>
            <a:r>
              <a:rPr lang="en-US" altLang="zh-CN" sz="2800" i="1" smtClean="0">
                <a:latin typeface="Times New Roman" panose="02020603050405020304" pitchFamily="18" charset="0"/>
                <a:cs typeface="Times New Roman" panose="02020603050405020304" pitchFamily="18" charset="0"/>
              </a:rPr>
              <a:t>y </a:t>
            </a:r>
            <a:r>
              <a:rPr lang="en-US" altLang="zh-CN" sz="2800" smtClean="0">
                <a:latin typeface="Times New Roman" panose="02020603050405020304" pitchFamily="18" charset="0"/>
                <a:cs typeface="Times New Roman" panose="02020603050405020304" pitchFamily="18" charset="0"/>
              </a:rPr>
              <a:t>m.</a:t>
            </a:r>
            <a:endParaRPr lang="zh-CN" altLang="zh-CN" sz="2800" smtClean="0">
              <a:latin typeface="Times New Roman" panose="02020603050405020304" pitchFamily="18" charset="0"/>
              <a:cs typeface="Times New Roman" panose="02020603050405020304" pitchFamily="18" charset="0"/>
            </a:endParaRPr>
          </a:p>
          <a:p>
            <a:r>
              <a:rPr lang="zh-CN" altLang="zh-CN" sz="2800" smtClean="0">
                <a:latin typeface="Times New Roman" panose="02020603050405020304" pitchFamily="18" charset="0"/>
                <a:cs typeface="Times New Roman" panose="02020603050405020304" pitchFamily="18" charset="0"/>
              </a:rPr>
              <a:t>　</a:t>
            </a:r>
            <a:r>
              <a:rPr lang="en-US" altLang="zh-CN" sz="2800" smtClean="0">
                <a:latin typeface="Times New Roman" panose="02020603050405020304" pitchFamily="18" charset="0"/>
                <a:cs typeface="Times New Roman" panose="02020603050405020304" pitchFamily="18" charset="0"/>
              </a:rPr>
              <a:t>(1)</a:t>
            </a:r>
            <a:r>
              <a:rPr lang="zh-CN" altLang="zh-CN" sz="2800" smtClean="0">
                <a:latin typeface="Times New Roman" panose="02020603050405020304" pitchFamily="18" charset="0"/>
                <a:cs typeface="Times New Roman" panose="02020603050405020304" pitchFamily="18" charset="0"/>
              </a:rPr>
              <a:t>变量</a:t>
            </a:r>
            <a:r>
              <a:rPr lang="en-US" altLang="zh-CN" sz="2800" smtClean="0">
                <a:latin typeface="Times New Roman" panose="02020603050405020304" pitchFamily="18" charset="0"/>
                <a:cs typeface="Times New Roman" panose="02020603050405020304" pitchFamily="18" charset="0"/>
              </a:rPr>
              <a:t> </a:t>
            </a:r>
            <a:r>
              <a:rPr lang="en-US" altLang="zh-CN" sz="2800" i="1" smtClean="0">
                <a:latin typeface="Times New Roman" panose="02020603050405020304" pitchFamily="18" charset="0"/>
                <a:cs typeface="Times New Roman" panose="02020603050405020304" pitchFamily="18" charset="0"/>
              </a:rPr>
              <a:t>y </a:t>
            </a:r>
            <a:r>
              <a:rPr lang="zh-CN" altLang="zh-CN" sz="2800" smtClean="0">
                <a:latin typeface="Times New Roman" panose="02020603050405020304" pitchFamily="18" charset="0"/>
                <a:cs typeface="Times New Roman" panose="02020603050405020304" pitchFamily="18" charset="0"/>
              </a:rPr>
              <a:t>是变量</a:t>
            </a:r>
            <a:r>
              <a:rPr lang="en-US" altLang="zh-CN" sz="2800" i="1" smtClean="0">
                <a:latin typeface="Times New Roman" panose="02020603050405020304" pitchFamily="18" charset="0"/>
                <a:cs typeface="Times New Roman" panose="02020603050405020304" pitchFamily="18" charset="0"/>
              </a:rPr>
              <a:t> x </a:t>
            </a:r>
            <a:r>
              <a:rPr lang="zh-CN" altLang="zh-CN" sz="2800" smtClean="0">
                <a:latin typeface="Times New Roman" panose="02020603050405020304" pitchFamily="18" charset="0"/>
                <a:cs typeface="Times New Roman" panose="02020603050405020304" pitchFamily="18" charset="0"/>
              </a:rPr>
              <a:t>的函数吗</a:t>
            </a:r>
            <a:r>
              <a:rPr lang="en-US" altLang="zh-CN" sz="2800" smtClean="0">
                <a:latin typeface="Times New Roman" panose="02020603050405020304" pitchFamily="18" charset="0"/>
                <a:cs typeface="Times New Roman" panose="02020603050405020304" pitchFamily="18" charset="0"/>
              </a:rPr>
              <a:t>?</a:t>
            </a:r>
            <a:r>
              <a:rPr lang="zh-CN" altLang="zh-CN" sz="2800" smtClean="0">
                <a:latin typeface="Times New Roman" panose="02020603050405020304" pitchFamily="18" charset="0"/>
                <a:cs typeface="Times New Roman" panose="02020603050405020304" pitchFamily="18" charset="0"/>
              </a:rPr>
              <a:t>如果是</a:t>
            </a:r>
            <a:r>
              <a:rPr lang="en-US" altLang="zh-CN" sz="2800" smtClean="0">
                <a:latin typeface="Times New Roman" panose="02020603050405020304" pitchFamily="18" charset="0"/>
                <a:cs typeface="Times New Roman" panose="02020603050405020304" pitchFamily="18" charset="0"/>
              </a:rPr>
              <a:t>,</a:t>
            </a:r>
            <a:r>
              <a:rPr lang="zh-CN" altLang="zh-CN" sz="2800" smtClean="0">
                <a:latin typeface="Times New Roman" panose="02020603050405020304" pitchFamily="18" charset="0"/>
                <a:cs typeface="Times New Roman" panose="02020603050405020304" pitchFamily="18" charset="0"/>
              </a:rPr>
              <a:t>写出自变量的取值范围</a:t>
            </a:r>
            <a:r>
              <a:rPr lang="en-US" altLang="zh-CN" sz="2800" smtClean="0">
                <a:latin typeface="Times New Roman" panose="02020603050405020304" pitchFamily="18" charset="0"/>
                <a:cs typeface="Times New Roman" panose="02020603050405020304" pitchFamily="18" charset="0"/>
              </a:rPr>
              <a:t>;</a:t>
            </a:r>
            <a:endParaRPr lang="zh-CN" altLang="zh-CN" sz="2800">
              <a:latin typeface="Times New Roman" panose="02020603050405020304" pitchFamily="18" charset="0"/>
              <a:cs typeface="Times New Roman" panose="02020603050405020304" pitchFamily="18" charset="0"/>
            </a:endParaRPr>
          </a:p>
        </p:txBody>
      </p:sp>
      <p:sp>
        <p:nvSpPr>
          <p:cNvPr id="4" name="矩形 3" title=""/>
          <p:cNvSpPr/>
          <p:nvPr/>
        </p:nvSpPr>
        <p:spPr>
          <a:xfrm>
            <a:off x="179512" y="2204864"/>
            <a:ext cx="8640960" cy="181588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smtClean="0">
                <a:solidFill>
                  <a:srgbClr val="FF0000"/>
                </a:solidFill>
                <a:latin typeface="Times New Roman" panose="02020603050405020304" pitchFamily="18" charset="0"/>
                <a:cs typeface="Times New Roman" panose="02020603050405020304" pitchFamily="18" charset="0"/>
              </a:rPr>
              <a:t>      </a:t>
            </a:r>
            <a:r>
              <a:rPr lang="zh-CN" altLang="zh-CN" sz="2800" smtClean="0">
                <a:solidFill>
                  <a:srgbClr val="FF0000"/>
                </a:solidFill>
                <a:latin typeface="Times New Roman" panose="02020603050405020304" pitchFamily="18" charset="0"/>
                <a:cs typeface="Times New Roman" panose="02020603050405020304" pitchFamily="18" charset="0"/>
              </a:rPr>
              <a:t>由于面积一定的长方形</a:t>
            </a:r>
            <a:r>
              <a:rPr lang="en-US" altLang="zh-CN" sz="2800" smtClean="0">
                <a:solidFill>
                  <a:srgbClr val="FF0000"/>
                </a:solidFill>
                <a:latin typeface="Times New Roman" panose="02020603050405020304" pitchFamily="18" charset="0"/>
                <a:cs typeface="Times New Roman" panose="02020603050405020304" pitchFamily="18" charset="0"/>
              </a:rPr>
              <a:t>,</a:t>
            </a:r>
            <a:r>
              <a:rPr lang="zh-CN" altLang="zh-CN" sz="2800" smtClean="0">
                <a:solidFill>
                  <a:srgbClr val="FF0000"/>
                </a:solidFill>
                <a:latin typeface="Times New Roman" panose="02020603050405020304" pitchFamily="18" charset="0"/>
                <a:cs typeface="Times New Roman" panose="02020603050405020304" pitchFamily="18" charset="0"/>
              </a:rPr>
              <a:t>当一条边长为</a:t>
            </a:r>
            <a:r>
              <a:rPr lang="en-US" altLang="zh-CN" sz="2800" i="1" smtClean="0">
                <a:solidFill>
                  <a:srgbClr val="FF0000"/>
                </a:solidFill>
                <a:latin typeface="Times New Roman" panose="02020603050405020304" pitchFamily="18" charset="0"/>
                <a:cs typeface="Times New Roman" panose="02020603050405020304" pitchFamily="18" charset="0"/>
              </a:rPr>
              <a:t>x </a:t>
            </a:r>
            <a:r>
              <a:rPr lang="en-US" altLang="zh-CN" sz="2800" smtClean="0">
                <a:solidFill>
                  <a:srgbClr val="FF0000"/>
                </a:solidFill>
                <a:latin typeface="Times New Roman" panose="02020603050405020304" pitchFamily="18" charset="0"/>
                <a:cs typeface="Times New Roman" panose="02020603050405020304" pitchFamily="18" charset="0"/>
              </a:rPr>
              <a:t>m</a:t>
            </a:r>
            <a:r>
              <a:rPr lang="zh-CN" altLang="zh-CN" sz="2800" smtClean="0">
                <a:solidFill>
                  <a:srgbClr val="FF0000"/>
                </a:solidFill>
                <a:latin typeface="Times New Roman" panose="02020603050405020304" pitchFamily="18" charset="0"/>
                <a:cs typeface="Times New Roman" panose="02020603050405020304" pitchFamily="18" charset="0"/>
              </a:rPr>
              <a:t>时</a:t>
            </a:r>
            <a:r>
              <a:rPr lang="en-US" altLang="zh-CN" sz="2800" smtClean="0">
                <a:solidFill>
                  <a:srgbClr val="FF0000"/>
                </a:solidFill>
                <a:latin typeface="Times New Roman" panose="02020603050405020304" pitchFamily="18" charset="0"/>
                <a:cs typeface="Times New Roman" panose="02020603050405020304" pitchFamily="18" charset="0"/>
              </a:rPr>
              <a:t>,</a:t>
            </a:r>
            <a:r>
              <a:rPr lang="zh-CN" altLang="zh-CN" sz="2800" smtClean="0">
                <a:solidFill>
                  <a:srgbClr val="FF0000"/>
                </a:solidFill>
                <a:latin typeface="Times New Roman" panose="02020603050405020304" pitchFamily="18" charset="0"/>
                <a:cs typeface="Times New Roman" panose="02020603050405020304" pitchFamily="18" charset="0"/>
              </a:rPr>
              <a:t>另一条边长可以用</a:t>
            </a:r>
            <a:r>
              <a:rPr lang="en-US" altLang="zh-CN" sz="2800" i="1" smtClean="0">
                <a:solidFill>
                  <a:srgbClr val="FF0000"/>
                </a:solidFill>
                <a:latin typeface="Times New Roman" panose="02020603050405020304" pitchFamily="18" charset="0"/>
                <a:cs typeface="Times New Roman" panose="02020603050405020304" pitchFamily="18" charset="0"/>
              </a:rPr>
              <a:t>x</a:t>
            </a:r>
            <a:r>
              <a:rPr lang="zh-CN" altLang="zh-CN" sz="2800" smtClean="0">
                <a:solidFill>
                  <a:srgbClr val="FF0000"/>
                </a:solidFill>
                <a:latin typeface="Times New Roman" panose="02020603050405020304" pitchFamily="18" charset="0"/>
                <a:cs typeface="Times New Roman" panose="02020603050405020304" pitchFamily="18" charset="0"/>
              </a:rPr>
              <a:t>表示出来</a:t>
            </a:r>
            <a:r>
              <a:rPr lang="en-US" altLang="zh-CN" sz="2800" smtClean="0">
                <a:solidFill>
                  <a:srgbClr val="FF0000"/>
                </a:solidFill>
                <a:latin typeface="Times New Roman" panose="02020603050405020304" pitchFamily="18" charset="0"/>
                <a:cs typeface="Times New Roman" panose="02020603050405020304" pitchFamily="18" charset="0"/>
              </a:rPr>
              <a:t>,</a:t>
            </a:r>
            <a:r>
              <a:rPr lang="zh-CN" altLang="zh-CN" sz="2800" smtClean="0">
                <a:solidFill>
                  <a:srgbClr val="FF0000"/>
                </a:solidFill>
                <a:latin typeface="Times New Roman" panose="02020603050405020304" pitchFamily="18" charset="0"/>
                <a:cs typeface="Times New Roman" panose="02020603050405020304" pitchFamily="18" charset="0"/>
              </a:rPr>
              <a:t>那么长方形的周长</a:t>
            </a:r>
            <a:r>
              <a:rPr lang="en-US" altLang="zh-CN" sz="2800" i="1" smtClean="0">
                <a:solidFill>
                  <a:srgbClr val="FF0000"/>
                </a:solidFill>
                <a:latin typeface="Times New Roman" panose="02020603050405020304" pitchFamily="18" charset="0"/>
                <a:cs typeface="Times New Roman" panose="02020603050405020304" pitchFamily="18" charset="0"/>
              </a:rPr>
              <a:t>y</a:t>
            </a:r>
            <a:r>
              <a:rPr lang="zh-CN" altLang="zh-CN" sz="2800" smtClean="0">
                <a:solidFill>
                  <a:srgbClr val="FF0000"/>
                </a:solidFill>
                <a:latin typeface="Times New Roman" panose="02020603050405020304" pitchFamily="18" charset="0"/>
                <a:cs typeface="Times New Roman" panose="02020603050405020304" pitchFamily="18" charset="0"/>
              </a:rPr>
              <a:t>随着</a:t>
            </a:r>
            <a:r>
              <a:rPr lang="en-US" altLang="zh-CN" sz="2800" i="1" smtClean="0">
                <a:solidFill>
                  <a:srgbClr val="FF0000"/>
                </a:solidFill>
                <a:latin typeface="Times New Roman" panose="02020603050405020304" pitchFamily="18" charset="0"/>
                <a:cs typeface="Times New Roman" panose="02020603050405020304" pitchFamily="18" charset="0"/>
              </a:rPr>
              <a:t>x</a:t>
            </a:r>
            <a:r>
              <a:rPr lang="zh-CN" altLang="zh-CN" sz="2800" smtClean="0">
                <a:solidFill>
                  <a:srgbClr val="FF0000"/>
                </a:solidFill>
                <a:latin typeface="Times New Roman" panose="02020603050405020304" pitchFamily="18" charset="0"/>
                <a:cs typeface="Times New Roman" panose="02020603050405020304" pitchFamily="18" charset="0"/>
              </a:rPr>
              <a:t>的变化而变化</a:t>
            </a:r>
            <a:r>
              <a:rPr lang="en-US" altLang="zh-CN" sz="2800" smtClean="0">
                <a:solidFill>
                  <a:srgbClr val="FF0000"/>
                </a:solidFill>
                <a:latin typeface="Times New Roman" panose="02020603050405020304" pitchFamily="18" charset="0"/>
                <a:cs typeface="Times New Roman" panose="02020603050405020304" pitchFamily="18" charset="0"/>
              </a:rPr>
              <a:t>,</a:t>
            </a:r>
            <a:r>
              <a:rPr lang="zh-CN" altLang="zh-CN" sz="2800" smtClean="0">
                <a:solidFill>
                  <a:srgbClr val="FF0000"/>
                </a:solidFill>
                <a:latin typeface="Times New Roman" panose="02020603050405020304" pitchFamily="18" charset="0"/>
                <a:cs typeface="Times New Roman" panose="02020603050405020304" pitchFamily="18" charset="0"/>
              </a:rPr>
              <a:t>由函数的定义可知</a:t>
            </a:r>
            <a:r>
              <a:rPr lang="en-US" altLang="zh-CN" sz="2800" smtClean="0">
                <a:solidFill>
                  <a:srgbClr val="FF0000"/>
                </a:solidFill>
                <a:latin typeface="Times New Roman" panose="02020603050405020304" pitchFamily="18" charset="0"/>
                <a:cs typeface="Times New Roman" panose="02020603050405020304" pitchFamily="18" charset="0"/>
              </a:rPr>
              <a:t>,</a:t>
            </a:r>
            <a:r>
              <a:rPr lang="en-US" altLang="zh-CN" sz="2800" i="1" smtClean="0">
                <a:solidFill>
                  <a:srgbClr val="FF0000"/>
                </a:solidFill>
                <a:latin typeface="Times New Roman" panose="02020603050405020304" pitchFamily="18" charset="0"/>
                <a:cs typeface="Times New Roman" panose="02020603050405020304" pitchFamily="18" charset="0"/>
              </a:rPr>
              <a:t>y</a:t>
            </a:r>
            <a:r>
              <a:rPr lang="en-US" altLang="zh-CN" sz="2800" smtClean="0">
                <a:solidFill>
                  <a:srgbClr val="FF0000"/>
                </a:solidFill>
                <a:latin typeface="Times New Roman" panose="02020603050405020304" pitchFamily="18" charset="0"/>
                <a:cs typeface="Times New Roman" panose="02020603050405020304" pitchFamily="18" charset="0"/>
              </a:rPr>
              <a:t> </a:t>
            </a:r>
            <a:r>
              <a:rPr lang="zh-CN" altLang="zh-CN" sz="2800" smtClean="0">
                <a:solidFill>
                  <a:srgbClr val="FF0000"/>
                </a:solidFill>
                <a:latin typeface="Times New Roman" panose="02020603050405020304" pitchFamily="18" charset="0"/>
                <a:cs typeface="Times New Roman" panose="02020603050405020304" pitchFamily="18" charset="0"/>
              </a:rPr>
              <a:t>是</a:t>
            </a:r>
            <a:r>
              <a:rPr lang="en-US" altLang="zh-CN" sz="2800" smtClean="0">
                <a:solidFill>
                  <a:srgbClr val="FF0000"/>
                </a:solidFill>
                <a:latin typeface="Times New Roman" panose="02020603050405020304" pitchFamily="18" charset="0"/>
                <a:cs typeface="Times New Roman" panose="02020603050405020304" pitchFamily="18" charset="0"/>
              </a:rPr>
              <a:t> </a:t>
            </a:r>
            <a:r>
              <a:rPr lang="en-US" altLang="zh-CN" sz="2800" i="1" smtClean="0">
                <a:solidFill>
                  <a:srgbClr val="FF0000"/>
                </a:solidFill>
                <a:latin typeface="Times New Roman" panose="02020603050405020304" pitchFamily="18" charset="0"/>
                <a:cs typeface="Times New Roman" panose="02020603050405020304" pitchFamily="18" charset="0"/>
              </a:rPr>
              <a:t>x</a:t>
            </a:r>
            <a:r>
              <a:rPr lang="en-US" altLang="zh-CN" sz="2800" smtClean="0">
                <a:solidFill>
                  <a:srgbClr val="FF0000"/>
                </a:solidFill>
                <a:latin typeface="Times New Roman" panose="02020603050405020304" pitchFamily="18" charset="0"/>
                <a:cs typeface="Times New Roman" panose="02020603050405020304" pitchFamily="18" charset="0"/>
              </a:rPr>
              <a:t> </a:t>
            </a:r>
            <a:r>
              <a:rPr lang="zh-CN" altLang="zh-CN" sz="2800" smtClean="0">
                <a:solidFill>
                  <a:srgbClr val="FF0000"/>
                </a:solidFill>
                <a:latin typeface="Times New Roman" panose="02020603050405020304" pitchFamily="18" charset="0"/>
                <a:cs typeface="Times New Roman" panose="02020603050405020304" pitchFamily="18" charset="0"/>
              </a:rPr>
              <a:t>的函数</a:t>
            </a:r>
            <a:r>
              <a:rPr lang="en-US" altLang="zh-CN" sz="2800" smtClean="0">
                <a:solidFill>
                  <a:srgbClr val="FF0000"/>
                </a:solidFill>
                <a:latin typeface="Times New Roman" panose="02020603050405020304" pitchFamily="18" charset="0"/>
                <a:cs typeface="Times New Roman" panose="02020603050405020304" pitchFamily="18" charset="0"/>
              </a:rPr>
              <a:t>,</a:t>
            </a:r>
            <a:r>
              <a:rPr lang="zh-CN" altLang="zh-CN" sz="2800" smtClean="0">
                <a:solidFill>
                  <a:srgbClr val="FF0000"/>
                </a:solidFill>
                <a:latin typeface="Times New Roman" panose="02020603050405020304" pitchFamily="18" charset="0"/>
                <a:cs typeface="Times New Roman" panose="02020603050405020304" pitchFamily="18" charset="0"/>
              </a:rPr>
              <a:t>自变量</a:t>
            </a:r>
            <a:r>
              <a:rPr lang="en-US" altLang="zh-CN" sz="2800" smtClean="0">
                <a:solidFill>
                  <a:srgbClr val="FF0000"/>
                </a:solidFill>
                <a:latin typeface="Times New Roman" panose="02020603050405020304" pitchFamily="18" charset="0"/>
                <a:cs typeface="Times New Roman" panose="02020603050405020304" pitchFamily="18" charset="0"/>
              </a:rPr>
              <a:t> </a:t>
            </a:r>
            <a:r>
              <a:rPr lang="en-US" altLang="zh-CN" sz="2800" i="1" smtClean="0">
                <a:solidFill>
                  <a:srgbClr val="FF0000"/>
                </a:solidFill>
                <a:latin typeface="Times New Roman" panose="02020603050405020304" pitchFamily="18" charset="0"/>
                <a:cs typeface="Times New Roman" panose="02020603050405020304" pitchFamily="18" charset="0"/>
              </a:rPr>
              <a:t>x </a:t>
            </a:r>
            <a:r>
              <a:rPr lang="zh-CN" altLang="zh-CN" sz="2800" smtClean="0">
                <a:solidFill>
                  <a:srgbClr val="FF0000"/>
                </a:solidFill>
                <a:latin typeface="Times New Roman" panose="02020603050405020304" pitchFamily="18" charset="0"/>
                <a:cs typeface="Times New Roman" panose="02020603050405020304" pitchFamily="18" charset="0"/>
              </a:rPr>
              <a:t>的取值范围是</a:t>
            </a:r>
            <a:r>
              <a:rPr lang="en-US" altLang="zh-CN" sz="2800" i="1" smtClean="0">
                <a:solidFill>
                  <a:srgbClr val="FF0000"/>
                </a:solidFill>
                <a:latin typeface="Times New Roman" panose="02020603050405020304" pitchFamily="18" charset="0"/>
                <a:cs typeface="Times New Roman" panose="02020603050405020304" pitchFamily="18" charset="0"/>
              </a:rPr>
              <a:t>x</a:t>
            </a:r>
            <a:r>
              <a:rPr lang="en-US" altLang="zh-CN" sz="2800" smtClean="0">
                <a:solidFill>
                  <a:srgbClr val="FF0000"/>
                </a:solidFill>
                <a:latin typeface="Times New Roman" panose="02020603050405020304" pitchFamily="18" charset="0"/>
                <a:cs typeface="Times New Roman" panose="02020603050405020304" pitchFamily="18" charset="0"/>
              </a:rPr>
              <a:t>&gt;0.</a:t>
            </a:r>
            <a:endParaRPr lang="zh-CN" altLang="zh-CN" sz="2800">
              <a:solidFill>
                <a:srgbClr val="FF0000"/>
              </a:solidFill>
              <a:latin typeface="Times New Roman" panose="02020603050405020304" pitchFamily="18" charset="0"/>
              <a:cs typeface="Times New Roman" panose="02020603050405020304" pitchFamily="18" charset="0"/>
            </a:endParaRPr>
          </a:p>
        </p:txBody>
      </p:sp>
      <p:sp>
        <p:nvSpPr>
          <p:cNvPr id="6" name="矩形 5" title=""/>
          <p:cNvSpPr/>
          <p:nvPr/>
        </p:nvSpPr>
        <p:spPr>
          <a:xfrm>
            <a:off x="467544" y="3988274"/>
            <a:ext cx="7704856" cy="66486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800" smtClean="0">
                <a:latin typeface="Times New Roman" panose="02020603050405020304" pitchFamily="18" charset="0"/>
                <a:cs typeface="Times New Roman" panose="02020603050405020304" pitchFamily="18" charset="0"/>
              </a:rPr>
              <a:t>　</a:t>
            </a:r>
            <a:r>
              <a:rPr lang="en-US" altLang="zh-CN" sz="2800" smtClean="0">
                <a:latin typeface="Times New Roman" panose="02020603050405020304" pitchFamily="18" charset="0"/>
                <a:cs typeface="Times New Roman" panose="02020603050405020304" pitchFamily="18" charset="0"/>
              </a:rPr>
              <a:t>(2)</a:t>
            </a:r>
            <a:r>
              <a:rPr lang="zh-CN" altLang="zh-CN" sz="2800" smtClean="0">
                <a:latin typeface="Times New Roman" panose="02020603050405020304" pitchFamily="18" charset="0"/>
                <a:cs typeface="Times New Roman" panose="02020603050405020304" pitchFamily="18" charset="0"/>
              </a:rPr>
              <a:t>能求出这个问题的函数解析式吗</a:t>
            </a:r>
            <a:r>
              <a:rPr lang="en-US" altLang="zh-CN" sz="2800" smtClean="0">
                <a:latin typeface="Times New Roman" panose="02020603050405020304" pitchFamily="18" charset="0"/>
                <a:cs typeface="Times New Roman" panose="02020603050405020304" pitchFamily="18" charset="0"/>
              </a:rPr>
              <a:t>?</a:t>
            </a:r>
            <a:r>
              <a:rPr lang="zh-CN" altLang="zh-CN" sz="2800" i="1" smtClean="0">
                <a:solidFill>
                  <a:srgbClr val="FF0000"/>
                </a:solidFill>
                <a:latin typeface="Times New Roman" panose="02020603050405020304" pitchFamily="18" charset="0"/>
                <a:cs typeface="Times New Roman" panose="02020603050405020304" pitchFamily="18" charset="0"/>
              </a:rPr>
              <a:t>　</a:t>
            </a:r>
            <a:endParaRPr lang="zh-CN" altLang="zh-CN" sz="2800" i="1">
              <a:solidFill>
                <a:srgbClr val="FF0000"/>
              </a:solidFill>
              <a:latin typeface="Times New Roman" panose="02020603050405020304" pitchFamily="18" charset="0"/>
              <a:cs typeface="Times New Roman" panose="02020603050405020304" pitchFamily="18" charset="0"/>
            </a:endParaRPr>
          </a:p>
        </p:txBody>
      </p:sp>
      <p:sp>
        <p:nvSpPr>
          <p:cNvPr id="7" name="矩形 6" title=""/>
          <p:cNvSpPr/>
          <p:nvPr/>
        </p:nvSpPr>
        <p:spPr>
          <a:xfrm>
            <a:off x="323215" y="4707255"/>
            <a:ext cx="7323455" cy="1383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smtClean="0">
                <a:solidFill>
                  <a:srgbClr val="FF0000"/>
                </a:solidFill>
                <a:latin typeface="Times New Roman" panose="02020603050405020304" pitchFamily="18" charset="0"/>
                <a:cs typeface="Times New Roman" panose="02020603050405020304" pitchFamily="18" charset="0"/>
              </a:rPr>
              <a:t>      解：</a:t>
            </a:r>
            <a:r>
              <a:rPr lang="zh-CN" altLang="zh-CN" sz="2800" smtClean="0">
                <a:solidFill>
                  <a:srgbClr val="FF0000"/>
                </a:solidFill>
                <a:latin typeface="Times New Roman" panose="02020603050405020304" pitchFamily="18" charset="0"/>
                <a:cs typeface="Times New Roman" panose="02020603050405020304" pitchFamily="18" charset="0"/>
              </a:rPr>
              <a:t>由长方形的面积公式可得</a:t>
            </a:r>
            <a:r>
              <a:rPr lang="en-US" altLang="zh-CN" sz="2800" smtClean="0">
                <a:solidFill>
                  <a:srgbClr val="FF0000"/>
                </a:solidFill>
                <a:latin typeface="Times New Roman" panose="02020603050405020304" pitchFamily="18" charset="0"/>
                <a:cs typeface="Times New Roman" panose="02020603050405020304" pitchFamily="18" charset="0"/>
              </a:rPr>
              <a:t>,</a:t>
            </a:r>
            <a:r>
              <a:rPr lang="zh-CN" altLang="zh-CN" sz="2800" smtClean="0">
                <a:solidFill>
                  <a:srgbClr val="FF0000"/>
                </a:solidFill>
                <a:latin typeface="Times New Roman" panose="02020603050405020304" pitchFamily="18" charset="0"/>
                <a:cs typeface="Times New Roman" panose="02020603050405020304" pitchFamily="18" charset="0"/>
              </a:rPr>
              <a:t>另一条边长为</a:t>
            </a:r>
            <a:r>
              <a:rPr lang="en-US" altLang="zh-CN" sz="2800" smtClean="0">
                <a:solidFill>
                  <a:srgbClr val="FF0000"/>
                </a:solidFill>
                <a:latin typeface="Times New Roman" panose="02020603050405020304" pitchFamily="18" charset="0"/>
                <a:cs typeface="Times New Roman" panose="02020603050405020304" pitchFamily="18" charset="0"/>
              </a:rPr>
              <a:t>        m,</a:t>
            </a:r>
            <a:r>
              <a:rPr lang="zh-CN" altLang="zh-CN" sz="2800" smtClean="0">
                <a:solidFill>
                  <a:srgbClr val="FF0000"/>
                </a:solidFill>
                <a:latin typeface="Times New Roman" panose="02020603050405020304" pitchFamily="18" charset="0"/>
                <a:cs typeface="Times New Roman" panose="02020603050405020304" pitchFamily="18" charset="0"/>
              </a:rPr>
              <a:t>周长为</a:t>
            </a:r>
            <a:r>
              <a:rPr lang="en-US" altLang="zh-CN" sz="2800" i="1" smtClean="0">
                <a:solidFill>
                  <a:srgbClr val="FF0000"/>
                </a:solidFill>
                <a:latin typeface="Times New Roman" panose="02020603050405020304" pitchFamily="18" charset="0"/>
                <a:cs typeface="Times New Roman" panose="02020603050405020304" pitchFamily="18" charset="0"/>
              </a:rPr>
              <a:t>y</a:t>
            </a:r>
            <a:r>
              <a:rPr lang="en-US" altLang="zh-CN" sz="2800" smtClean="0">
                <a:solidFill>
                  <a:srgbClr val="FF0000"/>
                </a:solidFill>
                <a:latin typeface="Times New Roman" panose="02020603050405020304" pitchFamily="18" charset="0"/>
                <a:cs typeface="Times New Roman" panose="02020603050405020304" pitchFamily="18" charset="0"/>
              </a:rPr>
              <a:t>=2            m.</a:t>
            </a:r>
            <a:endParaRPr lang="zh-CN" altLang="zh-CN" sz="2800">
              <a:solidFill>
                <a:srgbClr val="FF0000"/>
              </a:solidFill>
              <a:latin typeface="Times New Roman" panose="02020603050405020304" pitchFamily="18" charset="0"/>
              <a:cs typeface="Times New Roman" panose="02020603050405020304" pitchFamily="18" charset="0"/>
            </a:endParaRPr>
          </a:p>
        </p:txBody>
      </p:sp>
      <p:graphicFrame>
        <p:nvGraphicFramePr>
          <p:cNvPr id="3" name="Object 2" title=""/>
          <p:cNvGraphicFramePr>
            <a:graphicFrameLocks noChangeAspect="1"/>
          </p:cNvGraphicFramePr>
          <p:nvPr/>
        </p:nvGraphicFramePr>
        <p:xfrm>
          <a:off x="848697" y="5406107"/>
          <a:ext cx="577850" cy="758825"/>
        </p:xfrm>
        <a:graphic>
          <a:graphicData uri="http://schemas.openxmlformats.org/presentationml/2006/ole">
            <mc:AlternateContent>
              <mc:Choice xmlns:v="urn:schemas-microsoft-com:vml" Requires="v">
                <p:oleObj spid="_x0000_s1038" name="Equation" r:id="rId2" imgW="4876800" imgH="9448800" progId="Equation.DSMT4">
                  <p:embed/>
                </p:oleObj>
              </mc:Choice>
              <mc:Fallback>
                <p:oleObj name="Equation" r:id="rId2" imgW="4876800" imgH="9448800" progId="Equation.DSMT4">
                  <p:embed/>
                  <p:pic>
                    <p:nvPicPr>
                      <p:cNvPr id="0" name="OLE substitute image"/>
                      <p:cNvPicPr/>
                      <p:nvPr/>
                    </p:nvPicPr>
                    <p:blipFill>
                      <a:blip r:embed="rId3"/>
                      <a:stretch>
                        <a:fillRect/>
                      </a:stretch>
                    </p:blipFill>
                    <p:spPr>
                      <a:xfrm>
                        <a:off x="848697" y="5406107"/>
                        <a:ext cx="577850" cy="758825"/>
                      </a:xfrm>
                      <a:prstGeom prst="rect">
                        <a:avLst/>
                      </a:prstGeom>
                      <a:noFill/>
                      <a:ln w="9525">
                        <a:noFill/>
                      </a:ln>
                    </p:spPr>
                  </p:pic>
                </p:oleObj>
              </mc:Fallback>
            </mc:AlternateContent>
          </a:graphicData>
        </a:graphic>
      </p:graphicFrame>
      <p:graphicFrame>
        <p:nvGraphicFramePr>
          <p:cNvPr id="2" name="Object 3" title=""/>
          <p:cNvGraphicFramePr>
            <a:graphicFrameLocks noChangeAspect="1"/>
          </p:cNvGraphicFramePr>
          <p:nvPr/>
        </p:nvGraphicFramePr>
        <p:xfrm>
          <a:off x="3480470" y="5369649"/>
          <a:ext cx="1008112" cy="831850"/>
        </p:xfrm>
        <a:graphic>
          <a:graphicData uri="http://schemas.openxmlformats.org/presentationml/2006/ole">
            <mc:AlternateContent>
              <mc:Choice xmlns:v="urn:schemas-microsoft-com:vml" Requires="v">
                <p:oleObj spid="_x0000_s1039" name="Equation" r:id="rId4" imgW="13716000" imgH="10363200" progId="Equation.DSMT4">
                  <p:embed/>
                </p:oleObj>
              </mc:Choice>
              <mc:Fallback>
                <p:oleObj name="Equation" r:id="rId4" imgW="13716000" imgH="10363200" progId="Equation.DSMT4">
                  <p:embed/>
                  <p:pic>
                    <p:nvPicPr>
                      <p:cNvPr id="0" name="OLE substitute image"/>
                      <p:cNvPicPr/>
                      <p:nvPr/>
                    </p:nvPicPr>
                    <p:blipFill>
                      <a:blip r:embed="rId5"/>
                      <a:stretch>
                        <a:fillRect/>
                      </a:stretch>
                    </p:blipFill>
                    <p:spPr>
                      <a:xfrm>
                        <a:off x="3480470" y="5369649"/>
                        <a:ext cx="1008112" cy="831850"/>
                      </a:xfrm>
                      <a:prstGeom prst="rect">
                        <a:avLst/>
                      </a:prstGeom>
                      <a:noFill/>
                      <a:ln w="9525">
                        <a:noFill/>
                      </a:ln>
                    </p:spPr>
                  </p:pic>
                </p:oleObj>
              </mc:Fallback>
            </mc:AlternateContent>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55" presetClass="entr" presetSubtype="0" dur="100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1000" fill="hold"/>
                                        <p:tgtEl>
                                          <p:spTgt spid="4"/>
                                        </p:tgtEl>
                                        <p:attrNameLst>
                                          <p:attrName>ppt_w</p:attrName>
                                        </p:attrNameLst>
                                      </p:cBhvr>
                                      <p:tavLst>
                                        <p:tav tm="0">
                                          <p:val>
                                            <p:strVal val="#ppt_w*0.70"/>
                                          </p:val>
                                        </p:tav>
                                        <p:tav tm="100000">
                                          <p:val>
                                            <p:strVal val="#ppt_w"/>
                                          </p:val>
                                        </p:tav>
                                      </p:tavLst>
                                    </p:anim>
                                    <p:anim calcmode="lin" valueType="num">
                                      <p:cBhvr>
                                        <p:cTn id="12" dur="1000" fill="hold"/>
                                        <p:tgtEl>
                                          <p:spTgt spid="4"/>
                                        </p:tgtEl>
                                        <p:attrNameLst>
                                          <p:attrName>ppt_h</p:attrName>
                                        </p:attrNameLst>
                                      </p:cBhvr>
                                      <p:tavLst>
                                        <p:tav tm="0">
                                          <p:val>
                                            <p:strVal val="#ppt_h"/>
                                          </p:val>
                                        </p:tav>
                                        <p:tav tm="100000">
                                          <p:val>
                                            <p:strVal val="#ppt_h"/>
                                          </p:val>
                                        </p:tav>
                                      </p:tavLst>
                                    </p:anim>
                                    <p:animEffect transition="in" filter="fade">
                                      <p:cBhvr>
                                        <p:cTn id="13" dur="1000"/>
                                        <p:tgtEl>
                                          <p:spTgt spid="4"/>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5" presetClass="entr" presetSubtype="0" dur="100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p:cTn id="18" dur="1000" fill="hold"/>
                                        <p:tgtEl>
                                          <p:spTgt spid="6"/>
                                        </p:tgtEl>
                                        <p:attrNameLst>
                                          <p:attrName>ppt_w</p:attrName>
                                        </p:attrNameLst>
                                      </p:cBhvr>
                                      <p:tavLst>
                                        <p:tav tm="0">
                                          <p:val>
                                            <p:strVal val="#ppt_w*0.70"/>
                                          </p:val>
                                        </p:tav>
                                        <p:tav tm="100000">
                                          <p:val>
                                            <p:strVal val="#ppt_w"/>
                                          </p:val>
                                        </p:tav>
                                      </p:tavLst>
                                    </p:anim>
                                    <p:anim calcmode="lin" valueType="num">
                                      <p:cBhvr>
                                        <p:cTn id="19" dur="1000" fill="hold"/>
                                        <p:tgtEl>
                                          <p:spTgt spid="6"/>
                                        </p:tgtEl>
                                        <p:attrNameLst>
                                          <p:attrName>ppt_h</p:attrName>
                                        </p:attrNameLst>
                                      </p:cBhvr>
                                      <p:tavLst>
                                        <p:tav tm="0">
                                          <p:val>
                                            <p:strVal val="#ppt_h"/>
                                          </p:val>
                                        </p:tav>
                                        <p:tav tm="100000">
                                          <p:val>
                                            <p:strVal val="#ppt_h"/>
                                          </p:val>
                                        </p:tav>
                                      </p:tavLst>
                                    </p:anim>
                                    <p:animEffect transition="in" filter="fade">
                                      <p:cBhvr>
                                        <p:cTn id="20" dur="1000"/>
                                        <p:tgtEl>
                                          <p:spTgt spid="6"/>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55" presetClass="entr" presetSubtype="0" dur="10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1000" fill="hold"/>
                                        <p:tgtEl>
                                          <p:spTgt spid="7"/>
                                        </p:tgtEl>
                                        <p:attrNameLst>
                                          <p:attrName>ppt_w</p:attrName>
                                        </p:attrNameLst>
                                      </p:cBhvr>
                                      <p:tavLst>
                                        <p:tav tm="0">
                                          <p:val>
                                            <p:strVal val="#ppt_w*0.70"/>
                                          </p:val>
                                        </p:tav>
                                        <p:tav tm="100000">
                                          <p:val>
                                            <p:strVal val="#ppt_w"/>
                                          </p:val>
                                        </p:tav>
                                      </p:tavLst>
                                    </p:anim>
                                    <p:anim calcmode="lin" valueType="num">
                                      <p:cBhvr>
                                        <p:cTn id="26" dur="1000" fill="hold"/>
                                        <p:tgtEl>
                                          <p:spTgt spid="7"/>
                                        </p:tgtEl>
                                        <p:attrNameLst>
                                          <p:attrName>ppt_h</p:attrName>
                                        </p:attrNameLst>
                                      </p:cBhvr>
                                      <p:tavLst>
                                        <p:tav tm="0">
                                          <p:val>
                                            <p:strVal val="#ppt_h"/>
                                          </p:val>
                                        </p:tav>
                                        <p:tav tm="100000">
                                          <p:val>
                                            <p:strVal val="#ppt_h"/>
                                          </p:val>
                                        </p:tav>
                                      </p:tavLst>
                                    </p:anim>
                                    <p:animEffect transition="in" filter="fade">
                                      <p:cBhvr>
                                        <p:cTn id="27" dur="1000"/>
                                        <p:tgtEl>
                                          <p:spTgt spid="7"/>
                                        </p:tgtEl>
                                      </p:cBhvr>
                                    </p:animEffect>
                                  </p:childTnLst>
                                </p:cTn>
                              </p:par>
                              <p:par>
                                <p:cTn id="28" presetID="55" presetClass="entr" presetSubtype="0" dur="1000" fill="hold" nodeType="withEffect">
                                  <p:stCondLst>
                                    <p:cond delay="0"/>
                                  </p:stCondLst>
                                  <p:childTnLst>
                                    <p:set>
                                      <p:cBhvr>
                                        <p:cTn id="29" dur="1" fill="hold">
                                          <p:stCondLst>
                                            <p:cond delay="0"/>
                                          </p:stCondLst>
                                        </p:cTn>
                                        <p:tgtEl>
                                          <p:spTgt spid="3"/>
                                        </p:tgtEl>
                                        <p:attrNameLst>
                                          <p:attrName>style.visibility</p:attrName>
                                        </p:attrNameLst>
                                      </p:cBhvr>
                                      <p:to>
                                        <p:strVal val="visible"/>
                                      </p:to>
                                    </p:set>
                                    <p:anim calcmode="lin" valueType="num">
                                      <p:cBhvr>
                                        <p:cTn id="30" dur="1000" fill="hold"/>
                                        <p:tgtEl>
                                          <p:spTgt spid="3"/>
                                        </p:tgtEl>
                                        <p:attrNameLst>
                                          <p:attrName>ppt_w</p:attrName>
                                        </p:attrNameLst>
                                      </p:cBhvr>
                                      <p:tavLst>
                                        <p:tav tm="0">
                                          <p:val>
                                            <p:strVal val="#ppt_w*0.70"/>
                                          </p:val>
                                        </p:tav>
                                        <p:tav tm="100000">
                                          <p:val>
                                            <p:strVal val="#ppt_w"/>
                                          </p:val>
                                        </p:tav>
                                      </p:tavLst>
                                    </p:anim>
                                    <p:anim calcmode="lin" valueType="num">
                                      <p:cBhvr>
                                        <p:cTn id="31" dur="1000" fill="hold"/>
                                        <p:tgtEl>
                                          <p:spTgt spid="3"/>
                                        </p:tgtEl>
                                        <p:attrNameLst>
                                          <p:attrName>ppt_h</p:attrName>
                                        </p:attrNameLst>
                                      </p:cBhvr>
                                      <p:tavLst>
                                        <p:tav tm="0">
                                          <p:val>
                                            <p:strVal val="#ppt_h"/>
                                          </p:val>
                                        </p:tav>
                                        <p:tav tm="100000">
                                          <p:val>
                                            <p:strVal val="#ppt_h"/>
                                          </p:val>
                                        </p:tav>
                                      </p:tavLst>
                                    </p:anim>
                                    <p:animEffect transition="in" filter="fade">
                                      <p:cBhvr>
                                        <p:cTn id="32" dur="1000"/>
                                        <p:tgtEl>
                                          <p:spTgt spid="3"/>
                                        </p:tgtEl>
                                      </p:cBhvr>
                                    </p:animEffect>
                                  </p:childTnLst>
                                </p:cTn>
                              </p:par>
                              <p:par>
                                <p:cTn id="33" presetID="55" presetClass="entr" presetSubtype="0" dur="1000" fill="hold" nodeType="withEffect">
                                  <p:stCondLst>
                                    <p:cond delay="0"/>
                                  </p:stCondLst>
                                  <p:childTnLst>
                                    <p:set>
                                      <p:cBhvr>
                                        <p:cTn id="34" dur="1" fill="hold">
                                          <p:stCondLst>
                                            <p:cond delay="0"/>
                                          </p:stCondLst>
                                        </p:cTn>
                                        <p:tgtEl>
                                          <p:spTgt spid="2"/>
                                        </p:tgtEl>
                                        <p:attrNameLst>
                                          <p:attrName>style.visibility</p:attrName>
                                        </p:attrNameLst>
                                      </p:cBhvr>
                                      <p:to>
                                        <p:strVal val="visible"/>
                                      </p:to>
                                    </p:set>
                                    <p:anim calcmode="lin" valueType="num">
                                      <p:cBhvr>
                                        <p:cTn id="35" dur="1000" fill="hold"/>
                                        <p:tgtEl>
                                          <p:spTgt spid="2"/>
                                        </p:tgtEl>
                                        <p:attrNameLst>
                                          <p:attrName>ppt_w</p:attrName>
                                        </p:attrNameLst>
                                      </p:cBhvr>
                                      <p:tavLst>
                                        <p:tav tm="0">
                                          <p:val>
                                            <p:strVal val="#ppt_w*0.70"/>
                                          </p:val>
                                        </p:tav>
                                        <p:tav tm="100000">
                                          <p:val>
                                            <p:strVal val="#ppt_w"/>
                                          </p:val>
                                        </p:tav>
                                      </p:tavLst>
                                    </p:anim>
                                    <p:anim calcmode="lin" valueType="num">
                                      <p:cBhvr>
                                        <p:cTn id="36" dur="1000" fill="hold"/>
                                        <p:tgtEl>
                                          <p:spTgt spid="2"/>
                                        </p:tgtEl>
                                        <p:attrNameLst>
                                          <p:attrName>ppt_h</p:attrName>
                                        </p:attrNameLst>
                                      </p:cBhvr>
                                      <p:tavLst>
                                        <p:tav tm="0">
                                          <p:val>
                                            <p:strVal val="#ppt_h"/>
                                          </p:val>
                                        </p:tav>
                                        <p:tav tm="100000">
                                          <p:val>
                                            <p:strVal val="#ppt_h"/>
                                          </p:val>
                                        </p:tav>
                                      </p:tavLst>
                                    </p:anim>
                                    <p:animEffect transition="in" filter="fade">
                                      <p:cBhvr>
                                        <p:cTn id="3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4" grpId="0"/>
      <p:bldP spid="6" grpId="0"/>
      <p:bldP spid="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矩形 25" title=""/>
          <p:cNvSpPr/>
          <p:nvPr/>
        </p:nvSpPr>
        <p:spPr>
          <a:xfrm>
            <a:off x="179705" y="407670"/>
            <a:ext cx="7814310" cy="10763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smtClean="0">
                <a:latin typeface="Times New Roman" panose="02020603050405020304" pitchFamily="18" charset="0"/>
                <a:cs typeface="Times New Roman" panose="02020603050405020304" pitchFamily="18" charset="0"/>
              </a:rPr>
              <a:t>          (3)</a:t>
            </a:r>
            <a:r>
              <a:rPr lang="zh-CN" altLang="zh-CN" sz="3200" smtClean="0">
                <a:latin typeface="Times New Roman" panose="02020603050405020304" pitchFamily="18" charset="0"/>
                <a:cs typeface="Times New Roman" panose="02020603050405020304" pitchFamily="18" charset="0"/>
              </a:rPr>
              <a:t>当</a:t>
            </a:r>
            <a:r>
              <a:rPr lang="en-US" altLang="zh-CN" sz="3200" smtClean="0">
                <a:latin typeface="Times New Roman" panose="02020603050405020304" pitchFamily="18" charset="0"/>
                <a:cs typeface="Times New Roman" panose="02020603050405020304" pitchFamily="18" charset="0"/>
              </a:rPr>
              <a:t> </a:t>
            </a:r>
            <a:r>
              <a:rPr lang="en-US" altLang="zh-CN" sz="3200" i="1" smtClean="0">
                <a:latin typeface="Times New Roman" panose="02020603050405020304" pitchFamily="18" charset="0"/>
                <a:cs typeface="Times New Roman" panose="02020603050405020304" pitchFamily="18" charset="0"/>
              </a:rPr>
              <a:t>x</a:t>
            </a:r>
            <a:r>
              <a:rPr lang="en-US" altLang="zh-CN" sz="3200" smtClean="0">
                <a:latin typeface="Times New Roman" panose="02020603050405020304" pitchFamily="18" charset="0"/>
                <a:cs typeface="Times New Roman" panose="02020603050405020304" pitchFamily="18" charset="0"/>
              </a:rPr>
              <a:t> </a:t>
            </a:r>
            <a:r>
              <a:rPr lang="zh-CN" altLang="zh-CN" sz="3200" smtClean="0">
                <a:latin typeface="Times New Roman" panose="02020603050405020304" pitchFamily="18" charset="0"/>
                <a:cs typeface="Times New Roman" panose="02020603050405020304" pitchFamily="18" charset="0"/>
              </a:rPr>
              <a:t>的值分别为</a:t>
            </a:r>
            <a:r>
              <a:rPr lang="en-US" altLang="zh-CN" sz="3200" smtClean="0">
                <a:latin typeface="Times New Roman" panose="02020603050405020304" pitchFamily="18" charset="0"/>
                <a:cs typeface="Times New Roman" panose="02020603050405020304" pitchFamily="18" charset="0"/>
              </a:rPr>
              <a:t>1,2,3,4,5,6 </a:t>
            </a:r>
            <a:r>
              <a:rPr lang="zh-CN" altLang="zh-CN" sz="3200" smtClean="0">
                <a:latin typeface="Times New Roman" panose="02020603050405020304" pitchFamily="18" charset="0"/>
                <a:cs typeface="Times New Roman" panose="02020603050405020304" pitchFamily="18" charset="0"/>
              </a:rPr>
              <a:t>时</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请列表表示变量之间的对应关系</a:t>
            </a:r>
            <a:r>
              <a:rPr lang="en-US" altLang="zh-CN" sz="3200" smtClean="0">
                <a:latin typeface="Times New Roman" panose="02020603050405020304" pitchFamily="18" charset="0"/>
                <a:cs typeface="Times New Roman" panose="02020603050405020304" pitchFamily="18" charset="0"/>
              </a:rPr>
              <a:t>;</a:t>
            </a:r>
            <a:endParaRPr lang="zh-CN" altLang="zh-CN" sz="3200">
              <a:latin typeface="Times New Roman" panose="02020603050405020304" pitchFamily="18" charset="0"/>
              <a:cs typeface="Times New Roman" panose="02020603050405020304" pitchFamily="18" charset="0"/>
            </a:endParaRPr>
          </a:p>
        </p:txBody>
      </p:sp>
      <p:sp>
        <p:nvSpPr>
          <p:cNvPr id="6" name="矩形 5" title=""/>
          <p:cNvSpPr/>
          <p:nvPr/>
        </p:nvSpPr>
        <p:spPr>
          <a:xfrm>
            <a:off x="251520" y="4068361"/>
            <a:ext cx="7704856" cy="5847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smtClean="0">
                <a:latin typeface="Times New Roman" panose="02020603050405020304" pitchFamily="18" charset="0"/>
                <a:cs typeface="Times New Roman" panose="02020603050405020304" pitchFamily="18" charset="0"/>
              </a:rPr>
              <a:t>(4)</a:t>
            </a:r>
            <a:r>
              <a:rPr lang="zh-CN" altLang="zh-CN" sz="3200" smtClean="0">
                <a:latin typeface="Times New Roman" panose="02020603050405020304" pitchFamily="18" charset="0"/>
                <a:cs typeface="Times New Roman" panose="02020603050405020304" pitchFamily="18" charset="0"/>
              </a:rPr>
              <a:t>能画出函数的图象吗</a:t>
            </a:r>
            <a:r>
              <a:rPr lang="en-US" altLang="zh-CN" sz="3200" smtClean="0">
                <a:latin typeface="Times New Roman" panose="02020603050405020304" pitchFamily="18" charset="0"/>
                <a:cs typeface="Times New Roman" panose="02020603050405020304" pitchFamily="18" charset="0"/>
              </a:rPr>
              <a:t>?</a:t>
            </a:r>
            <a:endParaRPr lang="zh-CN" altLang="zh-CN" sz="3200">
              <a:latin typeface="Times New Roman" panose="02020603050405020304" pitchFamily="18" charset="0"/>
              <a:cs typeface="Times New Roman" panose="02020603050405020304" pitchFamily="18" charset="0"/>
            </a:endParaRPr>
          </a:p>
        </p:txBody>
      </p:sp>
      <p:graphicFrame>
        <p:nvGraphicFramePr>
          <p:cNvPr id="8" name="表格 7" title=""/>
          <p:cNvGraphicFramePr>
            <a:graphicFrameLocks noGrp="1"/>
          </p:cNvGraphicFramePr>
          <p:nvPr/>
        </p:nvGraphicFramePr>
        <p:xfrm>
          <a:off x="611560" y="1844824"/>
          <a:ext cx="6048672" cy="1512168"/>
        </p:xfrm>
        <a:graphic>
          <a:graphicData uri="http://schemas.openxmlformats.org/drawingml/2006/table">
            <a:tbl>
              <a:tblPr>
                <a:tableStyleId>{35758FB7-9AC5-4552-8A53-C91805E547FA}</a:tableStyleId>
              </a:tblPr>
              <a:tblGrid>
                <a:gridCol w="864096"/>
                <a:gridCol w="864096"/>
                <a:gridCol w="864096"/>
                <a:gridCol w="864096"/>
                <a:gridCol w="864096"/>
                <a:gridCol w="864096"/>
                <a:gridCol w="864096"/>
              </a:tblGrid>
              <a:tr h="756084">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i="1" kern="100" smtClean="0">
                          <a:latin typeface="Times New Roman" panose="02020603050405020304" pitchFamily="18" charset="0"/>
                          <a:cs typeface="Times New Roman" panose="02020603050405020304" pitchFamily="18" charset="0"/>
                        </a:rPr>
                        <a:t>x/</a:t>
                      </a:r>
                      <a:r>
                        <a:rPr lang="en-US" sz="2800" i="0" kern="100" smtClean="0">
                          <a:latin typeface="Times New Roman" panose="02020603050405020304" pitchFamily="18" charset="0"/>
                          <a:cs typeface="Times New Roman" panose="02020603050405020304" pitchFamily="18" charset="0"/>
                        </a:rPr>
                        <a:t>m</a:t>
                      </a:r>
                      <a:endParaRPr lang="zh-CN" sz="2800" i="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2</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3</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4</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6</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r>
              <a:tr h="756084">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i="1" kern="100" smtClean="0">
                          <a:latin typeface="Times New Roman" panose="02020603050405020304" pitchFamily="18" charset="0"/>
                          <a:cs typeface="Times New Roman" panose="02020603050405020304" pitchFamily="18" charset="0"/>
                        </a:rPr>
                        <a:t>y/</a:t>
                      </a:r>
                      <a:r>
                        <a:rPr lang="en-US" sz="2800" i="0" kern="100" smtClean="0">
                          <a:latin typeface="Times New Roman" panose="02020603050405020304" pitchFamily="18" charset="0"/>
                          <a:cs typeface="Times New Roman" panose="02020603050405020304" pitchFamily="18" charset="0"/>
                        </a:rPr>
                        <a:t>m</a:t>
                      </a:r>
                      <a:endParaRPr lang="zh-CN" sz="2800" i="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26</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16</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14</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14</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14.8</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16</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r>
            </a:tbl>
          </a:graphicData>
        </a:graphic>
      </p:graphicFrame>
      <p:pic>
        <p:nvPicPr>
          <p:cNvPr id="9" name="图片 8" title=""/>
          <p:cNvPicPr/>
          <p:nvPr/>
        </p:nvPicPr>
        <p:blipFill>
          <a:blip r:embed="rId2">
            <a:duotone>
              <a:prstClr val="black"/>
              <a:schemeClr val="accent6">
                <a:tint val="45000"/>
                <a:satMod val="400000"/>
              </a:schemeClr>
            </a:duotone>
          </a:blip>
          <a:srcRect r="21053" b="-9525"/>
          <a:stretch>
            <a:fillRect/>
          </a:stretch>
        </p:blipFill>
        <p:spPr bwMode="auto">
          <a:xfrm>
            <a:off x="5000628" y="3500438"/>
            <a:ext cx="2448272" cy="2997151"/>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500" fill="hold" grpId="0" nodeType="clickEffect">
                                  <p:stCondLst>
                                    <p:cond delay="0"/>
                                  </p:stCondLst>
                                  <p:childTnLst>
                                    <p:set>
                                      <p:cBhvr>
                                        <p:cTn id="6" dur="1" fill="hold">
                                          <p:stCondLst>
                                            <p:cond delay="499"/>
                                          </p:stCondLst>
                                        </p:cTn>
                                        <p:tgtEl>
                                          <p:spTgt spid="2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55" presetClass="entr" presetSubtype="0" dur="100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p:cTn id="11" dur="1000" fill="hold"/>
                                        <p:tgtEl>
                                          <p:spTgt spid="8"/>
                                        </p:tgtEl>
                                        <p:attrNameLst>
                                          <p:attrName>ppt_w</p:attrName>
                                        </p:attrNameLst>
                                      </p:cBhvr>
                                      <p:tavLst>
                                        <p:tav tm="0">
                                          <p:val>
                                            <p:strVal val="#ppt_w*0.70"/>
                                          </p:val>
                                        </p:tav>
                                        <p:tav tm="100000">
                                          <p:val>
                                            <p:strVal val="#ppt_w"/>
                                          </p:val>
                                        </p:tav>
                                      </p:tavLst>
                                    </p:anim>
                                    <p:anim calcmode="lin" valueType="num">
                                      <p:cBhvr>
                                        <p:cTn id="12" dur="1000" fill="hold"/>
                                        <p:tgtEl>
                                          <p:spTgt spid="8"/>
                                        </p:tgtEl>
                                        <p:attrNameLst>
                                          <p:attrName>ppt_h</p:attrName>
                                        </p:attrNameLst>
                                      </p:cBhvr>
                                      <p:tavLst>
                                        <p:tav tm="0">
                                          <p:val>
                                            <p:strVal val="#ppt_h"/>
                                          </p:val>
                                        </p:tav>
                                        <p:tav tm="100000">
                                          <p:val>
                                            <p:strVal val="#ppt_h"/>
                                          </p:val>
                                        </p:tav>
                                      </p:tavLst>
                                    </p:anim>
                                    <p:animEffect transition="in" filter="fade">
                                      <p:cBhvr>
                                        <p:cTn id="13" dur="1000"/>
                                        <p:tgtEl>
                                          <p:spTgt spid="8"/>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1" presetClass="entr" presetSubtype="0" dur="500" fill="hold" grpId="0" nodeType="clickEffect">
                                  <p:stCondLst>
                                    <p:cond delay="0"/>
                                  </p:stCondLst>
                                  <p:childTnLst>
                                    <p:set>
                                      <p:cBhvr>
                                        <p:cTn id="17" dur="1" fill="hold">
                                          <p:stCondLst>
                                            <p:cond delay="499"/>
                                          </p:stCondLst>
                                        </p:cTn>
                                        <p:tgtEl>
                                          <p:spTgt spid="6"/>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p:stCondLst>
                              <p:cond delay="0"/>
                            </p:stCondLst>
                            <p:childTnLst>
                              <p:par>
                                <p:cTn id="20" presetID="55" presetClass="entr" presetSubtype="0" dur="100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1000" fill="hold"/>
                                        <p:tgtEl>
                                          <p:spTgt spid="9"/>
                                        </p:tgtEl>
                                        <p:attrNameLst>
                                          <p:attrName>ppt_w</p:attrName>
                                        </p:attrNameLst>
                                      </p:cBhvr>
                                      <p:tavLst>
                                        <p:tav tm="0">
                                          <p:val>
                                            <p:strVal val="#ppt_w*0.70"/>
                                          </p:val>
                                        </p:tav>
                                        <p:tav tm="100000">
                                          <p:val>
                                            <p:strVal val="#ppt_w"/>
                                          </p:val>
                                        </p:tav>
                                      </p:tavLst>
                                    </p:anim>
                                    <p:anim calcmode="lin" valueType="num">
                                      <p:cBhvr>
                                        <p:cTn id="23" dur="1000" fill="hold"/>
                                        <p:tgtEl>
                                          <p:spTgt spid="9"/>
                                        </p:tgtEl>
                                        <p:attrNameLst>
                                          <p:attrName>ppt_h</p:attrName>
                                        </p:attrNameLst>
                                      </p:cBhvr>
                                      <p:tavLst>
                                        <p:tav tm="0">
                                          <p:val>
                                            <p:strVal val="#ppt_h"/>
                                          </p:val>
                                        </p:tav>
                                        <p:tav tm="100000">
                                          <p:val>
                                            <p:strVal val="#ppt_h"/>
                                          </p:val>
                                        </p:tav>
                                      </p:tavLst>
                                    </p:anim>
                                    <p:animEffect transition="in" filter="fade">
                                      <p:cBhvr>
                                        <p:cTn id="24"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矩形 25" title=""/>
          <p:cNvSpPr/>
          <p:nvPr/>
        </p:nvSpPr>
        <p:spPr>
          <a:xfrm>
            <a:off x="179512" y="1268760"/>
            <a:ext cx="8712968" cy="5847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200" smtClean="0">
                <a:latin typeface="Times New Roman" panose="02020603050405020304" pitchFamily="18" charset="0"/>
                <a:cs typeface="Times New Roman" panose="02020603050405020304" pitchFamily="18" charset="0"/>
              </a:rPr>
              <a:t>用描点法画函数图象的一般步骤</a:t>
            </a:r>
            <a:r>
              <a:rPr lang="en-US" altLang="zh-CN" sz="3200" smtClean="0">
                <a:latin typeface="Times New Roman" panose="02020603050405020304" pitchFamily="18" charset="0"/>
                <a:cs typeface="Times New Roman" panose="02020603050405020304" pitchFamily="18" charset="0"/>
              </a:rPr>
              <a:t>:</a:t>
            </a:r>
            <a:endParaRPr lang="zh-CN" altLang="zh-CN" sz="3200" smtClean="0">
              <a:latin typeface="Times New Roman" panose="02020603050405020304" pitchFamily="18" charset="0"/>
              <a:cs typeface="Times New Roman" panose="02020603050405020304" pitchFamily="18" charset="0"/>
            </a:endParaRPr>
          </a:p>
        </p:txBody>
      </p:sp>
      <p:sp>
        <p:nvSpPr>
          <p:cNvPr id="12" name="圆角矩形 11" title=""/>
          <p:cNvSpPr/>
          <p:nvPr/>
        </p:nvSpPr>
        <p:spPr>
          <a:xfrm>
            <a:off x="1403350" y="334010"/>
            <a:ext cx="1143635" cy="646701"/>
          </a:xfrm>
          <a:prstGeom prst="roundRect">
            <a:avLst/>
          </a:prstGeom>
          <a:ln w="76200">
            <a:solidFill>
              <a:schemeClr val="bg1"/>
            </a:solidFill>
          </a:ln>
          <a:effectLst>
            <a:glow rad="228600">
              <a:schemeClr val="accent1">
                <a:satMod val="175000"/>
                <a:alpha val="40000"/>
              </a:schemeClr>
            </a:glow>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prst="slope"/>
          </a:sp3d>
        </p:spPr>
        <p:style>
          <a:lnRef idx="0">
            <a:schemeClr val="accent1"/>
          </a:lnRef>
          <a:fillRef idx="3">
            <a:schemeClr val="accent1"/>
          </a:fillRef>
          <a:effectRef idx="3">
            <a:schemeClr val="accent1"/>
          </a:effectRef>
          <a:fontRef idx="minor">
            <a:schemeClr val="lt1"/>
          </a:fontRef>
        </p:style>
        <p:txBody>
          <a:bodyPr wrap="square">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3200" b="1" smtClean="0">
                <a:latin typeface="Times New Roman" panose="02020603050405020304" pitchFamily="18" charset="0"/>
                <a:cs typeface="Times New Roman" panose="02020603050405020304" pitchFamily="18" charset="0"/>
              </a:rPr>
              <a:t>总结</a:t>
            </a:r>
            <a:endParaRPr lang="zh-CN" altLang="zh-CN" sz="3200" b="1">
              <a:latin typeface="Times New Roman" panose="02020603050405020304" pitchFamily="18" charset="0"/>
              <a:cs typeface="Times New Roman" panose="02020603050405020304" pitchFamily="18" charset="0"/>
            </a:endParaRPr>
          </a:p>
        </p:txBody>
      </p:sp>
      <p:sp>
        <p:nvSpPr>
          <p:cNvPr id="4" name="矩形 3" title=""/>
          <p:cNvSpPr/>
          <p:nvPr/>
        </p:nvSpPr>
        <p:spPr>
          <a:xfrm>
            <a:off x="179512" y="2135758"/>
            <a:ext cx="8712968" cy="107721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smtClean="0">
                <a:latin typeface="Times New Roman" panose="02020603050405020304" pitchFamily="18" charset="0"/>
                <a:cs typeface="Times New Roman" panose="02020603050405020304" pitchFamily="18" charset="0"/>
              </a:rPr>
              <a:t>       </a:t>
            </a:r>
            <a:r>
              <a:rPr lang="zh-CN" altLang="zh-CN" sz="3200" smtClean="0">
                <a:latin typeface="Times New Roman" panose="02020603050405020304" pitchFamily="18" charset="0"/>
                <a:cs typeface="Times New Roman" panose="02020603050405020304" pitchFamily="18" charset="0"/>
              </a:rPr>
              <a:t>第一步</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列表</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表中给出一些自变量的值及其对应的函数值</a:t>
            </a:r>
            <a:r>
              <a:rPr lang="en-US" altLang="zh-CN" sz="3200" smtClean="0">
                <a:latin typeface="Times New Roman" panose="02020603050405020304" pitchFamily="18" charset="0"/>
                <a:cs typeface="Times New Roman" panose="02020603050405020304" pitchFamily="18" charset="0"/>
              </a:rPr>
              <a:t>;</a:t>
            </a:r>
            <a:endParaRPr lang="zh-CN" altLang="zh-CN" sz="3200" smtClean="0">
              <a:latin typeface="Times New Roman" panose="02020603050405020304" pitchFamily="18" charset="0"/>
              <a:cs typeface="Times New Roman" panose="02020603050405020304" pitchFamily="18" charset="0"/>
            </a:endParaRPr>
          </a:p>
        </p:txBody>
      </p:sp>
      <p:sp>
        <p:nvSpPr>
          <p:cNvPr id="5" name="矩形 4" title=""/>
          <p:cNvSpPr/>
          <p:nvPr/>
        </p:nvSpPr>
        <p:spPr>
          <a:xfrm>
            <a:off x="179512" y="3515524"/>
            <a:ext cx="8712968" cy="15696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smtClean="0">
                <a:latin typeface="Times New Roman" panose="02020603050405020304" pitchFamily="18" charset="0"/>
                <a:cs typeface="Times New Roman" panose="02020603050405020304" pitchFamily="18" charset="0"/>
              </a:rPr>
              <a:t>        </a:t>
            </a:r>
            <a:r>
              <a:rPr lang="zh-CN" altLang="zh-CN" sz="3200" smtClean="0">
                <a:latin typeface="Times New Roman" panose="02020603050405020304" pitchFamily="18" charset="0"/>
                <a:cs typeface="Times New Roman" panose="02020603050405020304" pitchFamily="18" charset="0"/>
              </a:rPr>
              <a:t>第二步</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描点</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在直角坐标系中</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以自变量的值为横坐标</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相应的函数值为纵坐标</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描出表格中数值对应的各点</a:t>
            </a:r>
            <a:r>
              <a:rPr lang="en-US" altLang="zh-CN" sz="3200" smtClean="0">
                <a:latin typeface="Times New Roman" panose="02020603050405020304" pitchFamily="18" charset="0"/>
                <a:cs typeface="Times New Roman" panose="02020603050405020304" pitchFamily="18" charset="0"/>
              </a:rPr>
              <a:t>;</a:t>
            </a:r>
            <a:endParaRPr lang="zh-CN" altLang="zh-CN" sz="3200" smtClean="0">
              <a:latin typeface="Times New Roman" panose="02020603050405020304" pitchFamily="18" charset="0"/>
              <a:cs typeface="Times New Roman" panose="02020603050405020304" pitchFamily="18" charset="0"/>
            </a:endParaRPr>
          </a:p>
        </p:txBody>
      </p:sp>
      <p:sp>
        <p:nvSpPr>
          <p:cNvPr id="6" name="矩形 5" title=""/>
          <p:cNvSpPr/>
          <p:nvPr/>
        </p:nvSpPr>
        <p:spPr>
          <a:xfrm>
            <a:off x="179512" y="5304110"/>
            <a:ext cx="8712968" cy="107721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smtClean="0">
                <a:latin typeface="Times New Roman" panose="02020603050405020304" pitchFamily="18" charset="0"/>
                <a:cs typeface="Times New Roman" panose="02020603050405020304" pitchFamily="18" charset="0"/>
              </a:rPr>
              <a:t>      </a:t>
            </a:r>
            <a:r>
              <a:rPr lang="zh-CN" altLang="zh-CN" sz="3200" smtClean="0">
                <a:latin typeface="Times New Roman" panose="02020603050405020304" pitchFamily="18" charset="0"/>
                <a:cs typeface="Times New Roman" panose="02020603050405020304" pitchFamily="18" charset="0"/>
              </a:rPr>
              <a:t>第三步</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连线</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按照横坐标由小到大的顺序</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把所描出的各点用平滑曲线连接起来</a:t>
            </a:r>
            <a:r>
              <a:rPr lang="en-US" altLang="zh-CN" sz="3200" smtClean="0">
                <a:latin typeface="Times New Roman" panose="02020603050405020304" pitchFamily="18" charset="0"/>
                <a:cs typeface="Times New Roman" panose="02020603050405020304" pitchFamily="18" charset="0"/>
              </a:rPr>
              <a:t>.</a:t>
            </a:r>
            <a:endParaRPr lang="zh-CN" altLang="zh-CN" sz="3200">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p:cTn id="7" dur="1000" fill="hold"/>
                                        <p:tgtEl>
                                          <p:spTgt spid="26"/>
                                        </p:tgtEl>
                                        <p:attrNameLst>
                                          <p:attrName>ppt_w</p:attrName>
                                        </p:attrNameLst>
                                      </p:cBhvr>
                                      <p:tavLst>
                                        <p:tav tm="0">
                                          <p:val>
                                            <p:strVal val="#ppt_w*0.70"/>
                                          </p:val>
                                        </p:tav>
                                        <p:tav tm="100000">
                                          <p:val>
                                            <p:strVal val="#ppt_w"/>
                                          </p:val>
                                        </p:tav>
                                      </p:tavLst>
                                    </p:anim>
                                    <p:anim calcmode="lin" valueType="num">
                                      <p:cBhvr>
                                        <p:cTn id="8" dur="1000" fill="hold"/>
                                        <p:tgtEl>
                                          <p:spTgt spid="26"/>
                                        </p:tgtEl>
                                        <p:attrNameLst>
                                          <p:attrName>ppt_h</p:attrName>
                                        </p:attrNameLst>
                                      </p:cBhvr>
                                      <p:tavLst>
                                        <p:tav tm="0">
                                          <p:val>
                                            <p:strVal val="#ppt_h"/>
                                          </p:val>
                                        </p:tav>
                                        <p:tav tm="100000">
                                          <p:val>
                                            <p:strVal val="#ppt_h"/>
                                          </p:val>
                                        </p:tav>
                                      </p:tavLst>
                                    </p:anim>
                                    <p:animEffect transition="in" filter="fade">
                                      <p:cBhvr>
                                        <p:cTn id="9" dur="1000"/>
                                        <p:tgtEl>
                                          <p:spTgt spid="26"/>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55" presetClass="entr" presetSubtype="0" dur="100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1000" fill="hold"/>
                                        <p:tgtEl>
                                          <p:spTgt spid="4"/>
                                        </p:tgtEl>
                                        <p:attrNameLst>
                                          <p:attrName>ppt_w</p:attrName>
                                        </p:attrNameLst>
                                      </p:cBhvr>
                                      <p:tavLst>
                                        <p:tav tm="0">
                                          <p:val>
                                            <p:strVal val="#ppt_w*0.70"/>
                                          </p:val>
                                        </p:tav>
                                        <p:tav tm="100000">
                                          <p:val>
                                            <p:strVal val="#ppt_w"/>
                                          </p:val>
                                        </p:tav>
                                      </p:tavLst>
                                    </p:anim>
                                    <p:anim calcmode="lin" valueType="num">
                                      <p:cBhvr>
                                        <p:cTn id="15" dur="1000" fill="hold"/>
                                        <p:tgtEl>
                                          <p:spTgt spid="4"/>
                                        </p:tgtEl>
                                        <p:attrNameLst>
                                          <p:attrName>ppt_h</p:attrName>
                                        </p:attrNameLst>
                                      </p:cBhvr>
                                      <p:tavLst>
                                        <p:tav tm="0">
                                          <p:val>
                                            <p:strVal val="#ppt_h"/>
                                          </p:val>
                                        </p:tav>
                                        <p:tav tm="100000">
                                          <p:val>
                                            <p:strVal val="#ppt_h"/>
                                          </p:val>
                                        </p:tav>
                                      </p:tavLst>
                                    </p:anim>
                                    <p:animEffect transition="in" filter="fade">
                                      <p:cBhvr>
                                        <p:cTn id="16" dur="1000"/>
                                        <p:tgtEl>
                                          <p:spTgt spid="4"/>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55" presetClass="entr" presetSubtype="0" dur="100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1000" fill="hold"/>
                                        <p:tgtEl>
                                          <p:spTgt spid="5"/>
                                        </p:tgtEl>
                                        <p:attrNameLst>
                                          <p:attrName>ppt_w</p:attrName>
                                        </p:attrNameLst>
                                      </p:cBhvr>
                                      <p:tavLst>
                                        <p:tav tm="0">
                                          <p:val>
                                            <p:strVal val="#ppt_w*0.70"/>
                                          </p:val>
                                        </p:tav>
                                        <p:tav tm="100000">
                                          <p:val>
                                            <p:strVal val="#ppt_w"/>
                                          </p:val>
                                        </p:tav>
                                      </p:tavLst>
                                    </p:anim>
                                    <p:anim calcmode="lin" valueType="num">
                                      <p:cBhvr>
                                        <p:cTn id="22" dur="1000" fill="hold"/>
                                        <p:tgtEl>
                                          <p:spTgt spid="5"/>
                                        </p:tgtEl>
                                        <p:attrNameLst>
                                          <p:attrName>ppt_h</p:attrName>
                                        </p:attrNameLst>
                                      </p:cBhvr>
                                      <p:tavLst>
                                        <p:tav tm="0">
                                          <p:val>
                                            <p:strVal val="#ppt_h"/>
                                          </p:val>
                                        </p:tav>
                                        <p:tav tm="100000">
                                          <p:val>
                                            <p:strVal val="#ppt_h"/>
                                          </p:val>
                                        </p:tav>
                                      </p:tavLst>
                                    </p:anim>
                                    <p:animEffect transition="in" filter="fade">
                                      <p:cBhvr>
                                        <p:cTn id="23" dur="1000"/>
                                        <p:tgtEl>
                                          <p:spTgt spid="5"/>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55" presetClass="entr" presetSubtype="0" dur="100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p:cTn id="28" dur="1000" fill="hold"/>
                                        <p:tgtEl>
                                          <p:spTgt spid="6"/>
                                        </p:tgtEl>
                                        <p:attrNameLst>
                                          <p:attrName>ppt_w</p:attrName>
                                        </p:attrNameLst>
                                      </p:cBhvr>
                                      <p:tavLst>
                                        <p:tav tm="0">
                                          <p:val>
                                            <p:strVal val="#ppt_w*0.70"/>
                                          </p:val>
                                        </p:tav>
                                        <p:tav tm="100000">
                                          <p:val>
                                            <p:strVal val="#ppt_w"/>
                                          </p:val>
                                        </p:tav>
                                      </p:tavLst>
                                    </p:anim>
                                    <p:anim calcmode="lin" valueType="num">
                                      <p:cBhvr>
                                        <p:cTn id="29" dur="1000" fill="hold"/>
                                        <p:tgtEl>
                                          <p:spTgt spid="6"/>
                                        </p:tgtEl>
                                        <p:attrNameLst>
                                          <p:attrName>ppt_h</p:attrName>
                                        </p:attrNameLst>
                                      </p:cBhvr>
                                      <p:tavLst>
                                        <p:tav tm="0">
                                          <p:val>
                                            <p:strVal val="#ppt_h"/>
                                          </p:val>
                                        </p:tav>
                                        <p:tav tm="100000">
                                          <p:val>
                                            <p:strVal val="#ppt_h"/>
                                          </p:val>
                                        </p:tav>
                                      </p:tavLst>
                                    </p:anim>
                                    <p:animEffect transition="in" filter="fade">
                                      <p:cBhvr>
                                        <p:cTn id="3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4" grpId="0"/>
      <p:bldP spid="5" grpId="0"/>
      <p:bldP spid="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剪去对角的矩形 4" title=""/>
          <p:cNvSpPr/>
          <p:nvPr/>
        </p:nvSpPr>
        <p:spPr>
          <a:xfrm>
            <a:off x="287968" y="1414862"/>
            <a:ext cx="8568952" cy="3524778"/>
          </a:xfrm>
          <a:prstGeom prst="snip2DiagRect">
            <a:avLst/>
          </a:prstGeom>
          <a:ln w="76200"/>
        </p:spPr>
        <p:style>
          <a:lnRef idx="2">
            <a:schemeClr val="accent3"/>
          </a:lnRef>
          <a:fillRef idx="1">
            <a:schemeClr val="lt1"/>
          </a:fillRef>
          <a:effectRef idx="0">
            <a:schemeClr val="accent3"/>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nSpc>
                <a:spcPct val="150000"/>
              </a:lnSpc>
            </a:pPr>
            <a:r>
              <a:rPr lang="en-US" altLang="zh-CN" sz="3200" smtClean="0">
                <a:latin typeface="Times New Roman" panose="02020603050405020304" pitchFamily="18" charset="0"/>
                <a:cs typeface="Times New Roman" panose="02020603050405020304" pitchFamily="18" charset="0"/>
              </a:rPr>
              <a:t>     </a:t>
            </a:r>
            <a:r>
              <a:rPr lang="zh-CN" altLang="zh-CN" sz="3200" smtClean="0">
                <a:latin typeface="Times New Roman" panose="02020603050405020304" pitchFamily="18" charset="0"/>
                <a:cs typeface="Times New Roman" panose="02020603050405020304" pitchFamily="18" charset="0"/>
              </a:rPr>
              <a:t>画实际问题的图象时</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必须先考虑函数自变量的取值范围</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有时为了表达的方便</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建立直角坐标系时</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横轴和纵轴上的单位长度可以取得不一致</a:t>
            </a:r>
            <a:r>
              <a:rPr lang="en-US" altLang="zh-CN" sz="3200" smtClean="0">
                <a:latin typeface="Times New Roman" panose="02020603050405020304" pitchFamily="18" charset="0"/>
                <a:cs typeface="Times New Roman" panose="02020603050405020304" pitchFamily="18" charset="0"/>
              </a:rPr>
              <a:t>.</a:t>
            </a:r>
            <a:endParaRPr lang="zh-CN" altLang="zh-CN" sz="3200">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矩形 25" title=""/>
          <p:cNvSpPr/>
          <p:nvPr/>
        </p:nvSpPr>
        <p:spPr>
          <a:xfrm>
            <a:off x="179705" y="188595"/>
            <a:ext cx="7958455" cy="15684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latin typeface="Times New Roman" panose="02020603050405020304" pitchFamily="18" charset="0"/>
                <a:cs typeface="Times New Roman" panose="02020603050405020304" pitchFamily="18" charset="0"/>
              </a:rPr>
              <a:t>        例：</a:t>
            </a:r>
            <a:r>
              <a:rPr lang="zh-CN" altLang="zh-CN" sz="3200" smtClean="0">
                <a:latin typeface="Times New Roman" panose="02020603050405020304" pitchFamily="18" charset="0"/>
                <a:cs typeface="Times New Roman" panose="02020603050405020304" pitchFamily="18" charset="0"/>
              </a:rPr>
              <a:t>在下列式子中</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对于</a:t>
            </a:r>
            <a:r>
              <a:rPr lang="en-US" altLang="zh-CN" sz="3200" i="1" smtClean="0">
                <a:latin typeface="Times New Roman" panose="02020603050405020304" pitchFamily="18" charset="0"/>
                <a:cs typeface="Times New Roman" panose="02020603050405020304" pitchFamily="18" charset="0"/>
              </a:rPr>
              <a:t>x</a:t>
            </a:r>
            <a:r>
              <a:rPr lang="zh-CN" altLang="zh-CN" sz="3200" smtClean="0">
                <a:latin typeface="Times New Roman" panose="02020603050405020304" pitchFamily="18" charset="0"/>
                <a:cs typeface="Times New Roman" panose="02020603050405020304" pitchFamily="18" charset="0"/>
              </a:rPr>
              <a:t>的每一个确定的值</a:t>
            </a:r>
            <a:r>
              <a:rPr lang="en-US" altLang="zh-CN" sz="3200" smtClean="0">
                <a:latin typeface="Times New Roman" panose="02020603050405020304" pitchFamily="18" charset="0"/>
                <a:cs typeface="Times New Roman" panose="02020603050405020304" pitchFamily="18" charset="0"/>
              </a:rPr>
              <a:t>,</a:t>
            </a:r>
            <a:r>
              <a:rPr lang="en-US" altLang="zh-CN" sz="3200" i="1" smtClean="0">
                <a:latin typeface="Times New Roman" panose="02020603050405020304" pitchFamily="18" charset="0"/>
                <a:cs typeface="Times New Roman" panose="02020603050405020304" pitchFamily="18" charset="0"/>
              </a:rPr>
              <a:t>y</a:t>
            </a:r>
            <a:r>
              <a:rPr lang="zh-CN" altLang="zh-CN" sz="3200" smtClean="0">
                <a:latin typeface="Times New Roman" panose="02020603050405020304" pitchFamily="18" charset="0"/>
                <a:cs typeface="Times New Roman" panose="02020603050405020304" pitchFamily="18" charset="0"/>
              </a:rPr>
              <a:t>有唯一的对应值</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即</a:t>
            </a:r>
            <a:r>
              <a:rPr lang="en-US" altLang="zh-CN" sz="3200" i="1" smtClean="0">
                <a:latin typeface="Times New Roman" panose="02020603050405020304" pitchFamily="18" charset="0"/>
                <a:cs typeface="Times New Roman" panose="02020603050405020304" pitchFamily="18" charset="0"/>
              </a:rPr>
              <a:t>y</a:t>
            </a:r>
            <a:r>
              <a:rPr lang="zh-CN" altLang="zh-CN" sz="3200" smtClean="0">
                <a:latin typeface="Times New Roman" panose="02020603050405020304" pitchFamily="18" charset="0"/>
                <a:cs typeface="Times New Roman" panose="02020603050405020304" pitchFamily="18" charset="0"/>
              </a:rPr>
              <a:t>是</a:t>
            </a:r>
            <a:r>
              <a:rPr lang="en-US" altLang="zh-CN" sz="3200" i="1" smtClean="0">
                <a:latin typeface="Times New Roman" panose="02020603050405020304" pitchFamily="18" charset="0"/>
                <a:cs typeface="Times New Roman" panose="02020603050405020304" pitchFamily="18" charset="0"/>
              </a:rPr>
              <a:t>x</a:t>
            </a:r>
            <a:r>
              <a:rPr lang="zh-CN" altLang="zh-CN" sz="3200" smtClean="0">
                <a:latin typeface="Times New Roman" panose="02020603050405020304" pitchFamily="18" charset="0"/>
                <a:cs typeface="Times New Roman" panose="02020603050405020304" pitchFamily="18" charset="0"/>
              </a:rPr>
              <a:t>的函数</a:t>
            </a:r>
            <a:r>
              <a:rPr lang="en-US" altLang="zh-CN" sz="3200" smtClean="0">
                <a:latin typeface="Times New Roman" panose="02020603050405020304" pitchFamily="18" charset="0"/>
                <a:cs typeface="Times New Roman" panose="02020603050405020304" pitchFamily="18" charset="0"/>
              </a:rPr>
              <a:t>. </a:t>
            </a:r>
            <a:r>
              <a:rPr lang="zh-CN" altLang="zh-CN" sz="3200" smtClean="0">
                <a:latin typeface="Times New Roman" panose="02020603050405020304" pitchFamily="18" charset="0"/>
                <a:cs typeface="Times New Roman" panose="02020603050405020304" pitchFamily="18" charset="0"/>
              </a:rPr>
              <a:t>画出这些函数的图象</a:t>
            </a:r>
            <a:r>
              <a:rPr lang="en-US" altLang="zh-CN" sz="3200" smtClean="0">
                <a:latin typeface="Times New Roman" panose="02020603050405020304" pitchFamily="18" charset="0"/>
                <a:cs typeface="Times New Roman" panose="02020603050405020304" pitchFamily="18" charset="0"/>
              </a:rPr>
              <a:t>:(1)</a:t>
            </a:r>
            <a:r>
              <a:rPr lang="en-US" altLang="zh-CN" sz="3200" i="1" smtClean="0">
                <a:latin typeface="Times New Roman" panose="02020603050405020304" pitchFamily="18" charset="0"/>
                <a:cs typeface="Times New Roman" panose="02020603050405020304" pitchFamily="18" charset="0"/>
              </a:rPr>
              <a:t>y</a:t>
            </a:r>
            <a:r>
              <a:rPr lang="en-US" altLang="zh-CN" sz="3200" smtClean="0">
                <a:latin typeface="Times New Roman" panose="02020603050405020304" pitchFamily="18" charset="0"/>
                <a:cs typeface="Times New Roman" panose="02020603050405020304" pitchFamily="18" charset="0"/>
              </a:rPr>
              <a:t>=</a:t>
            </a:r>
            <a:r>
              <a:rPr lang="en-US" altLang="zh-CN" sz="3200" i="1" smtClean="0">
                <a:latin typeface="Times New Roman" panose="02020603050405020304" pitchFamily="18" charset="0"/>
                <a:cs typeface="Times New Roman" panose="02020603050405020304" pitchFamily="18" charset="0"/>
              </a:rPr>
              <a:t>x</a:t>
            </a:r>
            <a:r>
              <a:rPr lang="en-US" altLang="zh-CN" sz="3200" smtClean="0">
                <a:latin typeface="Times New Roman" panose="02020603050405020304" pitchFamily="18" charset="0"/>
                <a:cs typeface="Times New Roman" panose="02020603050405020304" pitchFamily="18" charset="0"/>
              </a:rPr>
              <a:t>+0.5;</a:t>
            </a:r>
            <a:endParaRPr lang="zh-CN" altLang="zh-CN" sz="3200">
              <a:latin typeface="Times New Roman" panose="02020603050405020304" pitchFamily="18" charset="0"/>
              <a:cs typeface="Times New Roman" panose="02020603050405020304" pitchFamily="18" charset="0"/>
            </a:endParaRPr>
          </a:p>
        </p:txBody>
      </p:sp>
      <p:sp>
        <p:nvSpPr>
          <p:cNvPr id="4" name="矩形 3" title=""/>
          <p:cNvSpPr/>
          <p:nvPr/>
        </p:nvSpPr>
        <p:spPr>
          <a:xfrm>
            <a:off x="285720" y="1714488"/>
            <a:ext cx="8568952" cy="187743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mtClean="0">
                <a:solidFill>
                  <a:srgbClr val="FF0000"/>
                </a:solidFill>
                <a:latin typeface="Times New Roman" panose="02020603050405020304" pitchFamily="18" charset="0"/>
                <a:cs typeface="Times New Roman" panose="02020603050405020304" pitchFamily="18" charset="0"/>
              </a:rPr>
              <a:t>     </a:t>
            </a:r>
            <a:r>
              <a:rPr lang="zh-CN" altLang="en-US" sz="2800" smtClean="0">
                <a:solidFill>
                  <a:srgbClr val="FF0000"/>
                </a:solidFill>
                <a:latin typeface="Times New Roman" panose="02020603050405020304" pitchFamily="18" charset="0"/>
                <a:cs typeface="Times New Roman" panose="02020603050405020304" pitchFamily="18" charset="0"/>
              </a:rPr>
              <a:t>解：</a:t>
            </a:r>
            <a:r>
              <a:rPr lang="zh-CN" altLang="zh-CN" sz="2800" smtClean="0">
                <a:solidFill>
                  <a:srgbClr val="FF0000"/>
                </a:solidFill>
                <a:latin typeface="Times New Roman" panose="02020603050405020304" pitchFamily="18" charset="0"/>
                <a:cs typeface="Times New Roman" panose="02020603050405020304" pitchFamily="18" charset="0"/>
              </a:rPr>
              <a:t>从式子</a:t>
            </a:r>
            <a:r>
              <a:rPr lang="en-US" altLang="zh-CN" sz="2800" i="1" smtClean="0">
                <a:solidFill>
                  <a:srgbClr val="FF0000"/>
                </a:solidFill>
                <a:latin typeface="Times New Roman" panose="02020603050405020304" pitchFamily="18" charset="0"/>
                <a:cs typeface="Times New Roman" panose="02020603050405020304" pitchFamily="18" charset="0"/>
              </a:rPr>
              <a:t>y</a:t>
            </a:r>
            <a:r>
              <a:rPr lang="en-US" altLang="zh-CN" sz="2800" smtClean="0">
                <a:solidFill>
                  <a:srgbClr val="FF0000"/>
                </a:solidFill>
                <a:latin typeface="Times New Roman" panose="02020603050405020304" pitchFamily="18" charset="0"/>
                <a:cs typeface="Times New Roman" panose="02020603050405020304" pitchFamily="18" charset="0"/>
              </a:rPr>
              <a:t>=</a:t>
            </a:r>
            <a:r>
              <a:rPr lang="en-US" altLang="zh-CN" sz="2800" i="1" smtClean="0">
                <a:solidFill>
                  <a:srgbClr val="FF0000"/>
                </a:solidFill>
                <a:latin typeface="Times New Roman" panose="02020603050405020304" pitchFamily="18" charset="0"/>
                <a:cs typeface="Times New Roman" panose="02020603050405020304" pitchFamily="18" charset="0"/>
              </a:rPr>
              <a:t>x</a:t>
            </a:r>
            <a:r>
              <a:rPr lang="en-US" altLang="zh-CN" sz="2800" smtClean="0">
                <a:solidFill>
                  <a:srgbClr val="FF0000"/>
                </a:solidFill>
                <a:latin typeface="Times New Roman" panose="02020603050405020304" pitchFamily="18" charset="0"/>
                <a:cs typeface="Times New Roman" panose="02020603050405020304" pitchFamily="18" charset="0"/>
              </a:rPr>
              <a:t>+0.5</a:t>
            </a:r>
            <a:r>
              <a:rPr lang="zh-CN" altLang="zh-CN" sz="2800" smtClean="0">
                <a:solidFill>
                  <a:srgbClr val="FF0000"/>
                </a:solidFill>
                <a:latin typeface="Times New Roman" panose="02020603050405020304" pitchFamily="18" charset="0"/>
                <a:cs typeface="Times New Roman" panose="02020603050405020304" pitchFamily="18" charset="0"/>
              </a:rPr>
              <a:t>可以看出</a:t>
            </a:r>
            <a:r>
              <a:rPr lang="en-US" altLang="zh-CN" sz="2800" smtClean="0">
                <a:solidFill>
                  <a:srgbClr val="FF0000"/>
                </a:solidFill>
                <a:latin typeface="Times New Roman" panose="02020603050405020304" pitchFamily="18" charset="0"/>
                <a:cs typeface="Times New Roman" panose="02020603050405020304" pitchFamily="18" charset="0"/>
              </a:rPr>
              <a:t>,</a:t>
            </a:r>
            <a:r>
              <a:rPr lang="en-US" altLang="zh-CN" sz="2800" i="1" smtClean="0">
                <a:solidFill>
                  <a:srgbClr val="FF0000"/>
                </a:solidFill>
                <a:latin typeface="Times New Roman" panose="02020603050405020304" pitchFamily="18" charset="0"/>
                <a:cs typeface="Times New Roman" panose="02020603050405020304" pitchFamily="18" charset="0"/>
              </a:rPr>
              <a:t>x</a:t>
            </a:r>
            <a:r>
              <a:rPr lang="zh-CN" altLang="zh-CN" sz="2800" smtClean="0">
                <a:solidFill>
                  <a:srgbClr val="FF0000"/>
                </a:solidFill>
                <a:latin typeface="Times New Roman" panose="02020603050405020304" pitchFamily="18" charset="0"/>
                <a:cs typeface="Times New Roman" panose="02020603050405020304" pitchFamily="18" charset="0"/>
              </a:rPr>
              <a:t>取任意实数时这个式子都有意义</a:t>
            </a:r>
            <a:r>
              <a:rPr lang="en-US" altLang="zh-CN" sz="2800" smtClean="0">
                <a:solidFill>
                  <a:srgbClr val="FF0000"/>
                </a:solidFill>
                <a:latin typeface="Times New Roman" panose="02020603050405020304" pitchFamily="18" charset="0"/>
                <a:cs typeface="Times New Roman" panose="02020603050405020304" pitchFamily="18" charset="0"/>
              </a:rPr>
              <a:t>,</a:t>
            </a:r>
            <a:r>
              <a:rPr lang="zh-CN" altLang="zh-CN" sz="2800" smtClean="0">
                <a:solidFill>
                  <a:srgbClr val="FF0000"/>
                </a:solidFill>
                <a:latin typeface="Times New Roman" panose="02020603050405020304" pitchFamily="18" charset="0"/>
                <a:cs typeface="Times New Roman" panose="02020603050405020304" pitchFamily="18" charset="0"/>
              </a:rPr>
              <a:t>所以</a:t>
            </a:r>
            <a:r>
              <a:rPr lang="en-US" altLang="zh-CN" sz="2800" i="1" smtClean="0">
                <a:solidFill>
                  <a:srgbClr val="FF0000"/>
                </a:solidFill>
                <a:latin typeface="Times New Roman" panose="02020603050405020304" pitchFamily="18" charset="0"/>
                <a:cs typeface="Times New Roman" panose="02020603050405020304" pitchFamily="18" charset="0"/>
              </a:rPr>
              <a:t>x</a:t>
            </a:r>
            <a:r>
              <a:rPr lang="zh-CN" altLang="zh-CN" sz="2800" smtClean="0">
                <a:solidFill>
                  <a:srgbClr val="FF0000"/>
                </a:solidFill>
                <a:latin typeface="Times New Roman" panose="02020603050405020304" pitchFamily="18" charset="0"/>
                <a:cs typeface="Times New Roman" panose="02020603050405020304" pitchFamily="18" charset="0"/>
              </a:rPr>
              <a:t>的取值范围是全体实数</a:t>
            </a:r>
            <a:r>
              <a:rPr lang="en-US" altLang="zh-CN" sz="2800" smtClean="0">
                <a:solidFill>
                  <a:srgbClr val="FF0000"/>
                </a:solidFill>
                <a:latin typeface="Times New Roman" panose="02020603050405020304" pitchFamily="18" charset="0"/>
                <a:cs typeface="Times New Roman" panose="02020603050405020304" pitchFamily="18" charset="0"/>
              </a:rPr>
              <a:t>.</a:t>
            </a:r>
            <a:endParaRPr lang="en-US" altLang="zh-CN" sz="2800" smtClean="0">
              <a:solidFill>
                <a:srgbClr val="FF0000"/>
              </a:solidFill>
              <a:latin typeface="Times New Roman" panose="02020603050405020304" pitchFamily="18" charset="0"/>
              <a:cs typeface="Times New Roman" panose="02020603050405020304" pitchFamily="18" charset="0"/>
            </a:endParaRPr>
          </a:p>
          <a:p>
            <a:r>
              <a:rPr lang="en-US" altLang="zh-CN" sz="2800" smtClean="0">
                <a:solidFill>
                  <a:srgbClr val="FF0000"/>
                </a:solidFill>
                <a:latin typeface="Times New Roman" panose="02020603050405020304" pitchFamily="18" charset="0"/>
                <a:cs typeface="Times New Roman" panose="02020603050405020304" pitchFamily="18" charset="0"/>
              </a:rPr>
              <a:t>        </a:t>
            </a:r>
            <a:r>
              <a:rPr lang="zh-CN" altLang="en-US" sz="2800" smtClean="0">
                <a:solidFill>
                  <a:srgbClr val="FF0000"/>
                </a:solidFill>
                <a:latin typeface="Times New Roman" panose="02020603050405020304" pitchFamily="18" charset="0"/>
                <a:cs typeface="Times New Roman" panose="02020603050405020304" pitchFamily="18" charset="0"/>
              </a:rPr>
              <a:t>从</a:t>
            </a:r>
            <a:r>
              <a:rPr lang="en-US" altLang="zh-CN" sz="2800" i="1" smtClean="0">
                <a:solidFill>
                  <a:srgbClr val="FF0000"/>
                </a:solidFill>
                <a:latin typeface="Times New Roman" panose="02020603050405020304" pitchFamily="18" charset="0"/>
                <a:cs typeface="Times New Roman" panose="02020603050405020304" pitchFamily="18" charset="0"/>
              </a:rPr>
              <a:t>x</a:t>
            </a:r>
            <a:r>
              <a:rPr lang="zh-CN" altLang="en-US" sz="2800" smtClean="0">
                <a:solidFill>
                  <a:srgbClr val="FF0000"/>
                </a:solidFill>
                <a:latin typeface="Times New Roman" panose="02020603050405020304" pitchFamily="18" charset="0"/>
                <a:cs typeface="Times New Roman" panose="02020603050405020304" pitchFamily="18" charset="0"/>
              </a:rPr>
              <a:t>的取值范围中选取一些数值，算出</a:t>
            </a:r>
            <a:r>
              <a:rPr lang="en-US" altLang="zh-CN" sz="2800" i="1" smtClean="0">
                <a:solidFill>
                  <a:srgbClr val="FF0000"/>
                </a:solidFill>
                <a:latin typeface="Times New Roman" panose="02020603050405020304" pitchFamily="18" charset="0"/>
                <a:cs typeface="Times New Roman" panose="02020603050405020304" pitchFamily="18" charset="0"/>
              </a:rPr>
              <a:t>y</a:t>
            </a:r>
            <a:r>
              <a:rPr lang="zh-CN" altLang="en-US" sz="2800" smtClean="0">
                <a:solidFill>
                  <a:srgbClr val="FF0000"/>
                </a:solidFill>
                <a:latin typeface="Times New Roman" panose="02020603050405020304" pitchFamily="18" charset="0"/>
                <a:cs typeface="Times New Roman" panose="02020603050405020304" pitchFamily="18" charset="0"/>
              </a:rPr>
              <a:t>的对应值，列表（计算并填写表中空格）</a:t>
            </a:r>
            <a:r>
              <a:rPr lang="en-US" altLang="zh-CN" sz="2800" smtClean="0">
                <a:solidFill>
                  <a:srgbClr val="FF0000"/>
                </a:solidFill>
                <a:latin typeface="Times New Roman" panose="02020603050405020304" pitchFamily="18" charset="0"/>
                <a:cs typeface="Times New Roman" panose="02020603050405020304" pitchFamily="18" charset="0"/>
              </a:rPr>
              <a:t>.</a:t>
            </a:r>
            <a:endParaRPr lang="zh-CN" altLang="zh-CN" sz="2800">
              <a:solidFill>
                <a:srgbClr val="FF0000"/>
              </a:solidFill>
              <a:latin typeface="Times New Roman" panose="02020603050405020304" pitchFamily="18" charset="0"/>
              <a:cs typeface="Times New Roman" panose="02020603050405020304" pitchFamily="18" charset="0"/>
            </a:endParaRPr>
          </a:p>
        </p:txBody>
      </p:sp>
      <p:sp>
        <p:nvSpPr>
          <p:cNvPr id="7" name="矩形 6" title=""/>
          <p:cNvSpPr/>
          <p:nvPr/>
        </p:nvSpPr>
        <p:spPr>
          <a:xfrm>
            <a:off x="357158" y="5643578"/>
            <a:ext cx="8136904" cy="101566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200" smtClean="0">
                <a:solidFill>
                  <a:srgbClr val="FF0000"/>
                </a:solidFill>
                <a:latin typeface="Times New Roman" panose="02020603050405020304" pitchFamily="18" charset="0"/>
                <a:cs typeface="Times New Roman" panose="02020603050405020304" pitchFamily="18" charset="0"/>
              </a:rPr>
              <a:t>　</a:t>
            </a:r>
            <a:r>
              <a:rPr lang="zh-CN" altLang="zh-CN" sz="2800" smtClean="0">
                <a:solidFill>
                  <a:srgbClr val="FF0000"/>
                </a:solidFill>
                <a:latin typeface="Times New Roman" panose="02020603050405020304" pitchFamily="18" charset="0"/>
                <a:cs typeface="Times New Roman" panose="02020603050405020304" pitchFamily="18" charset="0"/>
              </a:rPr>
              <a:t>从函数图象可以看出</a:t>
            </a:r>
            <a:r>
              <a:rPr lang="en-US" altLang="zh-CN" sz="2800" smtClean="0">
                <a:solidFill>
                  <a:srgbClr val="FF0000"/>
                </a:solidFill>
                <a:latin typeface="Times New Roman" panose="02020603050405020304" pitchFamily="18" charset="0"/>
                <a:cs typeface="Times New Roman" panose="02020603050405020304" pitchFamily="18" charset="0"/>
              </a:rPr>
              <a:t>,</a:t>
            </a:r>
            <a:r>
              <a:rPr lang="zh-CN" altLang="zh-CN" sz="2800" smtClean="0">
                <a:solidFill>
                  <a:srgbClr val="FF0000"/>
                </a:solidFill>
                <a:latin typeface="Times New Roman" panose="02020603050405020304" pitchFamily="18" charset="0"/>
                <a:cs typeface="Times New Roman" panose="02020603050405020304" pitchFamily="18" charset="0"/>
              </a:rPr>
              <a:t>直线从左向右上升</a:t>
            </a:r>
            <a:r>
              <a:rPr lang="en-US" altLang="zh-CN" sz="2800" smtClean="0">
                <a:solidFill>
                  <a:srgbClr val="FF0000"/>
                </a:solidFill>
                <a:latin typeface="Times New Roman" panose="02020603050405020304" pitchFamily="18" charset="0"/>
                <a:cs typeface="Times New Roman" panose="02020603050405020304" pitchFamily="18" charset="0"/>
              </a:rPr>
              <a:t>,</a:t>
            </a:r>
            <a:r>
              <a:rPr lang="zh-CN" altLang="zh-CN" sz="2800" smtClean="0">
                <a:solidFill>
                  <a:srgbClr val="FF0000"/>
                </a:solidFill>
                <a:latin typeface="Times New Roman" panose="02020603050405020304" pitchFamily="18" charset="0"/>
                <a:cs typeface="Times New Roman" panose="02020603050405020304" pitchFamily="18" charset="0"/>
              </a:rPr>
              <a:t>即当</a:t>
            </a:r>
            <a:r>
              <a:rPr lang="en-US" altLang="zh-CN" sz="2800" i="1" smtClean="0">
                <a:solidFill>
                  <a:srgbClr val="FF0000"/>
                </a:solidFill>
                <a:latin typeface="Times New Roman" panose="02020603050405020304" pitchFamily="18" charset="0"/>
                <a:cs typeface="Times New Roman" panose="02020603050405020304" pitchFamily="18" charset="0"/>
              </a:rPr>
              <a:t>x</a:t>
            </a:r>
            <a:r>
              <a:rPr lang="zh-CN" altLang="zh-CN" sz="2800" smtClean="0">
                <a:solidFill>
                  <a:srgbClr val="FF0000"/>
                </a:solidFill>
                <a:latin typeface="Times New Roman" panose="02020603050405020304" pitchFamily="18" charset="0"/>
                <a:cs typeface="Times New Roman" panose="02020603050405020304" pitchFamily="18" charset="0"/>
              </a:rPr>
              <a:t>由小变大时</a:t>
            </a:r>
            <a:r>
              <a:rPr lang="en-US" altLang="zh-CN" sz="2800" smtClean="0">
                <a:solidFill>
                  <a:srgbClr val="FF0000"/>
                </a:solidFill>
                <a:latin typeface="Times New Roman" panose="02020603050405020304" pitchFamily="18" charset="0"/>
                <a:cs typeface="Times New Roman" panose="02020603050405020304" pitchFamily="18" charset="0"/>
              </a:rPr>
              <a:t>,</a:t>
            </a:r>
            <a:r>
              <a:rPr lang="en-US" altLang="zh-CN" sz="2800" i="1" smtClean="0">
                <a:solidFill>
                  <a:srgbClr val="FF0000"/>
                </a:solidFill>
                <a:latin typeface="Times New Roman" panose="02020603050405020304" pitchFamily="18" charset="0"/>
                <a:cs typeface="Times New Roman" panose="02020603050405020304" pitchFamily="18" charset="0"/>
              </a:rPr>
              <a:t>y</a:t>
            </a:r>
            <a:r>
              <a:rPr lang="en-US" altLang="zh-CN" sz="2800" smtClean="0">
                <a:solidFill>
                  <a:srgbClr val="FF0000"/>
                </a:solidFill>
                <a:latin typeface="Times New Roman" panose="02020603050405020304" pitchFamily="18" charset="0"/>
                <a:cs typeface="Times New Roman" panose="02020603050405020304" pitchFamily="18" charset="0"/>
              </a:rPr>
              <a:t>=</a:t>
            </a:r>
            <a:r>
              <a:rPr lang="en-US" altLang="zh-CN" sz="2800" i="1" smtClean="0">
                <a:solidFill>
                  <a:srgbClr val="FF0000"/>
                </a:solidFill>
                <a:latin typeface="Times New Roman" panose="02020603050405020304" pitchFamily="18" charset="0"/>
                <a:cs typeface="Times New Roman" panose="02020603050405020304" pitchFamily="18" charset="0"/>
              </a:rPr>
              <a:t>x</a:t>
            </a:r>
            <a:r>
              <a:rPr lang="en-US" altLang="zh-CN" sz="2800" smtClean="0">
                <a:solidFill>
                  <a:srgbClr val="FF0000"/>
                </a:solidFill>
                <a:latin typeface="Times New Roman" panose="02020603050405020304" pitchFamily="18" charset="0"/>
                <a:cs typeface="Times New Roman" panose="02020603050405020304" pitchFamily="18" charset="0"/>
              </a:rPr>
              <a:t>+0.5</a:t>
            </a:r>
            <a:r>
              <a:rPr lang="zh-CN" altLang="zh-CN" sz="2800" smtClean="0">
                <a:solidFill>
                  <a:srgbClr val="FF0000"/>
                </a:solidFill>
                <a:latin typeface="Times New Roman" panose="02020603050405020304" pitchFamily="18" charset="0"/>
                <a:cs typeface="Times New Roman" panose="02020603050405020304" pitchFamily="18" charset="0"/>
              </a:rPr>
              <a:t>随之增大</a:t>
            </a:r>
            <a:r>
              <a:rPr lang="en-US" altLang="zh-CN" sz="2800" smtClean="0">
                <a:solidFill>
                  <a:srgbClr val="FF0000"/>
                </a:solidFill>
                <a:latin typeface="Times New Roman" panose="02020603050405020304" pitchFamily="18" charset="0"/>
                <a:cs typeface="Times New Roman" panose="02020603050405020304" pitchFamily="18" charset="0"/>
              </a:rPr>
              <a:t>.</a:t>
            </a:r>
            <a:endParaRPr lang="zh-CN" altLang="zh-CN" sz="2800" smtClean="0">
              <a:solidFill>
                <a:srgbClr val="FF0000"/>
              </a:solidFill>
              <a:latin typeface="Times New Roman" panose="02020603050405020304" pitchFamily="18" charset="0"/>
              <a:cs typeface="Times New Roman" panose="02020603050405020304" pitchFamily="18" charset="0"/>
            </a:endParaRPr>
          </a:p>
        </p:txBody>
      </p:sp>
      <p:graphicFrame>
        <p:nvGraphicFramePr>
          <p:cNvPr id="8" name="表格 7" title=""/>
          <p:cNvGraphicFramePr>
            <a:graphicFrameLocks noGrp="1"/>
          </p:cNvGraphicFramePr>
          <p:nvPr/>
        </p:nvGraphicFramePr>
        <p:xfrm>
          <a:off x="357158" y="3571876"/>
          <a:ext cx="5681031" cy="1152128"/>
        </p:xfrm>
        <a:graphic>
          <a:graphicData uri="http://schemas.openxmlformats.org/drawingml/2006/table">
            <a:tbl>
              <a:tblPr>
                <a:tableStyleId>{35758FB7-9AC5-4552-8A53-C91805E547FA}</a:tableStyleId>
              </a:tblPr>
              <a:tblGrid>
                <a:gridCol w="389111"/>
                <a:gridCol w="466934"/>
                <a:gridCol w="466934"/>
                <a:gridCol w="466934"/>
                <a:gridCol w="778224"/>
                <a:gridCol w="778224"/>
                <a:gridCol w="778224"/>
                <a:gridCol w="778224"/>
                <a:gridCol w="389111"/>
                <a:gridCol w="389111"/>
              </a:tblGrid>
              <a:tr h="613373">
                <a:tc>
                  <a:txBody>
                    <a:bodyPr vert="horz" wrap="square"/>
                    <a:lstStyle/>
                    <a:p>
                      <a:pPr algn="ctr">
                        <a:lnSpc>
                          <a:spcPts val="1200"/>
                        </a:lnSpc>
                        <a:spcAft>
                          <a:spcPct val="0"/>
                        </a:spcAft>
                      </a:pPr>
                      <a:r>
                        <a:rPr lang="en-US" altLang="zh-CN" sz="2800" i="1" smtClean="0">
                          <a:latin typeface="Times New Roman" panose="02020603050405020304" pitchFamily="18" charset="0"/>
                          <a:cs typeface="Times New Roman" panose="02020603050405020304" pitchFamily="18" charset="0"/>
                        </a:rPr>
                        <a:t>x</a:t>
                      </a:r>
                      <a:endParaRPr lang="en-US" sz="2800" i="1" kern="100" smtClean="0">
                        <a:latin typeface="Times New Roman" panose="02020603050405020304" pitchFamily="18" charset="0"/>
                        <a:cs typeface="Times New Roman" panose="02020603050405020304" pitchFamily="18" charset="0"/>
                      </a:endParaRPr>
                    </a:p>
                  </a:txBody>
                  <a:tcPr marL="0" marR="0" marT="0" marB="0" anchor="ctr"/>
                </a:tc>
                <a:tc>
                  <a:txBody>
                    <a:bodyPr vert="horz" wrap="square"/>
                    <a:lstStyle/>
                    <a:p>
                      <a:pPr algn="ctr">
                        <a:lnSpc>
                          <a:spcPts val="1200"/>
                        </a:lnSpc>
                        <a:spcAft>
                          <a:spcPct val="0"/>
                        </a:spcAft>
                      </a:pPr>
                      <a:r>
                        <a:rPr lang="en-US" sz="2800" kern="100">
                          <a:latin typeface="Times New Roman" panose="02020603050405020304" pitchFamily="18" charset="0"/>
                          <a:cs typeface="Times New Roman" panose="02020603050405020304" pitchFamily="18" charset="0"/>
                        </a:rPr>
                        <a:t>…</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a:t>
                      </a:r>
                      <a:r>
                        <a:rPr lang="en-US" sz="2800" kern="100">
                          <a:latin typeface="Times New Roman" panose="02020603050405020304" pitchFamily="18" charset="0"/>
                          <a:cs typeface="Times New Roman" panose="02020603050405020304" pitchFamily="18" charset="0"/>
                        </a:rPr>
                        <a:t>3</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a:t>
                      </a:r>
                      <a:r>
                        <a:rPr lang="en-US" sz="2800" kern="100">
                          <a:latin typeface="Times New Roman" panose="02020603050405020304" pitchFamily="18" charset="0"/>
                          <a:cs typeface="Times New Roman" panose="02020603050405020304" pitchFamily="18" charset="0"/>
                        </a:rPr>
                        <a:t>2</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a:t>
                      </a:r>
                      <a:r>
                        <a:rPr lang="en-US" sz="2800" kern="100">
                          <a:latin typeface="Times New Roman" panose="02020603050405020304" pitchFamily="18" charset="0"/>
                          <a:cs typeface="Times New Roman" panose="02020603050405020304" pitchFamily="18" charset="0"/>
                        </a:rPr>
                        <a:t>1</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0</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2</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3</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r>
                        <a:rPr lang="en-US" sz="2800" kern="100">
                          <a:latin typeface="Times New Roman" panose="02020603050405020304" pitchFamily="18" charset="0"/>
                          <a:cs typeface="Times New Roman" panose="02020603050405020304" pitchFamily="18" charset="0"/>
                        </a:rPr>
                        <a:t>…</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r>
              <a:tr h="538755">
                <a:tc>
                  <a:txBody>
                    <a:bodyPr vert="horz" wrap="square"/>
                    <a:lstStyle/>
                    <a:p>
                      <a:pPr algn="ctr">
                        <a:lnSpc>
                          <a:spcPts val="1200"/>
                        </a:lnSpc>
                        <a:spcAft>
                          <a:spcPct val="0"/>
                        </a:spcAft>
                      </a:pPr>
                      <a:r>
                        <a:rPr lang="en-US" altLang="zh-CN" sz="2800" i="1" smtClean="0">
                          <a:solidFill>
                            <a:schemeClr val="tx1"/>
                          </a:solidFill>
                          <a:latin typeface="Times New Roman" panose="02020603050405020304" pitchFamily="18" charset="0"/>
                          <a:cs typeface="Times New Roman" panose="02020603050405020304" pitchFamily="18" charset="0"/>
                        </a:rPr>
                        <a:t>y</a:t>
                      </a:r>
                      <a:endParaRPr lang="zh-CN" sz="2800" kern="100">
                        <a:solidFill>
                          <a:schemeClr val="tx1"/>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r>
                        <a:rPr lang="en-US" sz="2800" kern="100">
                          <a:latin typeface="Times New Roman" panose="02020603050405020304" pitchFamily="18" charset="0"/>
                          <a:cs typeface="Times New Roman" panose="02020603050405020304" pitchFamily="18" charset="0"/>
                        </a:rPr>
                        <a:t>…</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a:t>
                      </a:r>
                      <a:r>
                        <a:rPr lang="en-US" sz="2800" kern="100">
                          <a:latin typeface="Times New Roman" panose="02020603050405020304" pitchFamily="18" charset="0"/>
                          <a:cs typeface="Times New Roman" panose="02020603050405020304" pitchFamily="18" charset="0"/>
                        </a:rPr>
                        <a:t>0.5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0.5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2.5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r>
                        <a:rPr lang="en-US" sz="2800" kern="100">
                          <a:latin typeface="Times New Roman" panose="02020603050405020304" pitchFamily="18" charset="0"/>
                          <a:cs typeface="Times New Roman" panose="02020603050405020304" pitchFamily="18" charset="0"/>
                        </a:rPr>
                        <a:t>…</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r>
            </a:tbl>
          </a:graphicData>
        </a:graphic>
      </p:graphicFrame>
      <p:pic>
        <p:nvPicPr>
          <p:cNvPr id="9" name="图片 8" title=""/>
          <p:cNvPicPr/>
          <p:nvPr/>
        </p:nvPicPr>
        <p:blipFill>
          <a:blip r:embed="rId2">
            <a:duotone>
              <a:prstClr val="black"/>
              <a:schemeClr val="accent2">
                <a:tint val="45000"/>
                <a:satMod val="400000"/>
              </a:schemeClr>
            </a:duotone>
          </a:blip>
          <a:stretch>
            <a:fillRect/>
          </a:stretch>
        </p:blipFill>
        <p:spPr bwMode="auto">
          <a:xfrm>
            <a:off x="6143636" y="3357562"/>
            <a:ext cx="2689895" cy="2219300"/>
          </a:xfrm>
          <a:prstGeom prst="rect">
            <a:avLst/>
          </a:prstGeom>
          <a:noFill/>
          <a:ln w="9525">
            <a:noFill/>
            <a:miter lim="800000"/>
          </a:ln>
        </p:spPr>
      </p:pic>
      <p:sp>
        <p:nvSpPr>
          <p:cNvPr id="10" name="矩形 9" title=""/>
          <p:cNvSpPr/>
          <p:nvPr/>
        </p:nvSpPr>
        <p:spPr>
          <a:xfrm>
            <a:off x="714348" y="4786322"/>
            <a:ext cx="4572000" cy="95410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mtClean="0">
                <a:solidFill>
                  <a:srgbClr val="FF0000"/>
                </a:solidFill>
                <a:latin typeface="Times New Roman" panose="02020603050405020304" pitchFamily="18" charset="0"/>
                <a:cs typeface="Times New Roman" panose="02020603050405020304" pitchFamily="18" charset="0"/>
              </a:rPr>
              <a:t>根据表中数值描点（</a:t>
            </a:r>
            <a:r>
              <a:rPr lang="en-US" altLang="zh-CN" sz="2800" i="1" err="1" smtClean="0">
                <a:solidFill>
                  <a:srgbClr val="FF0000"/>
                </a:solidFill>
                <a:latin typeface="Times New Roman" panose="02020603050405020304" pitchFamily="18" charset="0"/>
                <a:cs typeface="Times New Roman" panose="02020603050405020304" pitchFamily="18" charset="0"/>
              </a:rPr>
              <a:t>x,y</a:t>
            </a:r>
            <a:r>
              <a:rPr lang="en-US" altLang="zh-CN" sz="2800" smtClean="0">
                <a:solidFill>
                  <a:srgbClr val="FF0000"/>
                </a:solidFill>
                <a:latin typeface="Times New Roman" panose="02020603050405020304" pitchFamily="18" charset="0"/>
                <a:cs typeface="Times New Roman" panose="02020603050405020304" pitchFamily="18" charset="0"/>
              </a:rPr>
              <a:t>),</a:t>
            </a:r>
            <a:r>
              <a:rPr lang="zh-CN" altLang="en-US" sz="2800" smtClean="0">
                <a:solidFill>
                  <a:srgbClr val="FF0000"/>
                </a:solidFill>
                <a:latin typeface="Times New Roman" panose="02020603050405020304" pitchFamily="18" charset="0"/>
                <a:cs typeface="Times New Roman" panose="02020603050405020304" pitchFamily="18" charset="0"/>
              </a:rPr>
              <a:t>并用平滑曲线连接这些点</a:t>
            </a:r>
            <a:r>
              <a:rPr lang="en-US" altLang="zh-CN" sz="2800" smtClean="0">
                <a:solidFill>
                  <a:srgbClr val="FF0000"/>
                </a:solidFill>
                <a:latin typeface="Times New Roman" panose="02020603050405020304" pitchFamily="18" charset="0"/>
                <a:cs typeface="Times New Roman" panose="02020603050405020304" pitchFamily="18" charset="0"/>
              </a:rPr>
              <a:t>.</a:t>
            </a:r>
            <a:endParaRPr lang="zh-CN" altLang="en-US"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55" presetClass="entr" presetSubtype="0" dur="100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1000" fill="hold"/>
                                        <p:tgtEl>
                                          <p:spTgt spid="4"/>
                                        </p:tgtEl>
                                        <p:attrNameLst>
                                          <p:attrName>ppt_w</p:attrName>
                                        </p:attrNameLst>
                                      </p:cBhvr>
                                      <p:tavLst>
                                        <p:tav tm="0">
                                          <p:val>
                                            <p:strVal val="#ppt_w*0.70"/>
                                          </p:val>
                                        </p:tav>
                                        <p:tav tm="100000">
                                          <p:val>
                                            <p:strVal val="#ppt_w"/>
                                          </p:val>
                                        </p:tav>
                                      </p:tavLst>
                                    </p:anim>
                                    <p:anim calcmode="lin" valueType="num">
                                      <p:cBhvr>
                                        <p:cTn id="12" dur="1000" fill="hold"/>
                                        <p:tgtEl>
                                          <p:spTgt spid="4"/>
                                        </p:tgtEl>
                                        <p:attrNameLst>
                                          <p:attrName>ppt_h</p:attrName>
                                        </p:attrNameLst>
                                      </p:cBhvr>
                                      <p:tavLst>
                                        <p:tav tm="0">
                                          <p:val>
                                            <p:strVal val="#ppt_h"/>
                                          </p:val>
                                        </p:tav>
                                        <p:tav tm="100000">
                                          <p:val>
                                            <p:strVal val="#ppt_h"/>
                                          </p:val>
                                        </p:tav>
                                      </p:tavLst>
                                    </p:anim>
                                    <p:animEffect transition="in" filter="fade">
                                      <p:cBhvr>
                                        <p:cTn id="13" dur="1000"/>
                                        <p:tgtEl>
                                          <p:spTgt spid="4"/>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5" presetClass="entr" presetSubtype="0" dur="100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p:cTn id="18" dur="1000" fill="hold"/>
                                        <p:tgtEl>
                                          <p:spTgt spid="8"/>
                                        </p:tgtEl>
                                        <p:attrNameLst>
                                          <p:attrName>ppt_w</p:attrName>
                                        </p:attrNameLst>
                                      </p:cBhvr>
                                      <p:tavLst>
                                        <p:tav tm="0">
                                          <p:val>
                                            <p:strVal val="#ppt_w*0.70"/>
                                          </p:val>
                                        </p:tav>
                                        <p:tav tm="100000">
                                          <p:val>
                                            <p:strVal val="#ppt_w"/>
                                          </p:val>
                                        </p:tav>
                                      </p:tavLst>
                                    </p:anim>
                                    <p:anim calcmode="lin" valueType="num">
                                      <p:cBhvr>
                                        <p:cTn id="19" dur="1000" fill="hold"/>
                                        <p:tgtEl>
                                          <p:spTgt spid="8"/>
                                        </p:tgtEl>
                                        <p:attrNameLst>
                                          <p:attrName>ppt_h</p:attrName>
                                        </p:attrNameLst>
                                      </p:cBhvr>
                                      <p:tavLst>
                                        <p:tav tm="0">
                                          <p:val>
                                            <p:strVal val="#ppt_h"/>
                                          </p:val>
                                        </p:tav>
                                        <p:tav tm="100000">
                                          <p:val>
                                            <p:strVal val="#ppt_h"/>
                                          </p:val>
                                        </p:tav>
                                      </p:tavLst>
                                    </p:anim>
                                    <p:animEffect transition="in" filter="fade">
                                      <p:cBhvr>
                                        <p:cTn id="20" dur="1000"/>
                                        <p:tgtEl>
                                          <p:spTgt spid="8"/>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3" presetClass="entr" presetSubtype="10" dur="50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blinds(horizontal)">
                                      <p:cBhvr>
                                        <p:cTn id="25" dur="500"/>
                                        <p:tgtEl>
                                          <p:spTgt spid="10"/>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55" presetClass="entr" presetSubtype="0" dur="1000"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p:cTn id="30" dur="1000" fill="hold"/>
                                        <p:tgtEl>
                                          <p:spTgt spid="9"/>
                                        </p:tgtEl>
                                        <p:attrNameLst>
                                          <p:attrName>ppt_w</p:attrName>
                                        </p:attrNameLst>
                                      </p:cBhvr>
                                      <p:tavLst>
                                        <p:tav tm="0">
                                          <p:val>
                                            <p:strVal val="#ppt_w*0.70"/>
                                          </p:val>
                                        </p:tav>
                                        <p:tav tm="100000">
                                          <p:val>
                                            <p:strVal val="#ppt_w"/>
                                          </p:val>
                                        </p:tav>
                                      </p:tavLst>
                                    </p:anim>
                                    <p:anim calcmode="lin" valueType="num">
                                      <p:cBhvr>
                                        <p:cTn id="31" dur="1000" fill="hold"/>
                                        <p:tgtEl>
                                          <p:spTgt spid="9"/>
                                        </p:tgtEl>
                                        <p:attrNameLst>
                                          <p:attrName>ppt_h</p:attrName>
                                        </p:attrNameLst>
                                      </p:cBhvr>
                                      <p:tavLst>
                                        <p:tav tm="0">
                                          <p:val>
                                            <p:strVal val="#ppt_h"/>
                                          </p:val>
                                        </p:tav>
                                        <p:tav tm="100000">
                                          <p:val>
                                            <p:strVal val="#ppt_h"/>
                                          </p:val>
                                        </p:tav>
                                      </p:tavLst>
                                    </p:anim>
                                    <p:animEffect transition="in" filter="fade">
                                      <p:cBhvr>
                                        <p:cTn id="32" dur="1000"/>
                                        <p:tgtEl>
                                          <p:spTgt spid="9"/>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55" presetClass="entr" presetSubtype="0" dur="100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p:cTn id="37" dur="1000" fill="hold"/>
                                        <p:tgtEl>
                                          <p:spTgt spid="7"/>
                                        </p:tgtEl>
                                        <p:attrNameLst>
                                          <p:attrName>ppt_w</p:attrName>
                                        </p:attrNameLst>
                                      </p:cBhvr>
                                      <p:tavLst>
                                        <p:tav tm="0">
                                          <p:val>
                                            <p:strVal val="#ppt_w*0.70"/>
                                          </p:val>
                                        </p:tav>
                                        <p:tav tm="100000">
                                          <p:val>
                                            <p:strVal val="#ppt_w"/>
                                          </p:val>
                                        </p:tav>
                                      </p:tavLst>
                                    </p:anim>
                                    <p:anim calcmode="lin" valueType="num">
                                      <p:cBhvr>
                                        <p:cTn id="38" dur="1000" fill="hold"/>
                                        <p:tgtEl>
                                          <p:spTgt spid="7"/>
                                        </p:tgtEl>
                                        <p:attrNameLst>
                                          <p:attrName>ppt_h</p:attrName>
                                        </p:attrNameLst>
                                      </p:cBhvr>
                                      <p:tavLst>
                                        <p:tav tm="0">
                                          <p:val>
                                            <p:strVal val="#ppt_h"/>
                                          </p:val>
                                        </p:tav>
                                        <p:tav tm="100000">
                                          <p:val>
                                            <p:strVal val="#ppt_h"/>
                                          </p:val>
                                        </p:tav>
                                      </p:tavLst>
                                    </p:anim>
                                    <p:animEffect transition="in" filter="fade">
                                      <p:cBhvr>
                                        <p:cTn id="3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4" grpId="0"/>
      <p:bldP spid="7" grpId="0"/>
      <p:bldP spid="10"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矩形 25" title=""/>
          <p:cNvSpPr/>
          <p:nvPr/>
        </p:nvSpPr>
        <p:spPr>
          <a:xfrm>
            <a:off x="1187624" y="251937"/>
            <a:ext cx="3888432" cy="5847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smtClean="0">
                <a:latin typeface="Times New Roman" panose="02020603050405020304" pitchFamily="18" charset="0"/>
                <a:cs typeface="Times New Roman" panose="02020603050405020304" pitchFamily="18" charset="0"/>
              </a:rPr>
              <a:t>(1)</a:t>
            </a:r>
            <a:r>
              <a:rPr lang="en-US" altLang="zh-CN" sz="3200" i="1" smtClean="0">
                <a:latin typeface="Times New Roman" panose="02020603050405020304" pitchFamily="18" charset="0"/>
                <a:cs typeface="Times New Roman" panose="02020603050405020304" pitchFamily="18" charset="0"/>
              </a:rPr>
              <a:t>y</a:t>
            </a:r>
            <a:r>
              <a:rPr lang="en-US" altLang="zh-CN" sz="3200" smtClean="0">
                <a:latin typeface="Times New Roman" panose="02020603050405020304" pitchFamily="18" charset="0"/>
                <a:cs typeface="Times New Roman" panose="02020603050405020304" pitchFamily="18" charset="0"/>
              </a:rPr>
              <a:t>=</a:t>
            </a:r>
            <a:endParaRPr lang="zh-CN" altLang="zh-CN" sz="3200">
              <a:latin typeface="Times New Roman" panose="02020603050405020304" pitchFamily="18" charset="0"/>
              <a:cs typeface="Times New Roman" panose="02020603050405020304" pitchFamily="18" charset="0"/>
            </a:endParaRPr>
          </a:p>
        </p:txBody>
      </p:sp>
      <p:sp>
        <p:nvSpPr>
          <p:cNvPr id="4" name="矩形 3" title=""/>
          <p:cNvSpPr/>
          <p:nvPr/>
        </p:nvSpPr>
        <p:spPr>
          <a:xfrm>
            <a:off x="179512" y="1052736"/>
            <a:ext cx="8568952" cy="5847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mtClean="0">
                <a:solidFill>
                  <a:srgbClr val="FF0000"/>
                </a:solidFill>
                <a:latin typeface="Times New Roman" panose="02020603050405020304" pitchFamily="18" charset="0"/>
                <a:cs typeface="Times New Roman" panose="02020603050405020304" pitchFamily="18" charset="0"/>
              </a:rPr>
              <a:t>     解：</a:t>
            </a:r>
            <a:r>
              <a:rPr lang="zh-CN" altLang="zh-CN" sz="3200" smtClean="0">
                <a:solidFill>
                  <a:srgbClr val="FF0000"/>
                </a:solidFill>
                <a:latin typeface="Times New Roman" panose="02020603050405020304" pitchFamily="18" charset="0"/>
                <a:cs typeface="Times New Roman" panose="02020603050405020304" pitchFamily="18" charset="0"/>
              </a:rPr>
              <a:t>列表</a:t>
            </a:r>
            <a:r>
              <a:rPr lang="en-US" altLang="zh-CN" sz="3200" smtClean="0">
                <a:solidFill>
                  <a:srgbClr val="FF0000"/>
                </a:solidFill>
                <a:latin typeface="Times New Roman" panose="02020603050405020304" pitchFamily="18" charset="0"/>
                <a:cs typeface="Times New Roman" panose="02020603050405020304" pitchFamily="18" charset="0"/>
              </a:rPr>
              <a:t>(</a:t>
            </a:r>
            <a:r>
              <a:rPr lang="zh-CN" altLang="zh-CN" sz="3200" smtClean="0">
                <a:solidFill>
                  <a:srgbClr val="FF0000"/>
                </a:solidFill>
                <a:latin typeface="Times New Roman" panose="02020603050405020304" pitchFamily="18" charset="0"/>
                <a:cs typeface="Times New Roman" panose="02020603050405020304" pitchFamily="18" charset="0"/>
              </a:rPr>
              <a:t>计算并填写表中空格</a:t>
            </a:r>
            <a:r>
              <a:rPr lang="en-US" altLang="zh-CN" sz="3200" smtClean="0">
                <a:solidFill>
                  <a:srgbClr val="FF0000"/>
                </a:solidFill>
                <a:latin typeface="Times New Roman" panose="02020603050405020304" pitchFamily="18" charset="0"/>
                <a:cs typeface="Times New Roman" panose="02020603050405020304" pitchFamily="18" charset="0"/>
              </a:rPr>
              <a:t>).</a:t>
            </a:r>
            <a:endParaRPr lang="zh-CN" altLang="zh-CN" sz="3200" smtClean="0">
              <a:solidFill>
                <a:srgbClr val="FF0000"/>
              </a:solidFill>
              <a:latin typeface="Times New Roman" panose="02020603050405020304" pitchFamily="18" charset="0"/>
              <a:cs typeface="Times New Roman" panose="02020603050405020304" pitchFamily="18" charset="0"/>
            </a:endParaRPr>
          </a:p>
        </p:txBody>
      </p:sp>
      <p:graphicFrame>
        <p:nvGraphicFramePr>
          <p:cNvPr id="10" name="表格 9" title=""/>
          <p:cNvGraphicFramePr>
            <a:graphicFrameLocks noGrp="1"/>
          </p:cNvGraphicFramePr>
          <p:nvPr/>
        </p:nvGraphicFramePr>
        <p:xfrm>
          <a:off x="539551" y="1916832"/>
          <a:ext cx="7416825" cy="1368152"/>
        </p:xfrm>
        <a:graphic>
          <a:graphicData uri="http://schemas.openxmlformats.org/drawingml/2006/table">
            <a:tbl>
              <a:tblPr>
                <a:tableStyleId>{35758FB7-9AC5-4552-8A53-C91805E547FA}</a:tableStyleId>
              </a:tblPr>
              <a:tblGrid>
                <a:gridCol w="570525"/>
                <a:gridCol w="570525"/>
                <a:gridCol w="570525"/>
                <a:gridCol w="570525"/>
                <a:gridCol w="570525"/>
                <a:gridCol w="570525"/>
                <a:gridCol w="570525"/>
                <a:gridCol w="570525"/>
                <a:gridCol w="570525"/>
                <a:gridCol w="570525"/>
                <a:gridCol w="570525"/>
                <a:gridCol w="570525"/>
                <a:gridCol w="570525"/>
              </a:tblGrid>
              <a:tr h="684076">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i="1" kern="100" smtClean="0">
                          <a:latin typeface="Times New Roman" panose="02020603050405020304" pitchFamily="18" charset="0"/>
                          <a:cs typeface="Times New Roman" panose="02020603050405020304" pitchFamily="18" charset="0"/>
                        </a:rPr>
                        <a:t>x</a:t>
                      </a:r>
                      <a:endParaRPr lang="zh-CN" sz="2800" i="1"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r>
                        <a:rPr lang="en-US" sz="2800" kern="100">
                          <a:latin typeface="Times New Roman" panose="02020603050405020304" pitchFamily="18" charset="0"/>
                          <a:cs typeface="Times New Roman" panose="02020603050405020304" pitchFamily="18" charset="0"/>
                        </a:rPr>
                        <a:t>…</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0.5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2</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2.5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3</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3.5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4</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6</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r>
                        <a:rPr lang="en-US" sz="2800" kern="100">
                          <a:latin typeface="Times New Roman" panose="02020603050405020304" pitchFamily="18" charset="0"/>
                          <a:cs typeface="Times New Roman" panose="02020603050405020304" pitchFamily="18" charset="0"/>
                        </a:rPr>
                        <a:t>…</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r>
              <a:tr h="684076">
                <a:tc>
                  <a:txBody>
                    <a:bodyPr vert="horz" wrap="square"/>
                    <a:lstStyle/>
                    <a:p>
                      <a:pPr algn="ctr">
                        <a:lnSpc>
                          <a:spcPts val="1200"/>
                        </a:lnSpc>
                        <a:spcAft>
                          <a:spcPct val="0"/>
                        </a:spcAft>
                      </a:pPr>
                      <a:r>
                        <a:rPr lang="en-US" sz="2800" i="1" kern="100">
                          <a:latin typeface="Times New Roman" panose="02020603050405020304" pitchFamily="18" charset="0"/>
                          <a:cs typeface="Times New Roman" panose="02020603050405020304" pitchFamily="18" charset="0"/>
                        </a:rPr>
                        <a:t>y</a:t>
                      </a:r>
                      <a:endParaRPr lang="zh-CN" sz="2800" i="1"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r>
                        <a:rPr lang="en-US" sz="2800" kern="100">
                          <a:latin typeface="Times New Roman" panose="02020603050405020304" pitchFamily="18" charset="0"/>
                          <a:cs typeface="Times New Roman" panose="02020603050405020304" pitchFamily="18" charset="0"/>
                        </a:rPr>
                        <a:t>…</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6</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3</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2</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r>
                        <a:rPr lang="en-US" sz="2800" kern="100">
                          <a:latin typeface="Times New Roman" panose="02020603050405020304" pitchFamily="18" charset="0"/>
                          <a:cs typeface="Times New Roman" panose="02020603050405020304" pitchFamily="18" charset="0"/>
                        </a:rPr>
                        <a:t>…</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r>
            </a:tbl>
          </a:graphicData>
        </a:graphic>
      </p:graphicFrame>
      <p:pic>
        <p:nvPicPr>
          <p:cNvPr id="11" name="图片 10" title=""/>
          <p:cNvPicPr/>
          <p:nvPr/>
        </p:nvPicPr>
        <p:blipFill>
          <a:blip r:embed="rId2">
            <a:duotone>
              <a:prstClr val="black"/>
              <a:schemeClr val="accent6">
                <a:tint val="45000"/>
                <a:satMod val="400000"/>
              </a:schemeClr>
            </a:duotone>
          </a:blip>
          <a:srcRect r="17143" b="282"/>
          <a:stretch>
            <a:fillRect/>
          </a:stretch>
        </p:blipFill>
        <p:spPr bwMode="auto">
          <a:xfrm>
            <a:off x="5072066" y="3714752"/>
            <a:ext cx="2592288" cy="2160240"/>
          </a:xfrm>
          <a:prstGeom prst="rect">
            <a:avLst/>
          </a:prstGeom>
          <a:noFill/>
          <a:ln w="9525">
            <a:noFill/>
            <a:miter lim="800000"/>
          </a:ln>
        </p:spPr>
      </p:pic>
      <p:graphicFrame>
        <p:nvGraphicFramePr>
          <p:cNvPr id="12" name="对象 11" title=""/>
          <p:cNvGraphicFramePr>
            <a:graphicFrameLocks noChangeAspect="1"/>
          </p:cNvGraphicFramePr>
          <p:nvPr/>
        </p:nvGraphicFramePr>
        <p:xfrm>
          <a:off x="2411760" y="116632"/>
          <a:ext cx="1298972" cy="875394"/>
        </p:xfrm>
        <a:graphic>
          <a:graphicData uri="http://schemas.openxmlformats.org/presentationml/2006/ole">
            <mc:AlternateContent>
              <mc:Choice xmlns:v="urn:schemas-microsoft-com:vml" Requires="v">
                <p:oleObj spid="_x0000_s1040" name="Equation" r:id="rId3" imgW="14020800" imgH="9448800" progId="Equation.DSMT4">
                  <p:embed/>
                </p:oleObj>
              </mc:Choice>
              <mc:Fallback>
                <p:oleObj name="Equation" r:id="rId3" imgW="14020800" imgH="9448800" progId="Equation.DSMT4">
                  <p:embed/>
                  <p:pic>
                    <p:nvPicPr>
                      <p:cNvPr id="0" name="OLE substitute image"/>
                      <p:cNvPicPr/>
                      <p:nvPr/>
                    </p:nvPicPr>
                    <p:blipFill>
                      <a:blip r:embed="rId4"/>
                      <a:stretch>
                        <a:fillRect/>
                      </a:stretch>
                    </p:blipFill>
                    <p:spPr>
                      <a:xfrm>
                        <a:off x="2411760" y="116632"/>
                        <a:ext cx="1298972" cy="875394"/>
                      </a:xfrm>
                      <a:prstGeom prst="rect">
                        <a:avLst/>
                      </a:prstGeom>
                      <a:noFill/>
                      <a:ln w="9525">
                        <a:noFill/>
                      </a:ln>
                    </p:spPr>
                  </p:pic>
                </p:oleObj>
              </mc:Fallback>
            </mc:AlternateContent>
          </a:graphicData>
        </a:graphic>
      </p:graphicFrame>
      <p:sp>
        <p:nvSpPr>
          <p:cNvPr id="13" name="矩形 12" title=""/>
          <p:cNvSpPr/>
          <p:nvPr/>
        </p:nvSpPr>
        <p:spPr>
          <a:xfrm>
            <a:off x="642910" y="4071942"/>
            <a:ext cx="4608512" cy="15696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3200" smtClean="0">
                <a:solidFill>
                  <a:srgbClr val="FF0000"/>
                </a:solidFill>
                <a:latin typeface="Times New Roman" panose="02020603050405020304" pitchFamily="18" charset="0"/>
                <a:cs typeface="Times New Roman" panose="02020603050405020304" pitchFamily="18" charset="0"/>
              </a:rPr>
              <a:t>根据表中数值描点</a:t>
            </a:r>
            <a:r>
              <a:rPr lang="en-US" altLang="zh-CN" sz="3200" smtClean="0">
                <a:solidFill>
                  <a:srgbClr val="FF0000"/>
                </a:solidFill>
                <a:latin typeface="Times New Roman" panose="02020603050405020304" pitchFamily="18" charset="0"/>
                <a:cs typeface="Times New Roman" panose="02020603050405020304" pitchFamily="18" charset="0"/>
              </a:rPr>
              <a:t>(</a:t>
            </a:r>
            <a:r>
              <a:rPr lang="en-US" altLang="zh-CN" sz="3200" i="1" smtClean="0">
                <a:solidFill>
                  <a:srgbClr val="FF0000"/>
                </a:solidFill>
                <a:latin typeface="Times New Roman" panose="02020603050405020304" pitchFamily="18" charset="0"/>
                <a:cs typeface="Times New Roman" panose="02020603050405020304" pitchFamily="18" charset="0"/>
              </a:rPr>
              <a:t>x,y</a:t>
            </a:r>
            <a:r>
              <a:rPr lang="en-US" altLang="zh-CN" sz="3200" smtClean="0">
                <a:solidFill>
                  <a:srgbClr val="FF0000"/>
                </a:solidFill>
                <a:latin typeface="Times New Roman" panose="02020603050405020304" pitchFamily="18" charset="0"/>
                <a:cs typeface="Times New Roman" panose="02020603050405020304" pitchFamily="18" charset="0"/>
              </a:rPr>
              <a:t>),</a:t>
            </a:r>
            <a:r>
              <a:rPr lang="zh-CN" altLang="zh-CN" sz="3200" smtClean="0">
                <a:solidFill>
                  <a:srgbClr val="FF0000"/>
                </a:solidFill>
                <a:latin typeface="Times New Roman" panose="02020603050405020304" pitchFamily="18" charset="0"/>
                <a:cs typeface="Times New Roman" panose="02020603050405020304" pitchFamily="18" charset="0"/>
              </a:rPr>
              <a:t>用平滑曲线连接这些点</a:t>
            </a:r>
            <a:r>
              <a:rPr lang="en-US" altLang="zh-CN" sz="3200" smtClean="0">
                <a:solidFill>
                  <a:srgbClr val="FF0000"/>
                </a:solidFill>
                <a:latin typeface="Times New Roman" panose="02020603050405020304" pitchFamily="18" charset="0"/>
                <a:cs typeface="Times New Roman" panose="02020603050405020304" pitchFamily="18" charset="0"/>
              </a:rPr>
              <a:t>.</a:t>
            </a:r>
            <a:endParaRPr lang="zh-CN" altLang="zh-CN" sz="3200">
              <a:solidFill>
                <a:srgbClr val="FF0000"/>
              </a:solidFill>
              <a:latin typeface="Times New Roman" panose="02020603050405020304" pitchFamily="18" charset="0"/>
              <a:cs typeface="Times New Roman" panose="02020603050405020304" pitchFamily="18" charset="0"/>
            </a:endParaRPr>
          </a:p>
        </p:txBody>
      </p:sp>
      <p:pic>
        <p:nvPicPr>
          <p:cNvPr id="2" name="Picture 2"/>
          <p:cNvPicPr>
            <a:picLocks noChangeAspect="1"/>
          </p:cNvPicPr>
          <p:nvPr/>
        </p:nvPicPr>
        <p:blipFill>
          <a:blip r:embed="rId5"/>
          <a:stretch>
            <a:fillRect/>
          </a:stretch>
        </p:blipFill>
        <p:spPr>
          <a:xfrm flipH="1">
            <a:off x="12585700" y="105537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linds(horizontal)">
                                      <p:cBhvr>
                                        <p:cTn id="7" dur="500"/>
                                        <p:tgtEl>
                                          <p:spTgt spid="12"/>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26"/>
                                        </p:tgtEl>
                                        <p:attrNameLst>
                                          <p:attrName>style.visibility</p:attrName>
                                        </p:attrNameLst>
                                      </p:cBhvr>
                                      <p:to>
                                        <p:strVal val="visible"/>
                                      </p:to>
                                    </p:set>
                                    <p:animEffect transition="in" filter="blinds(horizontal)">
                                      <p:cBhvr>
                                        <p:cTn id="10" dur="500"/>
                                        <p:tgtEl>
                                          <p:spTgt spid="26"/>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55" presetClass="entr" presetSubtype="0" dur="100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p:cTn id="15" dur="1000" fill="hold"/>
                                        <p:tgtEl>
                                          <p:spTgt spid="4"/>
                                        </p:tgtEl>
                                        <p:attrNameLst>
                                          <p:attrName>ppt_w</p:attrName>
                                        </p:attrNameLst>
                                      </p:cBhvr>
                                      <p:tavLst>
                                        <p:tav tm="0">
                                          <p:val>
                                            <p:strVal val="#ppt_w*0.70"/>
                                          </p:val>
                                        </p:tav>
                                        <p:tav tm="100000">
                                          <p:val>
                                            <p:strVal val="#ppt_w"/>
                                          </p:val>
                                        </p:tav>
                                      </p:tavLst>
                                    </p:anim>
                                    <p:anim calcmode="lin" valueType="num">
                                      <p:cBhvr>
                                        <p:cTn id="16" dur="1000" fill="hold"/>
                                        <p:tgtEl>
                                          <p:spTgt spid="4"/>
                                        </p:tgtEl>
                                        <p:attrNameLst>
                                          <p:attrName>ppt_h</p:attrName>
                                        </p:attrNameLst>
                                      </p:cBhvr>
                                      <p:tavLst>
                                        <p:tav tm="0">
                                          <p:val>
                                            <p:strVal val="#ppt_h"/>
                                          </p:val>
                                        </p:tav>
                                        <p:tav tm="100000">
                                          <p:val>
                                            <p:strVal val="#ppt_h"/>
                                          </p:val>
                                        </p:tav>
                                      </p:tavLst>
                                    </p:anim>
                                    <p:animEffect transition="in" filter="fade">
                                      <p:cBhvr>
                                        <p:cTn id="17" dur="1000"/>
                                        <p:tgtEl>
                                          <p:spTgt spid="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55" presetClass="entr" presetSubtype="0" dur="100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 calcmode="lin" valueType="num">
                                      <p:cBhvr>
                                        <p:cTn id="22" dur="1000" fill="hold"/>
                                        <p:tgtEl>
                                          <p:spTgt spid="10"/>
                                        </p:tgtEl>
                                        <p:attrNameLst>
                                          <p:attrName>ppt_w</p:attrName>
                                        </p:attrNameLst>
                                      </p:cBhvr>
                                      <p:tavLst>
                                        <p:tav tm="0">
                                          <p:val>
                                            <p:strVal val="#ppt_w*0.70"/>
                                          </p:val>
                                        </p:tav>
                                        <p:tav tm="100000">
                                          <p:val>
                                            <p:strVal val="#ppt_w"/>
                                          </p:val>
                                        </p:tav>
                                      </p:tavLst>
                                    </p:anim>
                                    <p:anim calcmode="lin" valueType="num">
                                      <p:cBhvr>
                                        <p:cTn id="23" dur="1000" fill="hold"/>
                                        <p:tgtEl>
                                          <p:spTgt spid="10"/>
                                        </p:tgtEl>
                                        <p:attrNameLst>
                                          <p:attrName>ppt_h</p:attrName>
                                        </p:attrNameLst>
                                      </p:cBhvr>
                                      <p:tavLst>
                                        <p:tav tm="0">
                                          <p:val>
                                            <p:strVal val="#ppt_h"/>
                                          </p:val>
                                        </p:tav>
                                        <p:tav tm="100000">
                                          <p:val>
                                            <p:strVal val="#ppt_h"/>
                                          </p:val>
                                        </p:tav>
                                      </p:tavLst>
                                    </p:anim>
                                    <p:animEffect transition="in" filter="fade">
                                      <p:cBhvr>
                                        <p:cTn id="24" dur="1000"/>
                                        <p:tgtEl>
                                          <p:spTgt spid="10"/>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55" presetClass="entr" presetSubtype="0" dur="100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anim calcmode="lin" valueType="num">
                                      <p:cBhvr>
                                        <p:cTn id="29" dur="1000" fill="hold"/>
                                        <p:tgtEl>
                                          <p:spTgt spid="13"/>
                                        </p:tgtEl>
                                        <p:attrNameLst>
                                          <p:attrName>ppt_w</p:attrName>
                                        </p:attrNameLst>
                                      </p:cBhvr>
                                      <p:tavLst>
                                        <p:tav tm="0">
                                          <p:val>
                                            <p:strVal val="#ppt_w*0.70"/>
                                          </p:val>
                                        </p:tav>
                                        <p:tav tm="100000">
                                          <p:val>
                                            <p:strVal val="#ppt_w"/>
                                          </p:val>
                                        </p:tav>
                                      </p:tavLst>
                                    </p:anim>
                                    <p:anim calcmode="lin" valueType="num">
                                      <p:cBhvr>
                                        <p:cTn id="30" dur="1000" fill="hold"/>
                                        <p:tgtEl>
                                          <p:spTgt spid="13"/>
                                        </p:tgtEl>
                                        <p:attrNameLst>
                                          <p:attrName>ppt_h</p:attrName>
                                        </p:attrNameLst>
                                      </p:cBhvr>
                                      <p:tavLst>
                                        <p:tav tm="0">
                                          <p:val>
                                            <p:strVal val="#ppt_h"/>
                                          </p:val>
                                        </p:tav>
                                        <p:tav tm="100000">
                                          <p:val>
                                            <p:strVal val="#ppt_h"/>
                                          </p:val>
                                        </p:tav>
                                      </p:tavLst>
                                    </p:anim>
                                    <p:animEffect transition="in" filter="fade">
                                      <p:cBhvr>
                                        <p:cTn id="31" dur="1000"/>
                                        <p:tgtEl>
                                          <p:spTgt spid="13"/>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55" presetClass="entr" presetSubtype="0" dur="1000" fill="hold" nodeType="click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p:cTn id="36" dur="1000" fill="hold"/>
                                        <p:tgtEl>
                                          <p:spTgt spid="11"/>
                                        </p:tgtEl>
                                        <p:attrNameLst>
                                          <p:attrName>ppt_w</p:attrName>
                                        </p:attrNameLst>
                                      </p:cBhvr>
                                      <p:tavLst>
                                        <p:tav tm="0">
                                          <p:val>
                                            <p:strVal val="#ppt_w*0.70"/>
                                          </p:val>
                                        </p:tav>
                                        <p:tav tm="100000">
                                          <p:val>
                                            <p:strVal val="#ppt_w"/>
                                          </p:val>
                                        </p:tav>
                                      </p:tavLst>
                                    </p:anim>
                                    <p:anim calcmode="lin" valueType="num">
                                      <p:cBhvr>
                                        <p:cTn id="37" dur="1000" fill="hold"/>
                                        <p:tgtEl>
                                          <p:spTgt spid="11"/>
                                        </p:tgtEl>
                                        <p:attrNameLst>
                                          <p:attrName>ppt_h</p:attrName>
                                        </p:attrNameLst>
                                      </p:cBhvr>
                                      <p:tavLst>
                                        <p:tav tm="0">
                                          <p:val>
                                            <p:strVal val="#ppt_h"/>
                                          </p:val>
                                        </p:tav>
                                        <p:tav tm="100000">
                                          <p:val>
                                            <p:strVal val="#ppt_h"/>
                                          </p:val>
                                        </p:tav>
                                      </p:tavLst>
                                    </p:anim>
                                    <p:animEffect transition="in" filter="fade">
                                      <p:cBhvr>
                                        <p:cTn id="38"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4" grpId="0"/>
      <p:bldP spid="1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矩形 25" title=""/>
          <p:cNvSpPr/>
          <p:nvPr/>
        </p:nvSpPr>
        <p:spPr>
          <a:xfrm>
            <a:off x="179705" y="188595"/>
            <a:ext cx="7970520" cy="23069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smtClean="0">
                <a:latin typeface="Times New Roman" panose="02020603050405020304" pitchFamily="18" charset="0"/>
                <a:cs typeface="Times New Roman" panose="02020603050405020304" pitchFamily="18" charset="0"/>
              </a:rPr>
              <a:t>        例：</a:t>
            </a:r>
            <a:r>
              <a:rPr lang="zh-CN" altLang="zh-CN" sz="2400" smtClean="0">
                <a:latin typeface="Times New Roman" panose="02020603050405020304" pitchFamily="18" charset="0"/>
                <a:cs typeface="Times New Roman" panose="02020603050405020304" pitchFamily="18" charset="0"/>
              </a:rPr>
              <a:t>王强在电脑上进行高尔夫球的模拟练习</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在某处按函数关系式</a:t>
            </a:r>
            <a:r>
              <a:rPr lang="en-US" altLang="zh-CN" sz="2400" i="1" smtClean="0">
                <a:latin typeface="Times New Roman" panose="02020603050405020304" pitchFamily="18" charset="0"/>
                <a:cs typeface="Times New Roman" panose="02020603050405020304" pitchFamily="18" charset="0"/>
              </a:rPr>
              <a:t>y</a:t>
            </a:r>
            <a:r>
              <a:rPr lang="en-US" altLang="zh-CN" sz="2400" smtClean="0">
                <a:latin typeface="Times New Roman" panose="02020603050405020304" pitchFamily="18" charset="0"/>
                <a:cs typeface="Times New Roman" panose="02020603050405020304" pitchFamily="18" charset="0"/>
              </a:rPr>
              <a:t>=                        </a:t>
            </a:r>
            <a:r>
              <a:rPr lang="zh-CN" altLang="zh-CN" sz="2400" smtClean="0">
                <a:latin typeface="Times New Roman" panose="02020603050405020304" pitchFamily="18" charset="0"/>
                <a:cs typeface="Times New Roman" panose="02020603050405020304" pitchFamily="18" charset="0"/>
              </a:rPr>
              <a:t>击球</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球正好进洞</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其中</a:t>
            </a:r>
            <a:r>
              <a:rPr lang="en-US" altLang="zh-CN" sz="2400" smtClean="0">
                <a:latin typeface="Times New Roman" panose="02020603050405020304" pitchFamily="18" charset="0"/>
                <a:cs typeface="Times New Roman" panose="02020603050405020304" pitchFamily="18" charset="0"/>
              </a:rPr>
              <a:t>,</a:t>
            </a:r>
            <a:r>
              <a:rPr lang="en-US" altLang="zh-CN" sz="2400" i="1" smtClean="0">
                <a:latin typeface="Times New Roman" panose="02020603050405020304" pitchFamily="18" charset="0"/>
                <a:cs typeface="Times New Roman" panose="02020603050405020304" pitchFamily="18" charset="0"/>
              </a:rPr>
              <a:t>y</a:t>
            </a:r>
            <a:r>
              <a:rPr lang="en-US" altLang="zh-CN" sz="2400" smtClean="0">
                <a:latin typeface="Times New Roman" panose="02020603050405020304" pitchFamily="18" charset="0"/>
                <a:cs typeface="Times New Roman" panose="02020603050405020304" pitchFamily="18" charset="0"/>
              </a:rPr>
              <a:t>(m)</a:t>
            </a:r>
            <a:r>
              <a:rPr lang="zh-CN" altLang="zh-CN" sz="2400" smtClean="0">
                <a:latin typeface="Times New Roman" panose="02020603050405020304" pitchFamily="18" charset="0"/>
                <a:cs typeface="Times New Roman" panose="02020603050405020304" pitchFamily="18" charset="0"/>
              </a:rPr>
              <a:t>是球的飞行高度</a:t>
            </a:r>
            <a:r>
              <a:rPr lang="en-US" altLang="zh-CN" sz="2400" smtClean="0">
                <a:latin typeface="Times New Roman" panose="02020603050405020304" pitchFamily="18" charset="0"/>
                <a:cs typeface="Times New Roman" panose="02020603050405020304" pitchFamily="18" charset="0"/>
              </a:rPr>
              <a:t>,</a:t>
            </a:r>
            <a:r>
              <a:rPr lang="en-US" altLang="zh-CN" sz="2400" i="1" smtClean="0">
                <a:latin typeface="Times New Roman" panose="02020603050405020304" pitchFamily="18" charset="0"/>
                <a:cs typeface="Times New Roman" panose="02020603050405020304" pitchFamily="18" charset="0"/>
              </a:rPr>
              <a:t>x</a:t>
            </a:r>
            <a:r>
              <a:rPr lang="en-US" altLang="zh-CN" sz="2400" smtClean="0">
                <a:latin typeface="Times New Roman" panose="02020603050405020304" pitchFamily="18" charset="0"/>
                <a:cs typeface="Times New Roman" panose="02020603050405020304" pitchFamily="18" charset="0"/>
              </a:rPr>
              <a:t>(m)</a:t>
            </a:r>
            <a:r>
              <a:rPr lang="zh-CN" altLang="zh-CN" sz="2400" smtClean="0">
                <a:latin typeface="Times New Roman" panose="02020603050405020304" pitchFamily="18" charset="0"/>
                <a:cs typeface="Times New Roman" panose="02020603050405020304" pitchFamily="18" charset="0"/>
              </a:rPr>
              <a:t>是球飞出的水平距离</a:t>
            </a:r>
            <a:r>
              <a:rPr lang="en-US" altLang="zh-CN" sz="2400" smtClean="0">
                <a:latin typeface="Times New Roman" panose="02020603050405020304" pitchFamily="18" charset="0"/>
                <a:cs typeface="Times New Roman" panose="02020603050405020304" pitchFamily="18" charset="0"/>
              </a:rPr>
              <a:t>.</a:t>
            </a:r>
            <a:endParaRPr lang="zh-CN" altLang="zh-CN" sz="2400" smtClean="0">
              <a:latin typeface="Times New Roman" panose="02020603050405020304" pitchFamily="18" charset="0"/>
              <a:cs typeface="Times New Roman" panose="02020603050405020304" pitchFamily="18" charset="0"/>
            </a:endParaRPr>
          </a:p>
          <a:p>
            <a:pPr>
              <a:lnSpc>
                <a:spcPct val="150000"/>
              </a:lnSpc>
            </a:pPr>
            <a:r>
              <a:rPr lang="zh-CN" altLang="zh-CN" sz="2400" smtClean="0">
                <a:latin typeface="Times New Roman" panose="02020603050405020304" pitchFamily="18" charset="0"/>
                <a:cs typeface="Times New Roman" panose="02020603050405020304" pitchFamily="18" charset="0"/>
              </a:rPr>
              <a:t>　</a:t>
            </a:r>
            <a:r>
              <a:rPr lang="en-US" altLang="zh-CN" sz="2400" smtClean="0">
                <a:latin typeface="Times New Roman" panose="02020603050405020304" pitchFamily="18" charset="0"/>
                <a:cs typeface="Times New Roman" panose="02020603050405020304" pitchFamily="18" charset="0"/>
              </a:rPr>
              <a:t>(1)</a:t>
            </a:r>
            <a:r>
              <a:rPr lang="zh-CN" altLang="zh-CN" sz="2400" smtClean="0">
                <a:latin typeface="Times New Roman" panose="02020603050405020304" pitchFamily="18" charset="0"/>
                <a:cs typeface="Times New Roman" panose="02020603050405020304" pitchFamily="18" charset="0"/>
              </a:rPr>
              <a:t>试画出高尔夫球飞行的路线</a:t>
            </a:r>
            <a:r>
              <a:rPr lang="en-US" altLang="zh-CN" sz="2400" smtClean="0">
                <a:latin typeface="Times New Roman" panose="02020603050405020304" pitchFamily="18" charset="0"/>
                <a:cs typeface="Times New Roman" panose="02020603050405020304" pitchFamily="18" charset="0"/>
              </a:rPr>
              <a:t>;</a:t>
            </a:r>
            <a:endParaRPr lang="zh-CN" altLang="zh-CN" sz="2400" smtClean="0">
              <a:latin typeface="Times New Roman" panose="02020603050405020304" pitchFamily="18" charset="0"/>
              <a:cs typeface="Times New Roman" panose="02020603050405020304" pitchFamily="18" charset="0"/>
            </a:endParaRPr>
          </a:p>
        </p:txBody>
      </p:sp>
      <p:graphicFrame>
        <p:nvGraphicFramePr>
          <p:cNvPr id="10" name="表格 9" title=""/>
          <p:cNvGraphicFramePr>
            <a:graphicFrameLocks noGrp="1"/>
          </p:cNvGraphicFramePr>
          <p:nvPr/>
        </p:nvGraphicFramePr>
        <p:xfrm>
          <a:off x="285720" y="4286256"/>
          <a:ext cx="5112570" cy="1240904"/>
        </p:xfrm>
        <a:graphic>
          <a:graphicData uri="http://schemas.openxmlformats.org/drawingml/2006/table">
            <a:tbl>
              <a:tblPr>
                <a:tableStyleId>{35758FB7-9AC5-4552-8A53-C91805E547FA}</a:tableStyleId>
              </a:tblPr>
              <a:tblGrid>
                <a:gridCol w="511257"/>
                <a:gridCol w="511257"/>
                <a:gridCol w="511257"/>
                <a:gridCol w="511257"/>
                <a:gridCol w="511257"/>
                <a:gridCol w="511257"/>
                <a:gridCol w="511257"/>
                <a:gridCol w="511257"/>
                <a:gridCol w="511257"/>
                <a:gridCol w="511257"/>
              </a:tblGrid>
              <a:tr h="620452">
                <a:tc>
                  <a:txBody>
                    <a:bodyPr vert="horz" wrap="square"/>
                    <a:lstStyle/>
                    <a:p>
                      <a:pPr algn="ctr">
                        <a:lnSpc>
                          <a:spcPts val="1200"/>
                        </a:lnSpc>
                        <a:spcAft>
                          <a:spcPct val="0"/>
                        </a:spcAft>
                      </a:pPr>
                      <a:endParaRPr lang="en-US" sz="2800" i="1"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i="1" kern="100" smtClean="0">
                          <a:latin typeface="Times New Roman" panose="02020603050405020304" pitchFamily="18" charset="0"/>
                          <a:cs typeface="Times New Roman" panose="02020603050405020304" pitchFamily="18" charset="0"/>
                        </a:rPr>
                        <a:t>x</a:t>
                      </a:r>
                      <a:endParaRPr lang="zh-CN" sz="2800" i="1"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0</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2</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3</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4</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5</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6</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7</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8</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r>
              <a:tr h="620452">
                <a:tc>
                  <a:txBody>
                    <a:bodyPr vert="horz" wrap="square"/>
                    <a:lstStyle/>
                    <a:p>
                      <a:pPr algn="ctr">
                        <a:lnSpc>
                          <a:spcPts val="1200"/>
                        </a:lnSpc>
                        <a:spcAft>
                          <a:spcPct val="0"/>
                        </a:spcAft>
                      </a:pPr>
                      <a:r>
                        <a:rPr lang="en-US" sz="2800" i="1" kern="100">
                          <a:latin typeface="Times New Roman" panose="02020603050405020304" pitchFamily="18" charset="0"/>
                          <a:cs typeface="Times New Roman" panose="02020603050405020304" pitchFamily="18" charset="0"/>
                        </a:rPr>
                        <a:t>y</a:t>
                      </a:r>
                      <a:endParaRPr lang="zh-CN" sz="2800" i="1"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0</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1.4</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2.4</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3</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3.2</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3</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2.4</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1.4</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latin typeface="Times New Roman" panose="02020603050405020304" pitchFamily="18" charset="0"/>
                        <a:cs typeface="Times New Roman" panose="02020603050405020304" pitchFamily="18" charset="0"/>
                      </a:endParaRPr>
                    </a:p>
                    <a:p>
                      <a:pPr algn="ctr">
                        <a:lnSpc>
                          <a:spcPts val="1200"/>
                        </a:lnSpc>
                        <a:spcAft>
                          <a:spcPct val="0"/>
                        </a:spcAft>
                      </a:pPr>
                      <a:r>
                        <a:rPr lang="en-US" sz="2800" kern="100" smtClean="0">
                          <a:latin typeface="Times New Roman" panose="02020603050405020304" pitchFamily="18" charset="0"/>
                          <a:cs typeface="Times New Roman" panose="02020603050405020304" pitchFamily="18" charset="0"/>
                        </a:rPr>
                        <a:t>0</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r>
            </a:tbl>
          </a:graphicData>
        </a:graphic>
      </p:graphicFrame>
      <p:pic>
        <p:nvPicPr>
          <p:cNvPr id="11" name="图片 10" title=""/>
          <p:cNvPicPr/>
          <p:nvPr/>
        </p:nvPicPr>
        <p:blipFill>
          <a:blip r:embed="rId2"/>
          <a:srcRect r="16408"/>
          <a:stretch>
            <a:fillRect/>
          </a:stretch>
        </p:blipFill>
        <p:spPr bwMode="auto">
          <a:xfrm>
            <a:off x="5813648" y="4221088"/>
            <a:ext cx="2934816" cy="2085380"/>
          </a:xfrm>
          <a:prstGeom prst="rect">
            <a:avLst/>
          </a:prstGeom>
          <a:noFill/>
          <a:ln w="9525">
            <a:noFill/>
            <a:miter lim="800000"/>
          </a:ln>
        </p:spPr>
      </p:pic>
      <p:graphicFrame>
        <p:nvGraphicFramePr>
          <p:cNvPr id="12" name="对象 11" title=""/>
          <p:cNvGraphicFramePr>
            <a:graphicFrameLocks noChangeAspect="1"/>
          </p:cNvGraphicFramePr>
          <p:nvPr/>
        </p:nvGraphicFramePr>
        <p:xfrm>
          <a:off x="2144478" y="728891"/>
          <a:ext cx="1712140" cy="720080"/>
        </p:xfrm>
        <a:graphic>
          <a:graphicData uri="http://schemas.openxmlformats.org/presentationml/2006/ole">
            <mc:AlternateContent>
              <mc:Choice xmlns:v="urn:schemas-microsoft-com:vml" Requires="v">
                <p:oleObj spid="_x0000_s1041" name="Equation" r:id="rId3" imgW="17678400" imgH="9448800" progId="Equation.DSMT4">
                  <p:embed/>
                </p:oleObj>
              </mc:Choice>
              <mc:Fallback>
                <p:oleObj name="Equation" r:id="rId3" imgW="17678400" imgH="9448800" progId="Equation.DSMT4">
                  <p:embed/>
                  <p:pic>
                    <p:nvPicPr>
                      <p:cNvPr id="0" name="OLE substitute image"/>
                      <p:cNvPicPr/>
                      <p:nvPr/>
                    </p:nvPicPr>
                    <p:blipFill>
                      <a:blip r:embed="rId4"/>
                      <a:stretch>
                        <a:fillRect/>
                      </a:stretch>
                    </p:blipFill>
                    <p:spPr>
                      <a:xfrm>
                        <a:off x="2144478" y="728891"/>
                        <a:ext cx="1712140" cy="720080"/>
                      </a:xfrm>
                      <a:prstGeom prst="rect">
                        <a:avLst/>
                      </a:prstGeom>
                      <a:noFill/>
                      <a:ln w="9525">
                        <a:noFill/>
                      </a:ln>
                    </p:spPr>
                  </p:pic>
                </p:oleObj>
              </mc:Fallback>
            </mc:AlternateContent>
          </a:graphicData>
        </a:graphic>
      </p:graphicFrame>
      <p:graphicFrame>
        <p:nvGraphicFramePr>
          <p:cNvPr id="256002" name="Object 2" title=""/>
          <p:cNvGraphicFramePr>
            <a:graphicFrameLocks noChangeAspect="1"/>
          </p:cNvGraphicFramePr>
          <p:nvPr/>
        </p:nvGraphicFramePr>
        <p:xfrm>
          <a:off x="6286512" y="2071678"/>
          <a:ext cx="1712912" cy="720725"/>
        </p:xfrm>
        <a:graphic>
          <a:graphicData uri="http://schemas.openxmlformats.org/presentationml/2006/ole">
            <mc:AlternateContent>
              <mc:Choice xmlns:v="urn:schemas-microsoft-com:vml" Requires="v">
                <p:oleObj spid="_x0000_s1042" name="Equation" r:id="rId5" imgW="17678400" imgH="9448800" progId="Equation.DSMT4">
                  <p:embed/>
                </p:oleObj>
              </mc:Choice>
              <mc:Fallback>
                <p:oleObj name="Equation" r:id="rId5" imgW="17678400" imgH="9448800" progId="Equation.DSMT4">
                  <p:embed/>
                  <p:pic>
                    <p:nvPicPr>
                      <p:cNvPr id="0" name="OLE substitute image"/>
                      <p:cNvPicPr/>
                      <p:nvPr/>
                    </p:nvPicPr>
                    <p:blipFill>
                      <a:blip r:embed="rId4"/>
                      <a:stretch>
                        <a:fillRect/>
                      </a:stretch>
                    </p:blipFill>
                    <p:spPr>
                      <a:xfrm>
                        <a:off x="6286512" y="2071678"/>
                        <a:ext cx="1712912" cy="720725"/>
                      </a:xfrm>
                      <a:prstGeom prst="rect">
                        <a:avLst/>
                      </a:prstGeom>
                      <a:noFill/>
                      <a:ln w="9525">
                        <a:noFill/>
                      </a:ln>
                    </p:spPr>
                  </p:pic>
                </p:oleObj>
              </mc:Fallback>
            </mc:AlternateContent>
          </a:graphicData>
        </a:graphic>
      </p:graphicFrame>
      <p:sp>
        <p:nvSpPr>
          <p:cNvPr id="8" name="矩形 7" title=""/>
          <p:cNvSpPr/>
          <p:nvPr/>
        </p:nvSpPr>
        <p:spPr>
          <a:xfrm>
            <a:off x="357158" y="3857628"/>
            <a:ext cx="2339102"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latin typeface="宋体" panose="02010600030101010101" pitchFamily="2" charset="-122"/>
                <a:ea typeface="宋体" panose="02010600030101010101" pitchFamily="2" charset="-122"/>
                <a:cs typeface="Times New Roman" panose="02020603050405020304" pitchFamily="18" charset="0"/>
              </a:rPr>
              <a:t>解：列表如下：</a:t>
            </a:r>
            <a:endParaRPr lang="zh-CN" altLang="en-US" sz="2400">
              <a:latin typeface="宋体" panose="02010600030101010101" pitchFamily="2" charset="-122"/>
              <a:ea typeface="宋体" panose="02010600030101010101" pitchFamily="2" charset="-122"/>
            </a:endParaRPr>
          </a:p>
        </p:txBody>
      </p:sp>
      <p:sp>
        <p:nvSpPr>
          <p:cNvPr id="9" name="矩形 8" title=""/>
          <p:cNvSpPr/>
          <p:nvPr/>
        </p:nvSpPr>
        <p:spPr>
          <a:xfrm>
            <a:off x="357158" y="5643578"/>
            <a:ext cx="5286412"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t>在直角坐标系中，描点、连线，便可得到这个函数的大致图象，如图所示</a:t>
            </a:r>
            <a:r>
              <a:rPr lang="en-US" altLang="zh-CN" sz="2400" smtClean="0"/>
              <a:t>.</a:t>
            </a:r>
            <a:endParaRPr lang="zh-CN" altLang="en-US" sz="2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dur="1" fill="hold" nodeType="withEffect">
                                  <p:stCondLst>
                                    <p:cond delay="0"/>
                                  </p:stCondLst>
                                  <p:childTnLst>
                                    <p:set>
                                      <p:cBhvr>
                                        <p:cTn id="10" dur="1" fill="hold">
                                          <p:stCondLst>
                                            <p:cond delay="0"/>
                                          </p:stCondLst>
                                        </p:cTn>
                                        <p:tgtEl>
                                          <p:spTgt spid="25600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animEffect transition="in" filter="blinds(horizontal)">
                                      <p:cBhvr>
                                        <p:cTn id="15" dur="500"/>
                                        <p:tgtEl>
                                          <p:spTgt spid="8">
                                            <p:txEl>
                                              <p:pRg st="0" end="0"/>
                                            </p:txEl>
                                          </p:spTgt>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55" presetClass="entr" presetSubtype="0" dur="100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anim calcmode="lin" valueType="num">
                                      <p:cBhvr>
                                        <p:cTn id="20" dur="1000" fill="hold"/>
                                        <p:tgtEl>
                                          <p:spTgt spid="10"/>
                                        </p:tgtEl>
                                        <p:attrNameLst>
                                          <p:attrName>ppt_w</p:attrName>
                                        </p:attrNameLst>
                                      </p:cBhvr>
                                      <p:tavLst>
                                        <p:tav tm="0">
                                          <p:val>
                                            <p:strVal val="#ppt_w*0.70"/>
                                          </p:val>
                                        </p:tav>
                                        <p:tav tm="100000">
                                          <p:val>
                                            <p:strVal val="#ppt_w"/>
                                          </p:val>
                                        </p:tav>
                                      </p:tavLst>
                                    </p:anim>
                                    <p:anim calcmode="lin" valueType="num">
                                      <p:cBhvr>
                                        <p:cTn id="21" dur="1000" fill="hold"/>
                                        <p:tgtEl>
                                          <p:spTgt spid="10"/>
                                        </p:tgtEl>
                                        <p:attrNameLst>
                                          <p:attrName>ppt_h</p:attrName>
                                        </p:attrNameLst>
                                      </p:cBhvr>
                                      <p:tavLst>
                                        <p:tav tm="0">
                                          <p:val>
                                            <p:strVal val="#ppt_h"/>
                                          </p:val>
                                        </p:tav>
                                        <p:tav tm="100000">
                                          <p:val>
                                            <p:strVal val="#ppt_h"/>
                                          </p:val>
                                        </p:tav>
                                      </p:tavLst>
                                    </p:anim>
                                    <p:animEffect transition="in" filter="fade">
                                      <p:cBhvr>
                                        <p:cTn id="22" dur="1000"/>
                                        <p:tgtEl>
                                          <p:spTgt spid="1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blinds(horizontal)">
                                      <p:cBhvr>
                                        <p:cTn id="27" dur="500"/>
                                        <p:tgtEl>
                                          <p:spTgt spid="9"/>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55" presetClass="entr" presetSubtype="0" dur="1000"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 calcmode="lin" valueType="num">
                                      <p:cBhvr>
                                        <p:cTn id="32" dur="1000" fill="hold"/>
                                        <p:tgtEl>
                                          <p:spTgt spid="11"/>
                                        </p:tgtEl>
                                        <p:attrNameLst>
                                          <p:attrName>ppt_w</p:attrName>
                                        </p:attrNameLst>
                                      </p:cBhvr>
                                      <p:tavLst>
                                        <p:tav tm="0">
                                          <p:val>
                                            <p:strVal val="#ppt_w*0.70"/>
                                          </p:val>
                                        </p:tav>
                                        <p:tav tm="100000">
                                          <p:val>
                                            <p:strVal val="#ppt_w"/>
                                          </p:val>
                                        </p:tav>
                                      </p:tavLst>
                                    </p:anim>
                                    <p:anim calcmode="lin" valueType="num">
                                      <p:cBhvr>
                                        <p:cTn id="33" dur="1000" fill="hold"/>
                                        <p:tgtEl>
                                          <p:spTgt spid="11"/>
                                        </p:tgtEl>
                                        <p:attrNameLst>
                                          <p:attrName>ppt_h</p:attrName>
                                        </p:attrNameLst>
                                      </p:cBhvr>
                                      <p:tavLst>
                                        <p:tav tm="0">
                                          <p:val>
                                            <p:strVal val="#ppt_h"/>
                                          </p:val>
                                        </p:tav>
                                        <p:tav tm="100000">
                                          <p:val>
                                            <p:strVal val="#ppt_h"/>
                                          </p:val>
                                        </p:tav>
                                      </p:tavLst>
                                    </p:anim>
                                    <p:animEffect transition="in" filter="fade">
                                      <p:cBhvr>
                                        <p:cTn id="34"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9"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矩形 25" title=""/>
          <p:cNvSpPr/>
          <p:nvPr/>
        </p:nvSpPr>
        <p:spPr>
          <a:xfrm>
            <a:off x="233680" y="415925"/>
            <a:ext cx="8024495" cy="10763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latin typeface="Times New Roman" panose="02020603050405020304" pitchFamily="18" charset="0"/>
                <a:cs typeface="Times New Roman" panose="02020603050405020304" pitchFamily="18" charset="0"/>
              </a:rPr>
              <a:t> </a:t>
            </a:r>
            <a:r>
              <a:rPr lang="zh-CN" altLang="zh-CN" sz="3200" smtClean="0">
                <a:latin typeface="Times New Roman" panose="02020603050405020304" pitchFamily="18" charset="0"/>
                <a:cs typeface="Times New Roman" panose="02020603050405020304" pitchFamily="18" charset="0"/>
              </a:rPr>
              <a:t>　 </a:t>
            </a:r>
            <a:r>
              <a:rPr lang="en-US" altLang="zh-CN" sz="3200" smtClean="0">
                <a:latin typeface="Times New Roman" panose="02020603050405020304" pitchFamily="18" charset="0"/>
                <a:cs typeface="Times New Roman" panose="02020603050405020304" pitchFamily="18" charset="0"/>
              </a:rPr>
              <a:t>(2)</a:t>
            </a:r>
            <a:r>
              <a:rPr lang="zh-CN" altLang="zh-CN" sz="3200" smtClean="0">
                <a:latin typeface="Times New Roman" panose="02020603050405020304" pitchFamily="18" charset="0"/>
                <a:cs typeface="Times New Roman" panose="02020603050405020304" pitchFamily="18" charset="0"/>
              </a:rPr>
              <a:t>从图象上看</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高尔夫球的最大飞行高度是多少</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球的起点与洞之间的距离是多少</a:t>
            </a:r>
            <a:r>
              <a:rPr lang="en-US" altLang="zh-CN" sz="3200" smtClean="0">
                <a:latin typeface="Times New Roman" panose="02020603050405020304" pitchFamily="18" charset="0"/>
                <a:cs typeface="Times New Roman" panose="02020603050405020304" pitchFamily="18" charset="0"/>
              </a:rPr>
              <a:t>?</a:t>
            </a:r>
            <a:endParaRPr lang="zh-CN" altLang="zh-CN" sz="3200">
              <a:latin typeface="Times New Roman" panose="02020603050405020304" pitchFamily="18" charset="0"/>
              <a:cs typeface="Times New Roman" panose="02020603050405020304" pitchFamily="18" charset="0"/>
            </a:endParaRPr>
          </a:p>
        </p:txBody>
      </p:sp>
      <p:sp>
        <p:nvSpPr>
          <p:cNvPr id="5" name="矩形 4" title=""/>
          <p:cNvSpPr/>
          <p:nvPr/>
        </p:nvSpPr>
        <p:spPr>
          <a:xfrm>
            <a:off x="233968" y="4827599"/>
            <a:ext cx="8496944" cy="10763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200" smtClean="0">
                <a:solidFill>
                  <a:srgbClr val="FF0000"/>
                </a:solidFill>
                <a:latin typeface="Times New Roman" panose="02020603050405020304" pitchFamily="18" charset="0"/>
                <a:cs typeface="Times New Roman" panose="02020603050405020304" pitchFamily="18" charset="0"/>
              </a:rPr>
              <a:t>解</a:t>
            </a:r>
            <a:r>
              <a:rPr lang="zh-CN" altLang="en-US" sz="3200" smtClean="0">
                <a:solidFill>
                  <a:srgbClr val="FF0000"/>
                </a:solidFill>
                <a:latin typeface="Times New Roman" panose="02020603050405020304" pitchFamily="18" charset="0"/>
                <a:cs typeface="Times New Roman" panose="02020603050405020304" pitchFamily="18" charset="0"/>
              </a:rPr>
              <a:t>：</a:t>
            </a:r>
            <a:r>
              <a:rPr lang="zh-CN" altLang="zh-CN" sz="3200" smtClean="0">
                <a:solidFill>
                  <a:srgbClr val="FF0000"/>
                </a:solidFill>
                <a:latin typeface="Times New Roman" panose="02020603050405020304" pitchFamily="18" charset="0"/>
                <a:cs typeface="Times New Roman" panose="02020603050405020304" pitchFamily="18" charset="0"/>
              </a:rPr>
              <a:t>高尔夫球的最大飞行高度是</a:t>
            </a:r>
            <a:r>
              <a:rPr lang="en-US" altLang="zh-CN" sz="3200" smtClean="0">
                <a:solidFill>
                  <a:srgbClr val="FF0000"/>
                </a:solidFill>
                <a:latin typeface="Times New Roman" panose="02020603050405020304" pitchFamily="18" charset="0"/>
                <a:cs typeface="Times New Roman" panose="02020603050405020304" pitchFamily="18" charset="0"/>
              </a:rPr>
              <a:t>3.2 m,</a:t>
            </a:r>
            <a:endParaRPr lang="en-US" altLang="zh-CN" sz="3200" smtClean="0">
              <a:solidFill>
                <a:srgbClr val="FF0000"/>
              </a:solidFill>
              <a:latin typeface="Times New Roman" panose="02020603050405020304" pitchFamily="18" charset="0"/>
              <a:cs typeface="Times New Roman" panose="02020603050405020304" pitchFamily="18" charset="0"/>
            </a:endParaRPr>
          </a:p>
          <a:p>
            <a:r>
              <a:rPr lang="zh-CN" altLang="zh-CN" sz="3200" smtClean="0">
                <a:solidFill>
                  <a:srgbClr val="FF0000"/>
                </a:solidFill>
                <a:latin typeface="Times New Roman" panose="02020603050405020304" pitchFamily="18" charset="0"/>
                <a:cs typeface="Times New Roman" panose="02020603050405020304" pitchFamily="18" charset="0"/>
              </a:rPr>
              <a:t>       球的起点与洞之间的距离是</a:t>
            </a:r>
            <a:r>
              <a:rPr lang="en-US" altLang="zh-CN" sz="3200" smtClean="0">
                <a:solidFill>
                  <a:srgbClr val="FF0000"/>
                </a:solidFill>
                <a:latin typeface="Times New Roman" panose="02020603050405020304" pitchFamily="18" charset="0"/>
                <a:cs typeface="Times New Roman" panose="02020603050405020304" pitchFamily="18" charset="0"/>
              </a:rPr>
              <a:t>8 m.</a:t>
            </a:r>
            <a:endParaRPr lang="zh-CN" altLang="zh-CN" sz="3200" smtClean="0">
              <a:solidFill>
                <a:srgbClr val="FF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55" presetClass="entr" presetSubtype="0" dur="100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1000" fill="hold"/>
                                        <p:tgtEl>
                                          <p:spTgt spid="5"/>
                                        </p:tgtEl>
                                        <p:attrNameLst>
                                          <p:attrName>ppt_w</p:attrName>
                                        </p:attrNameLst>
                                      </p:cBhvr>
                                      <p:tavLst>
                                        <p:tav tm="0">
                                          <p:val>
                                            <p:strVal val="#ppt_w*0.70"/>
                                          </p:val>
                                        </p:tav>
                                        <p:tav tm="100000">
                                          <p:val>
                                            <p:strVal val="#ppt_w"/>
                                          </p:val>
                                        </p:tav>
                                      </p:tavLst>
                                    </p:anim>
                                    <p:anim calcmode="lin" valueType="num">
                                      <p:cBhvr>
                                        <p:cTn id="12" dur="1000" fill="hold"/>
                                        <p:tgtEl>
                                          <p:spTgt spid="5"/>
                                        </p:tgtEl>
                                        <p:attrNameLst>
                                          <p:attrName>ppt_h</p:attrName>
                                        </p:attrNameLst>
                                      </p:cBhvr>
                                      <p:tavLst>
                                        <p:tav tm="0">
                                          <p:val>
                                            <p:strVal val="#ppt_h"/>
                                          </p:val>
                                        </p:tav>
                                        <p:tav tm="100000">
                                          <p:val>
                                            <p:strVal val="#ppt_h"/>
                                          </p:val>
                                        </p:tav>
                                      </p:tavLst>
                                    </p:anim>
                                    <p:animEffect transition="in" filter="fade">
                                      <p:cBhvr>
                                        <p:cTn id="13"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5"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矩形 25" title=""/>
          <p:cNvSpPr/>
          <p:nvPr/>
        </p:nvSpPr>
        <p:spPr>
          <a:xfrm>
            <a:off x="179705" y="260350"/>
            <a:ext cx="8134350" cy="19380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latin typeface="Times New Roman" panose="02020603050405020304" pitchFamily="18" charset="0"/>
                <a:cs typeface="Times New Roman" panose="02020603050405020304" pitchFamily="18" charset="0"/>
              </a:rPr>
              <a:t>         例：</a:t>
            </a:r>
            <a:r>
              <a:rPr lang="zh-CN" altLang="zh-CN" sz="2400" smtClean="0">
                <a:latin typeface="Times New Roman" panose="02020603050405020304" pitchFamily="18" charset="0"/>
                <a:cs typeface="Times New Roman" panose="02020603050405020304" pitchFamily="18" charset="0"/>
              </a:rPr>
              <a:t>如图</a:t>
            </a:r>
            <a:r>
              <a:rPr lang="en-US" altLang="zh-CN" sz="2400" smtClean="0">
                <a:latin typeface="Times New Roman" panose="02020603050405020304" pitchFamily="18" charset="0"/>
                <a:cs typeface="Times New Roman" panose="02020603050405020304" pitchFamily="18" charset="0"/>
              </a:rPr>
              <a:t>(1)</a:t>
            </a:r>
            <a:r>
              <a:rPr lang="zh-CN" altLang="zh-CN" sz="2400" smtClean="0">
                <a:latin typeface="Times New Roman" panose="02020603050405020304" pitchFamily="18" charset="0"/>
                <a:cs typeface="Times New Roman" panose="02020603050405020304" pitchFamily="18" charset="0"/>
              </a:rPr>
              <a:t>所示</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小明家、食堂、图书馆在同一条直线上</a:t>
            </a:r>
            <a:r>
              <a:rPr lang="en-US" altLang="zh-CN" sz="2400" smtClean="0">
                <a:latin typeface="Times New Roman" panose="02020603050405020304" pitchFamily="18" charset="0"/>
                <a:cs typeface="Times New Roman" panose="02020603050405020304" pitchFamily="18" charset="0"/>
              </a:rPr>
              <a:t>. </a:t>
            </a:r>
            <a:r>
              <a:rPr lang="zh-CN" altLang="zh-CN" sz="2400" smtClean="0">
                <a:latin typeface="Times New Roman" panose="02020603050405020304" pitchFamily="18" charset="0"/>
                <a:cs typeface="Times New Roman" panose="02020603050405020304" pitchFamily="18" charset="0"/>
              </a:rPr>
              <a:t>小明从家去食堂吃早餐</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接着去图书馆读报</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然后回家</a:t>
            </a:r>
            <a:r>
              <a:rPr lang="en-US" altLang="zh-CN" sz="2400" smtClean="0">
                <a:latin typeface="Times New Roman" panose="02020603050405020304" pitchFamily="18" charset="0"/>
                <a:cs typeface="Times New Roman" panose="02020603050405020304" pitchFamily="18" charset="0"/>
              </a:rPr>
              <a:t>. </a:t>
            </a:r>
            <a:r>
              <a:rPr lang="zh-CN" altLang="zh-CN" sz="2400" smtClean="0">
                <a:latin typeface="Times New Roman" panose="02020603050405020304" pitchFamily="18" charset="0"/>
                <a:cs typeface="Times New Roman" panose="02020603050405020304" pitchFamily="18" charset="0"/>
              </a:rPr>
              <a:t>图</a:t>
            </a:r>
            <a:r>
              <a:rPr lang="en-US" altLang="zh-CN" sz="2400" smtClean="0">
                <a:latin typeface="Times New Roman" panose="02020603050405020304" pitchFamily="18" charset="0"/>
                <a:cs typeface="Times New Roman" panose="02020603050405020304" pitchFamily="18" charset="0"/>
              </a:rPr>
              <a:t>(2)</a:t>
            </a:r>
            <a:r>
              <a:rPr lang="zh-CN" altLang="zh-CN" sz="2400" smtClean="0">
                <a:latin typeface="Times New Roman" panose="02020603050405020304" pitchFamily="18" charset="0"/>
                <a:cs typeface="Times New Roman" panose="02020603050405020304" pitchFamily="18" charset="0"/>
              </a:rPr>
              <a:t>反映了这个过程中</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小明离家的距离</a:t>
            </a:r>
            <a:r>
              <a:rPr lang="en-US" altLang="zh-CN" sz="2400" i="1" smtClean="0">
                <a:latin typeface="Times New Roman" panose="02020603050405020304" pitchFamily="18" charset="0"/>
                <a:cs typeface="Times New Roman" panose="02020603050405020304" pitchFamily="18" charset="0"/>
              </a:rPr>
              <a:t>y</a:t>
            </a:r>
            <a:r>
              <a:rPr lang="zh-CN" altLang="zh-CN" sz="2400" smtClean="0">
                <a:latin typeface="Times New Roman" panose="02020603050405020304" pitchFamily="18" charset="0"/>
                <a:cs typeface="Times New Roman" panose="02020603050405020304" pitchFamily="18" charset="0"/>
              </a:rPr>
              <a:t>与时间</a:t>
            </a:r>
            <a:r>
              <a:rPr lang="en-US" altLang="zh-CN" sz="2400" i="1" smtClean="0">
                <a:latin typeface="Times New Roman" panose="02020603050405020304" pitchFamily="18" charset="0"/>
                <a:cs typeface="Times New Roman" panose="02020603050405020304" pitchFamily="18" charset="0"/>
              </a:rPr>
              <a:t>x</a:t>
            </a:r>
            <a:r>
              <a:rPr lang="zh-CN" altLang="zh-CN" sz="2400" smtClean="0">
                <a:latin typeface="Times New Roman" panose="02020603050405020304" pitchFamily="18" charset="0"/>
                <a:cs typeface="Times New Roman" panose="02020603050405020304" pitchFamily="18" charset="0"/>
              </a:rPr>
              <a:t>之间的对应关系</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 　根据图象回答下列问题</a:t>
            </a:r>
            <a:r>
              <a:rPr lang="en-US" altLang="zh-CN" sz="2400" smtClean="0">
                <a:latin typeface="Times New Roman" panose="02020603050405020304" pitchFamily="18" charset="0"/>
                <a:cs typeface="Times New Roman" panose="02020603050405020304" pitchFamily="18" charset="0"/>
              </a:rPr>
              <a:t>:</a:t>
            </a:r>
            <a:endParaRPr lang="zh-CN" altLang="zh-CN" sz="2400" smtClean="0">
              <a:latin typeface="Times New Roman" panose="02020603050405020304" pitchFamily="18" charset="0"/>
              <a:cs typeface="Times New Roman" panose="02020603050405020304" pitchFamily="18" charset="0"/>
            </a:endParaRPr>
          </a:p>
          <a:p>
            <a:r>
              <a:rPr lang="zh-CN" altLang="zh-CN" sz="2400" smtClean="0">
                <a:latin typeface="Times New Roman" panose="02020603050405020304" pitchFamily="18" charset="0"/>
                <a:cs typeface="Times New Roman" panose="02020603050405020304" pitchFamily="18" charset="0"/>
              </a:rPr>
              <a:t>　</a:t>
            </a:r>
            <a:r>
              <a:rPr lang="en-US" altLang="zh-CN" sz="2400" smtClean="0">
                <a:latin typeface="Times New Roman" panose="02020603050405020304" pitchFamily="18" charset="0"/>
                <a:cs typeface="Times New Roman" panose="02020603050405020304" pitchFamily="18" charset="0"/>
              </a:rPr>
              <a:t>(1)</a:t>
            </a:r>
            <a:r>
              <a:rPr lang="zh-CN" altLang="zh-CN" sz="2400" smtClean="0">
                <a:latin typeface="Times New Roman" panose="02020603050405020304" pitchFamily="18" charset="0"/>
                <a:cs typeface="Times New Roman" panose="02020603050405020304" pitchFamily="18" charset="0"/>
              </a:rPr>
              <a:t>食堂离小明家多远</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小明从家到食堂用了多少时间</a:t>
            </a:r>
            <a:r>
              <a:rPr lang="en-US" altLang="zh-CN" sz="2400" smtClean="0">
                <a:latin typeface="Times New Roman" panose="02020603050405020304" pitchFamily="18" charset="0"/>
                <a:cs typeface="Times New Roman" panose="02020603050405020304" pitchFamily="18" charset="0"/>
              </a:rPr>
              <a:t>?</a:t>
            </a:r>
            <a:endParaRPr lang="zh-CN" altLang="zh-CN" sz="2400" smtClean="0">
              <a:latin typeface="Times New Roman" panose="02020603050405020304" pitchFamily="18" charset="0"/>
              <a:cs typeface="Times New Roman" panose="02020603050405020304" pitchFamily="18" charset="0"/>
            </a:endParaRPr>
          </a:p>
        </p:txBody>
      </p:sp>
      <p:sp>
        <p:nvSpPr>
          <p:cNvPr id="11" name="矩形 10" title=""/>
          <p:cNvSpPr/>
          <p:nvPr/>
        </p:nvSpPr>
        <p:spPr>
          <a:xfrm>
            <a:off x="500034" y="5786454"/>
            <a:ext cx="8064896"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smtClean="0">
                <a:solidFill>
                  <a:srgbClr val="FF0000"/>
                </a:solidFill>
                <a:latin typeface="Times New Roman" panose="02020603050405020304" pitchFamily="18" charset="0"/>
                <a:cs typeface="Times New Roman" panose="02020603050405020304" pitchFamily="18" charset="0"/>
              </a:rPr>
              <a:t>解</a:t>
            </a:r>
            <a:r>
              <a:rPr lang="en-US" altLang="zh-CN" sz="2400" smtClean="0">
                <a:solidFill>
                  <a:srgbClr val="FF0000"/>
                </a:solidFill>
                <a:latin typeface="Times New Roman" panose="02020603050405020304" pitchFamily="18" charset="0"/>
                <a:cs typeface="Times New Roman" panose="02020603050405020304" pitchFamily="18" charset="0"/>
              </a:rPr>
              <a:t>:</a:t>
            </a:r>
            <a:r>
              <a:rPr lang="zh-CN" altLang="zh-CN" sz="2400" smtClean="0">
                <a:solidFill>
                  <a:srgbClr val="FF0000"/>
                </a:solidFill>
                <a:latin typeface="Times New Roman" panose="02020603050405020304" pitchFamily="18" charset="0"/>
                <a:cs typeface="Times New Roman" panose="02020603050405020304" pitchFamily="18" charset="0"/>
              </a:rPr>
              <a:t>由纵坐标看出</a:t>
            </a:r>
            <a:r>
              <a:rPr lang="en-US" altLang="zh-CN" sz="2400" smtClean="0">
                <a:solidFill>
                  <a:srgbClr val="FF0000"/>
                </a:solidFill>
                <a:latin typeface="Times New Roman" panose="02020603050405020304" pitchFamily="18" charset="0"/>
                <a:cs typeface="Times New Roman" panose="02020603050405020304" pitchFamily="18" charset="0"/>
              </a:rPr>
              <a:t>,</a:t>
            </a:r>
            <a:r>
              <a:rPr lang="zh-CN" altLang="zh-CN" sz="2400" smtClean="0">
                <a:solidFill>
                  <a:srgbClr val="FF0000"/>
                </a:solidFill>
                <a:latin typeface="Times New Roman" panose="02020603050405020304" pitchFamily="18" charset="0"/>
                <a:cs typeface="Times New Roman" panose="02020603050405020304" pitchFamily="18" charset="0"/>
              </a:rPr>
              <a:t>食堂离小明家</a:t>
            </a:r>
            <a:r>
              <a:rPr lang="en-US" altLang="zh-CN" sz="2400" smtClean="0">
                <a:solidFill>
                  <a:srgbClr val="FF0000"/>
                </a:solidFill>
                <a:latin typeface="Times New Roman" panose="02020603050405020304" pitchFamily="18" charset="0"/>
                <a:cs typeface="Times New Roman" panose="02020603050405020304" pitchFamily="18" charset="0"/>
              </a:rPr>
              <a:t>0.6 km</a:t>
            </a:r>
            <a:r>
              <a:rPr lang="en-US" altLang="zh-CN" sz="2400" i="1" smtClean="0">
                <a:solidFill>
                  <a:srgbClr val="FF0000"/>
                </a:solidFill>
                <a:latin typeface="Times New Roman" panose="02020603050405020304" pitchFamily="18" charset="0"/>
                <a:cs typeface="Times New Roman" panose="02020603050405020304" pitchFamily="18" charset="0"/>
              </a:rPr>
              <a:t>;</a:t>
            </a:r>
            <a:r>
              <a:rPr lang="zh-CN" altLang="zh-CN" sz="2400" smtClean="0">
                <a:solidFill>
                  <a:srgbClr val="FF0000"/>
                </a:solidFill>
                <a:latin typeface="Times New Roman" panose="02020603050405020304" pitchFamily="18" charset="0"/>
                <a:cs typeface="Times New Roman" panose="02020603050405020304" pitchFamily="18" charset="0"/>
              </a:rPr>
              <a:t>由横坐标看出</a:t>
            </a:r>
            <a:r>
              <a:rPr lang="en-US" altLang="zh-CN" sz="2400" smtClean="0">
                <a:solidFill>
                  <a:srgbClr val="FF0000"/>
                </a:solidFill>
                <a:latin typeface="Times New Roman" panose="02020603050405020304" pitchFamily="18" charset="0"/>
                <a:cs typeface="Times New Roman" panose="02020603050405020304" pitchFamily="18" charset="0"/>
              </a:rPr>
              <a:t>,</a:t>
            </a:r>
            <a:endParaRPr lang="en-US" altLang="zh-CN" sz="2400" smtClean="0">
              <a:solidFill>
                <a:srgbClr val="FF0000"/>
              </a:solidFill>
              <a:latin typeface="Times New Roman" panose="02020603050405020304" pitchFamily="18" charset="0"/>
              <a:cs typeface="Times New Roman" panose="02020603050405020304" pitchFamily="18" charset="0"/>
            </a:endParaRPr>
          </a:p>
          <a:p>
            <a:r>
              <a:rPr lang="en-US" altLang="zh-CN" sz="2400" smtClean="0">
                <a:solidFill>
                  <a:srgbClr val="FF0000"/>
                </a:solidFill>
                <a:latin typeface="Times New Roman" panose="02020603050405020304" pitchFamily="18" charset="0"/>
                <a:cs typeface="Times New Roman" panose="02020603050405020304" pitchFamily="18" charset="0"/>
              </a:rPr>
              <a:t>     </a:t>
            </a:r>
            <a:r>
              <a:rPr lang="zh-CN" altLang="zh-CN" sz="2400" smtClean="0">
                <a:solidFill>
                  <a:srgbClr val="FF0000"/>
                </a:solidFill>
                <a:latin typeface="Times New Roman" panose="02020603050405020304" pitchFamily="18" charset="0"/>
                <a:cs typeface="Times New Roman" panose="02020603050405020304" pitchFamily="18" charset="0"/>
              </a:rPr>
              <a:t>小明从家到食堂用了</a:t>
            </a:r>
            <a:r>
              <a:rPr lang="en-US" altLang="zh-CN" sz="2400" smtClean="0">
                <a:solidFill>
                  <a:srgbClr val="FF0000"/>
                </a:solidFill>
                <a:latin typeface="Times New Roman" panose="02020603050405020304" pitchFamily="18" charset="0"/>
                <a:cs typeface="Times New Roman" panose="02020603050405020304" pitchFamily="18" charset="0"/>
              </a:rPr>
              <a:t>8</a:t>
            </a:r>
            <a:r>
              <a:rPr lang="en-US" altLang="zh-CN" sz="2400" i="1" smtClean="0">
                <a:solidFill>
                  <a:srgbClr val="FF0000"/>
                </a:solidFill>
                <a:latin typeface="Times New Roman" panose="02020603050405020304" pitchFamily="18" charset="0"/>
                <a:cs typeface="Times New Roman" panose="02020603050405020304" pitchFamily="18" charset="0"/>
              </a:rPr>
              <a:t> </a:t>
            </a:r>
            <a:r>
              <a:rPr lang="en-US" altLang="zh-CN" sz="2400" smtClean="0">
                <a:solidFill>
                  <a:srgbClr val="FF0000"/>
                </a:solidFill>
                <a:latin typeface="Times New Roman" panose="02020603050405020304" pitchFamily="18" charset="0"/>
                <a:cs typeface="Times New Roman" panose="02020603050405020304" pitchFamily="18" charset="0"/>
              </a:rPr>
              <a:t>min.</a:t>
            </a:r>
            <a:endParaRPr lang="zh-CN" altLang="zh-CN" sz="2400">
              <a:solidFill>
                <a:srgbClr val="FF0000"/>
              </a:solidFill>
              <a:latin typeface="Times New Roman" panose="02020603050405020304" pitchFamily="18" charset="0"/>
              <a:cs typeface="Times New Roman" panose="02020603050405020304" pitchFamily="18" charset="0"/>
            </a:endParaRPr>
          </a:p>
        </p:txBody>
      </p:sp>
      <p:pic>
        <p:nvPicPr>
          <p:cNvPr id="15" name="图片 14" title=""/>
          <p:cNvPicPr/>
          <p:nvPr/>
        </p:nvPicPr>
        <p:blipFill>
          <a:blip r:embed="rId2">
            <a:duotone>
              <a:prstClr val="black"/>
              <a:schemeClr val="accent2">
                <a:tint val="45000"/>
                <a:satMod val="400000"/>
              </a:schemeClr>
            </a:duotone>
          </a:blip>
          <a:stretch>
            <a:fillRect/>
          </a:stretch>
        </p:blipFill>
        <p:spPr bwMode="auto">
          <a:xfrm>
            <a:off x="1403648" y="2143116"/>
            <a:ext cx="6048672" cy="2428892"/>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p:cTn id="7" dur="1000" fill="hold"/>
                                        <p:tgtEl>
                                          <p:spTgt spid="26"/>
                                        </p:tgtEl>
                                        <p:attrNameLst>
                                          <p:attrName>ppt_w</p:attrName>
                                        </p:attrNameLst>
                                      </p:cBhvr>
                                      <p:tavLst>
                                        <p:tav tm="0">
                                          <p:val>
                                            <p:strVal val="#ppt_w*0.70"/>
                                          </p:val>
                                        </p:tav>
                                        <p:tav tm="100000">
                                          <p:val>
                                            <p:strVal val="#ppt_w"/>
                                          </p:val>
                                        </p:tav>
                                      </p:tavLst>
                                    </p:anim>
                                    <p:anim calcmode="lin" valueType="num">
                                      <p:cBhvr>
                                        <p:cTn id="8" dur="1000" fill="hold"/>
                                        <p:tgtEl>
                                          <p:spTgt spid="26"/>
                                        </p:tgtEl>
                                        <p:attrNameLst>
                                          <p:attrName>ppt_h</p:attrName>
                                        </p:attrNameLst>
                                      </p:cBhvr>
                                      <p:tavLst>
                                        <p:tav tm="0">
                                          <p:val>
                                            <p:strVal val="#ppt_h"/>
                                          </p:val>
                                        </p:tav>
                                        <p:tav tm="100000">
                                          <p:val>
                                            <p:strVal val="#ppt_h"/>
                                          </p:val>
                                        </p:tav>
                                      </p:tavLst>
                                    </p:anim>
                                    <p:animEffect transition="in" filter="fade">
                                      <p:cBhvr>
                                        <p:cTn id="9" dur="1000"/>
                                        <p:tgtEl>
                                          <p:spTgt spid="26"/>
                                        </p:tgtEl>
                                      </p:cBhvr>
                                    </p:animEffect>
                                  </p:childTnLst>
                                </p:cTn>
                              </p:par>
                              <p:par>
                                <p:cTn id="10" presetID="55" presetClass="entr" presetSubtype="0" dur="1000" fill="hold" nodeType="withEffect">
                                  <p:stCondLst>
                                    <p:cond delay="0"/>
                                  </p:stCondLst>
                                  <p:childTnLst>
                                    <p:set>
                                      <p:cBhvr>
                                        <p:cTn id="11" dur="1" fill="hold">
                                          <p:stCondLst>
                                            <p:cond delay="0"/>
                                          </p:stCondLst>
                                        </p:cTn>
                                        <p:tgtEl>
                                          <p:spTgt spid="15"/>
                                        </p:tgtEl>
                                        <p:attrNameLst>
                                          <p:attrName>style.visibility</p:attrName>
                                        </p:attrNameLst>
                                      </p:cBhvr>
                                      <p:to>
                                        <p:strVal val="visible"/>
                                      </p:to>
                                    </p:set>
                                    <p:anim calcmode="lin" valueType="num">
                                      <p:cBhvr>
                                        <p:cTn id="12" dur="1000" fill="hold"/>
                                        <p:tgtEl>
                                          <p:spTgt spid="15"/>
                                        </p:tgtEl>
                                        <p:attrNameLst>
                                          <p:attrName>ppt_w</p:attrName>
                                        </p:attrNameLst>
                                      </p:cBhvr>
                                      <p:tavLst>
                                        <p:tav tm="0">
                                          <p:val>
                                            <p:strVal val="#ppt_w*0.70"/>
                                          </p:val>
                                        </p:tav>
                                        <p:tav tm="100000">
                                          <p:val>
                                            <p:strVal val="#ppt_w"/>
                                          </p:val>
                                        </p:tav>
                                      </p:tavLst>
                                    </p:anim>
                                    <p:anim calcmode="lin" valueType="num">
                                      <p:cBhvr>
                                        <p:cTn id="13" dur="1000" fill="hold"/>
                                        <p:tgtEl>
                                          <p:spTgt spid="15"/>
                                        </p:tgtEl>
                                        <p:attrNameLst>
                                          <p:attrName>ppt_h</p:attrName>
                                        </p:attrNameLst>
                                      </p:cBhvr>
                                      <p:tavLst>
                                        <p:tav tm="0">
                                          <p:val>
                                            <p:strVal val="#ppt_h"/>
                                          </p:val>
                                        </p:tav>
                                        <p:tav tm="100000">
                                          <p:val>
                                            <p:strVal val="#ppt_h"/>
                                          </p:val>
                                        </p:tav>
                                      </p:tavLst>
                                    </p:anim>
                                    <p:animEffect transition="in" filter="fade">
                                      <p:cBhvr>
                                        <p:cTn id="14" dur="1000"/>
                                        <p:tgtEl>
                                          <p:spTgt spid="15"/>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55" presetClass="entr" presetSubtype="0" dur="100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p:cTn id="19" dur="1000" fill="hold"/>
                                        <p:tgtEl>
                                          <p:spTgt spid="11"/>
                                        </p:tgtEl>
                                        <p:attrNameLst>
                                          <p:attrName>ppt_w</p:attrName>
                                        </p:attrNameLst>
                                      </p:cBhvr>
                                      <p:tavLst>
                                        <p:tav tm="0">
                                          <p:val>
                                            <p:strVal val="#ppt_w*0.70"/>
                                          </p:val>
                                        </p:tav>
                                        <p:tav tm="100000">
                                          <p:val>
                                            <p:strVal val="#ppt_w"/>
                                          </p:val>
                                        </p:tav>
                                      </p:tavLst>
                                    </p:anim>
                                    <p:anim calcmode="lin" valueType="num">
                                      <p:cBhvr>
                                        <p:cTn id="20" dur="1000" fill="hold"/>
                                        <p:tgtEl>
                                          <p:spTgt spid="11"/>
                                        </p:tgtEl>
                                        <p:attrNameLst>
                                          <p:attrName>ppt_h</p:attrName>
                                        </p:attrNameLst>
                                      </p:cBhvr>
                                      <p:tavLst>
                                        <p:tav tm="0">
                                          <p:val>
                                            <p:strVal val="#ppt_h"/>
                                          </p:val>
                                        </p:tav>
                                        <p:tav tm="100000">
                                          <p:val>
                                            <p:strVal val="#ppt_h"/>
                                          </p:val>
                                        </p:tav>
                                      </p:tavLst>
                                    </p:anim>
                                    <p:animEffect transition="in" filter="fade">
                                      <p:cBhvr>
                                        <p:cTn id="21"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11"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矩形 25" title=""/>
          <p:cNvSpPr/>
          <p:nvPr/>
        </p:nvSpPr>
        <p:spPr>
          <a:xfrm>
            <a:off x="179512" y="260648"/>
            <a:ext cx="8712968"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latin typeface="Times New Roman" panose="02020603050405020304" pitchFamily="18" charset="0"/>
                <a:cs typeface="Times New Roman" panose="02020603050405020304" pitchFamily="18" charset="0"/>
              </a:rPr>
              <a:t> </a:t>
            </a:r>
            <a:r>
              <a:rPr lang="zh-CN" altLang="zh-CN" sz="2400" smtClean="0">
                <a:latin typeface="Times New Roman" panose="02020603050405020304" pitchFamily="18" charset="0"/>
                <a:cs typeface="Times New Roman" panose="02020603050405020304" pitchFamily="18" charset="0"/>
              </a:rPr>
              <a:t>　</a:t>
            </a:r>
            <a:r>
              <a:rPr lang="en-US" altLang="zh-CN" sz="2400" smtClean="0">
                <a:latin typeface="Times New Roman" panose="02020603050405020304" pitchFamily="18" charset="0"/>
                <a:cs typeface="Times New Roman" panose="02020603050405020304" pitchFamily="18" charset="0"/>
              </a:rPr>
              <a:t>       (2)</a:t>
            </a:r>
            <a:r>
              <a:rPr lang="zh-CN" altLang="zh-CN" sz="2400" smtClean="0">
                <a:latin typeface="Times New Roman" panose="02020603050405020304" pitchFamily="18" charset="0"/>
                <a:cs typeface="Times New Roman" panose="02020603050405020304" pitchFamily="18" charset="0"/>
              </a:rPr>
              <a:t>小明吃早餐用了多少时间</a:t>
            </a:r>
            <a:r>
              <a:rPr lang="en-US" altLang="zh-CN" sz="2400" smtClean="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p:txBody>
      </p:sp>
      <p:sp>
        <p:nvSpPr>
          <p:cNvPr id="8" name="矩形 7" title=""/>
          <p:cNvSpPr/>
          <p:nvPr/>
        </p:nvSpPr>
        <p:spPr>
          <a:xfrm>
            <a:off x="395536" y="908720"/>
            <a:ext cx="7272808"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smtClean="0">
                <a:solidFill>
                  <a:srgbClr val="FF0000"/>
                </a:solidFill>
                <a:latin typeface="Times New Roman" panose="02020603050405020304" pitchFamily="18" charset="0"/>
                <a:cs typeface="Times New Roman" panose="02020603050405020304" pitchFamily="18" charset="0"/>
              </a:rPr>
              <a:t>解</a:t>
            </a:r>
            <a:r>
              <a:rPr lang="zh-CN" altLang="en-US" sz="2400" smtClean="0">
                <a:solidFill>
                  <a:srgbClr val="FF0000"/>
                </a:solidFill>
                <a:latin typeface="Times New Roman" panose="02020603050405020304" pitchFamily="18" charset="0"/>
                <a:cs typeface="Times New Roman" panose="02020603050405020304" pitchFamily="18" charset="0"/>
              </a:rPr>
              <a:t>：</a:t>
            </a:r>
            <a:r>
              <a:rPr lang="zh-CN" altLang="zh-CN" sz="2400" smtClean="0">
                <a:solidFill>
                  <a:srgbClr val="FF0000"/>
                </a:solidFill>
                <a:latin typeface="Times New Roman" panose="02020603050405020304" pitchFamily="18" charset="0"/>
                <a:cs typeface="Times New Roman" panose="02020603050405020304" pitchFamily="18" charset="0"/>
              </a:rPr>
              <a:t>由横坐标看出</a:t>
            </a:r>
            <a:r>
              <a:rPr lang="en-US" altLang="zh-CN" sz="2400" smtClean="0">
                <a:solidFill>
                  <a:srgbClr val="FF0000"/>
                </a:solidFill>
                <a:latin typeface="Times New Roman" panose="02020603050405020304" pitchFamily="18" charset="0"/>
                <a:cs typeface="Times New Roman" panose="02020603050405020304" pitchFamily="18" charset="0"/>
              </a:rPr>
              <a:t>,25-8=17,</a:t>
            </a:r>
            <a:r>
              <a:rPr lang="zh-CN" altLang="zh-CN" sz="2400" smtClean="0">
                <a:solidFill>
                  <a:srgbClr val="FF0000"/>
                </a:solidFill>
                <a:latin typeface="Times New Roman" panose="02020603050405020304" pitchFamily="18" charset="0"/>
                <a:cs typeface="Times New Roman" panose="02020603050405020304" pitchFamily="18" charset="0"/>
              </a:rPr>
              <a:t>小明吃早餐用了</a:t>
            </a:r>
            <a:r>
              <a:rPr lang="en-US" altLang="zh-CN" sz="2400" smtClean="0">
                <a:solidFill>
                  <a:srgbClr val="FF0000"/>
                </a:solidFill>
                <a:latin typeface="Times New Roman" panose="02020603050405020304" pitchFamily="18" charset="0"/>
                <a:cs typeface="Times New Roman" panose="02020603050405020304" pitchFamily="18" charset="0"/>
              </a:rPr>
              <a:t>17 min.</a:t>
            </a:r>
            <a:endParaRPr lang="zh-CN" altLang="zh-CN" sz="2400">
              <a:solidFill>
                <a:srgbClr val="FF0000"/>
              </a:solidFill>
              <a:latin typeface="Times New Roman" panose="02020603050405020304" pitchFamily="18" charset="0"/>
              <a:cs typeface="Times New Roman" panose="02020603050405020304" pitchFamily="18" charset="0"/>
            </a:endParaRPr>
          </a:p>
        </p:txBody>
      </p:sp>
      <p:sp>
        <p:nvSpPr>
          <p:cNvPr id="11" name="矩形 10" title=""/>
          <p:cNvSpPr/>
          <p:nvPr/>
        </p:nvSpPr>
        <p:spPr>
          <a:xfrm>
            <a:off x="323528" y="1556792"/>
            <a:ext cx="8064896"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smtClean="0">
                <a:latin typeface="Times New Roman" panose="02020603050405020304" pitchFamily="18" charset="0"/>
                <a:cs typeface="Times New Roman" panose="02020603050405020304" pitchFamily="18" charset="0"/>
              </a:rPr>
              <a:t>(3)</a:t>
            </a:r>
            <a:r>
              <a:rPr lang="zh-CN" altLang="zh-CN" sz="2400" smtClean="0">
                <a:latin typeface="Times New Roman" panose="02020603050405020304" pitchFamily="18" charset="0"/>
                <a:cs typeface="Times New Roman" panose="02020603050405020304" pitchFamily="18" charset="0"/>
              </a:rPr>
              <a:t>食堂离图书馆多远</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小明从食堂到图书馆用了多少时间</a:t>
            </a:r>
            <a:r>
              <a:rPr lang="en-US" altLang="zh-CN" sz="2400" smtClean="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p:txBody>
      </p:sp>
      <p:sp>
        <p:nvSpPr>
          <p:cNvPr id="6" name="矩形 5" title=""/>
          <p:cNvSpPr/>
          <p:nvPr/>
        </p:nvSpPr>
        <p:spPr>
          <a:xfrm>
            <a:off x="251520" y="2247255"/>
            <a:ext cx="8064896"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solidFill>
                  <a:srgbClr val="FF0000"/>
                </a:solidFill>
                <a:latin typeface="Times New Roman" panose="02020603050405020304" pitchFamily="18" charset="0"/>
                <a:cs typeface="Times New Roman" panose="02020603050405020304" pitchFamily="18" charset="0"/>
              </a:rPr>
              <a:t>解：</a:t>
            </a:r>
            <a:r>
              <a:rPr lang="zh-CN" altLang="zh-CN" sz="2400" smtClean="0">
                <a:solidFill>
                  <a:srgbClr val="FF0000"/>
                </a:solidFill>
                <a:latin typeface="Times New Roman" panose="02020603050405020304" pitchFamily="18" charset="0"/>
                <a:cs typeface="Times New Roman" panose="02020603050405020304" pitchFamily="18" charset="0"/>
              </a:rPr>
              <a:t>由纵坐标看出</a:t>
            </a:r>
            <a:r>
              <a:rPr lang="en-US" altLang="zh-CN" sz="2400" smtClean="0">
                <a:solidFill>
                  <a:srgbClr val="FF0000"/>
                </a:solidFill>
                <a:latin typeface="Times New Roman" panose="02020603050405020304" pitchFamily="18" charset="0"/>
                <a:cs typeface="Times New Roman" panose="02020603050405020304" pitchFamily="18" charset="0"/>
              </a:rPr>
              <a:t>,0.8-0.6=0.2,</a:t>
            </a:r>
            <a:r>
              <a:rPr lang="zh-CN" altLang="zh-CN" sz="2400" smtClean="0">
                <a:solidFill>
                  <a:srgbClr val="FF0000"/>
                </a:solidFill>
                <a:latin typeface="Times New Roman" panose="02020603050405020304" pitchFamily="18" charset="0"/>
                <a:cs typeface="Times New Roman" panose="02020603050405020304" pitchFamily="18" charset="0"/>
              </a:rPr>
              <a:t>食堂离图书馆</a:t>
            </a:r>
            <a:r>
              <a:rPr lang="en-US" altLang="zh-CN" sz="2400" smtClean="0">
                <a:solidFill>
                  <a:srgbClr val="FF0000"/>
                </a:solidFill>
                <a:latin typeface="Times New Roman" panose="02020603050405020304" pitchFamily="18" charset="0"/>
                <a:cs typeface="Times New Roman" panose="02020603050405020304" pitchFamily="18" charset="0"/>
              </a:rPr>
              <a:t>0.2 km;</a:t>
            </a:r>
            <a:r>
              <a:rPr lang="zh-CN" altLang="zh-CN" sz="2400" smtClean="0">
                <a:solidFill>
                  <a:srgbClr val="FF0000"/>
                </a:solidFill>
                <a:latin typeface="Times New Roman" panose="02020603050405020304" pitchFamily="18" charset="0"/>
                <a:cs typeface="Times New Roman" panose="02020603050405020304" pitchFamily="18" charset="0"/>
              </a:rPr>
              <a:t>由横坐</a:t>
            </a:r>
            <a:endParaRPr lang="en-US" altLang="zh-CN" sz="2400" smtClean="0">
              <a:solidFill>
                <a:srgbClr val="FF0000"/>
              </a:solidFill>
              <a:latin typeface="Times New Roman" panose="02020603050405020304" pitchFamily="18" charset="0"/>
              <a:cs typeface="Times New Roman" panose="02020603050405020304" pitchFamily="18" charset="0"/>
            </a:endParaRPr>
          </a:p>
          <a:p>
            <a:r>
              <a:rPr lang="en-US" altLang="zh-CN" sz="2400" smtClean="0">
                <a:solidFill>
                  <a:srgbClr val="FF0000"/>
                </a:solidFill>
                <a:latin typeface="Times New Roman" panose="02020603050405020304" pitchFamily="18" charset="0"/>
                <a:cs typeface="Times New Roman" panose="02020603050405020304" pitchFamily="18" charset="0"/>
              </a:rPr>
              <a:t>        </a:t>
            </a:r>
            <a:r>
              <a:rPr lang="zh-CN" altLang="zh-CN" sz="2400" smtClean="0">
                <a:solidFill>
                  <a:srgbClr val="FF0000"/>
                </a:solidFill>
                <a:latin typeface="Times New Roman" panose="02020603050405020304" pitchFamily="18" charset="0"/>
                <a:cs typeface="Times New Roman" panose="02020603050405020304" pitchFamily="18" charset="0"/>
              </a:rPr>
              <a:t>标看出</a:t>
            </a:r>
            <a:r>
              <a:rPr lang="en-US" altLang="zh-CN" sz="2400" smtClean="0">
                <a:solidFill>
                  <a:srgbClr val="FF0000"/>
                </a:solidFill>
                <a:latin typeface="Times New Roman" panose="02020603050405020304" pitchFamily="18" charset="0"/>
                <a:cs typeface="Times New Roman" panose="02020603050405020304" pitchFamily="18" charset="0"/>
              </a:rPr>
              <a:t>,28-25=3,</a:t>
            </a:r>
            <a:r>
              <a:rPr lang="zh-CN" altLang="zh-CN" sz="2400" smtClean="0">
                <a:solidFill>
                  <a:srgbClr val="FF0000"/>
                </a:solidFill>
                <a:latin typeface="Times New Roman" panose="02020603050405020304" pitchFamily="18" charset="0"/>
                <a:cs typeface="Times New Roman" panose="02020603050405020304" pitchFamily="18" charset="0"/>
              </a:rPr>
              <a:t>小明从食堂到图书馆用了</a:t>
            </a:r>
            <a:r>
              <a:rPr lang="en-US" altLang="zh-CN" sz="2400" smtClean="0">
                <a:solidFill>
                  <a:srgbClr val="FF0000"/>
                </a:solidFill>
                <a:latin typeface="Times New Roman" panose="02020603050405020304" pitchFamily="18" charset="0"/>
                <a:cs typeface="Times New Roman" panose="02020603050405020304" pitchFamily="18" charset="0"/>
              </a:rPr>
              <a:t>3 min.</a:t>
            </a:r>
            <a:endParaRPr lang="zh-CN" altLang="zh-CN" sz="2400">
              <a:solidFill>
                <a:srgbClr val="FF0000"/>
              </a:solidFill>
              <a:latin typeface="Times New Roman" panose="02020603050405020304" pitchFamily="18" charset="0"/>
              <a:cs typeface="Times New Roman" panose="02020603050405020304" pitchFamily="18" charset="0"/>
            </a:endParaRPr>
          </a:p>
        </p:txBody>
      </p:sp>
      <p:sp>
        <p:nvSpPr>
          <p:cNvPr id="7" name="矩形 6" title=""/>
          <p:cNvSpPr/>
          <p:nvPr/>
        </p:nvSpPr>
        <p:spPr>
          <a:xfrm>
            <a:off x="179512" y="3356992"/>
            <a:ext cx="8712968"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smtClean="0">
                <a:latin typeface="Times New Roman" panose="02020603050405020304" pitchFamily="18" charset="0"/>
                <a:cs typeface="Times New Roman" panose="02020603050405020304" pitchFamily="18" charset="0"/>
              </a:rPr>
              <a:t>(4)</a:t>
            </a:r>
            <a:r>
              <a:rPr lang="zh-CN" altLang="zh-CN" sz="2400" smtClean="0">
                <a:latin typeface="Times New Roman" panose="02020603050405020304" pitchFamily="18" charset="0"/>
                <a:cs typeface="Times New Roman" panose="02020603050405020304" pitchFamily="18" charset="0"/>
              </a:rPr>
              <a:t>小明读报用了多少时间</a:t>
            </a:r>
            <a:r>
              <a:rPr lang="en-US" altLang="zh-CN" sz="2400" smtClean="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p:txBody>
      </p:sp>
      <p:sp>
        <p:nvSpPr>
          <p:cNvPr id="9" name="矩形 8" title=""/>
          <p:cNvSpPr/>
          <p:nvPr/>
        </p:nvSpPr>
        <p:spPr>
          <a:xfrm>
            <a:off x="395536" y="4005064"/>
            <a:ext cx="8496944"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smtClean="0">
                <a:solidFill>
                  <a:srgbClr val="FF0000"/>
                </a:solidFill>
                <a:latin typeface="Times New Roman" panose="02020603050405020304" pitchFamily="18" charset="0"/>
                <a:cs typeface="Times New Roman" panose="02020603050405020304" pitchFamily="18" charset="0"/>
              </a:rPr>
              <a:t>解</a:t>
            </a:r>
            <a:r>
              <a:rPr lang="zh-CN" altLang="en-US" sz="2400" smtClean="0">
                <a:solidFill>
                  <a:srgbClr val="FF0000"/>
                </a:solidFill>
                <a:latin typeface="Times New Roman" panose="02020603050405020304" pitchFamily="18" charset="0"/>
                <a:cs typeface="Times New Roman" panose="02020603050405020304" pitchFamily="18" charset="0"/>
              </a:rPr>
              <a:t>：</a:t>
            </a:r>
            <a:r>
              <a:rPr lang="zh-CN" altLang="zh-CN" sz="2400" smtClean="0">
                <a:solidFill>
                  <a:srgbClr val="FF0000"/>
                </a:solidFill>
                <a:latin typeface="Times New Roman" panose="02020603050405020304" pitchFamily="18" charset="0"/>
                <a:cs typeface="Times New Roman" panose="02020603050405020304" pitchFamily="18" charset="0"/>
              </a:rPr>
              <a:t>由横坐标看出</a:t>
            </a:r>
            <a:r>
              <a:rPr lang="en-US" altLang="zh-CN" sz="2400" smtClean="0">
                <a:solidFill>
                  <a:srgbClr val="FF0000"/>
                </a:solidFill>
                <a:latin typeface="Times New Roman" panose="02020603050405020304" pitchFamily="18" charset="0"/>
                <a:cs typeface="Times New Roman" panose="02020603050405020304" pitchFamily="18" charset="0"/>
              </a:rPr>
              <a:t>,58-28=30,</a:t>
            </a:r>
            <a:r>
              <a:rPr lang="zh-CN" altLang="zh-CN" sz="2400" smtClean="0">
                <a:solidFill>
                  <a:srgbClr val="FF0000"/>
                </a:solidFill>
                <a:latin typeface="Times New Roman" panose="02020603050405020304" pitchFamily="18" charset="0"/>
                <a:cs typeface="Times New Roman" panose="02020603050405020304" pitchFamily="18" charset="0"/>
              </a:rPr>
              <a:t>小明读报用了</a:t>
            </a:r>
            <a:r>
              <a:rPr lang="en-US" altLang="zh-CN" sz="2400" smtClean="0">
                <a:solidFill>
                  <a:srgbClr val="FF0000"/>
                </a:solidFill>
                <a:latin typeface="Times New Roman" panose="02020603050405020304" pitchFamily="18" charset="0"/>
                <a:cs typeface="Times New Roman" panose="02020603050405020304" pitchFamily="18" charset="0"/>
              </a:rPr>
              <a:t>30 min</a:t>
            </a:r>
            <a:r>
              <a:rPr lang="en-US" altLang="zh-CN" sz="2400" i="1" smtClean="0">
                <a:solidFill>
                  <a:srgbClr val="FF0000"/>
                </a:solidFill>
                <a:latin typeface="Times New Roman" panose="02020603050405020304" pitchFamily="18" charset="0"/>
                <a:cs typeface="Times New Roman" panose="02020603050405020304" pitchFamily="18" charset="0"/>
              </a:rPr>
              <a:t>.</a:t>
            </a:r>
            <a:endParaRPr lang="zh-CN" altLang="zh-CN" sz="2400" i="1">
              <a:solidFill>
                <a:srgbClr val="FF0000"/>
              </a:solidFill>
              <a:latin typeface="Times New Roman" panose="02020603050405020304" pitchFamily="18" charset="0"/>
              <a:cs typeface="Times New Roman" panose="02020603050405020304" pitchFamily="18" charset="0"/>
            </a:endParaRPr>
          </a:p>
        </p:txBody>
      </p:sp>
      <p:sp>
        <p:nvSpPr>
          <p:cNvPr id="10" name="矩形 9" title=""/>
          <p:cNvSpPr/>
          <p:nvPr/>
        </p:nvSpPr>
        <p:spPr>
          <a:xfrm>
            <a:off x="107504" y="4653136"/>
            <a:ext cx="8820472"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smtClean="0">
                <a:latin typeface="Times New Roman" panose="02020603050405020304" pitchFamily="18" charset="0"/>
                <a:cs typeface="Times New Roman" panose="02020603050405020304" pitchFamily="18" charset="0"/>
              </a:rPr>
              <a:t>　</a:t>
            </a:r>
            <a:r>
              <a:rPr lang="en-US" altLang="zh-CN" sz="2400" smtClean="0">
                <a:latin typeface="Times New Roman" panose="02020603050405020304" pitchFamily="18" charset="0"/>
                <a:cs typeface="Times New Roman" panose="02020603050405020304" pitchFamily="18" charset="0"/>
              </a:rPr>
              <a:t>(5)</a:t>
            </a:r>
            <a:r>
              <a:rPr lang="zh-CN" altLang="zh-CN" sz="2400" smtClean="0">
                <a:latin typeface="Times New Roman" panose="02020603050405020304" pitchFamily="18" charset="0"/>
                <a:cs typeface="Times New Roman" panose="02020603050405020304" pitchFamily="18" charset="0"/>
              </a:rPr>
              <a:t>图书馆离小明家多远</a:t>
            </a:r>
            <a:r>
              <a:rPr lang="en-US" altLang="zh-CN" sz="2400" smtClean="0">
                <a:latin typeface="Times New Roman" panose="02020603050405020304" pitchFamily="18" charset="0"/>
                <a:cs typeface="Times New Roman" panose="02020603050405020304" pitchFamily="18" charset="0"/>
              </a:rPr>
              <a:t>?</a:t>
            </a:r>
            <a:r>
              <a:rPr lang="zh-CN" altLang="zh-CN" sz="2400" smtClean="0">
                <a:latin typeface="Times New Roman" panose="02020603050405020304" pitchFamily="18" charset="0"/>
                <a:cs typeface="Times New Roman" panose="02020603050405020304" pitchFamily="18" charset="0"/>
              </a:rPr>
              <a:t>小明从图书馆回家的平均速度是多少</a:t>
            </a:r>
            <a:r>
              <a:rPr lang="en-US" altLang="zh-CN" sz="2400" smtClean="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p:txBody>
      </p:sp>
      <p:sp>
        <p:nvSpPr>
          <p:cNvPr id="12" name="矩形 11" title=""/>
          <p:cNvSpPr/>
          <p:nvPr/>
        </p:nvSpPr>
        <p:spPr>
          <a:xfrm>
            <a:off x="395536" y="5343599"/>
            <a:ext cx="8064896" cy="120032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solidFill>
                  <a:srgbClr val="FF0000"/>
                </a:solidFill>
                <a:latin typeface="Times New Roman" panose="02020603050405020304" pitchFamily="18" charset="0"/>
                <a:cs typeface="Times New Roman" panose="02020603050405020304" pitchFamily="18" charset="0"/>
              </a:rPr>
              <a:t>解：</a:t>
            </a:r>
            <a:r>
              <a:rPr lang="zh-CN" altLang="zh-CN" sz="2400" smtClean="0">
                <a:solidFill>
                  <a:srgbClr val="FF0000"/>
                </a:solidFill>
                <a:latin typeface="Times New Roman" panose="02020603050405020304" pitchFamily="18" charset="0"/>
                <a:cs typeface="Times New Roman" panose="02020603050405020304" pitchFamily="18" charset="0"/>
              </a:rPr>
              <a:t>由纵坐标看出</a:t>
            </a:r>
            <a:r>
              <a:rPr lang="en-US" altLang="zh-CN" sz="2400" smtClean="0">
                <a:solidFill>
                  <a:srgbClr val="FF0000"/>
                </a:solidFill>
                <a:latin typeface="Times New Roman" panose="02020603050405020304" pitchFamily="18" charset="0"/>
                <a:cs typeface="Times New Roman" panose="02020603050405020304" pitchFamily="18" charset="0"/>
              </a:rPr>
              <a:t>,</a:t>
            </a:r>
            <a:r>
              <a:rPr lang="zh-CN" altLang="zh-CN" sz="2400" smtClean="0">
                <a:solidFill>
                  <a:srgbClr val="FF0000"/>
                </a:solidFill>
                <a:latin typeface="Times New Roman" panose="02020603050405020304" pitchFamily="18" charset="0"/>
                <a:cs typeface="Times New Roman" panose="02020603050405020304" pitchFamily="18" charset="0"/>
              </a:rPr>
              <a:t>图书馆离小明家</a:t>
            </a:r>
            <a:r>
              <a:rPr lang="en-US" altLang="zh-CN" sz="2400" smtClean="0">
                <a:solidFill>
                  <a:srgbClr val="FF0000"/>
                </a:solidFill>
                <a:latin typeface="Times New Roman" panose="02020603050405020304" pitchFamily="18" charset="0"/>
                <a:cs typeface="Times New Roman" panose="02020603050405020304" pitchFamily="18" charset="0"/>
              </a:rPr>
              <a:t>0.8 km;</a:t>
            </a:r>
            <a:r>
              <a:rPr lang="zh-CN" altLang="zh-CN" sz="2400" smtClean="0">
                <a:solidFill>
                  <a:srgbClr val="FF0000"/>
                </a:solidFill>
                <a:latin typeface="Times New Roman" panose="02020603050405020304" pitchFamily="18" charset="0"/>
                <a:cs typeface="Times New Roman" panose="02020603050405020304" pitchFamily="18" charset="0"/>
              </a:rPr>
              <a:t>由横坐标看出</a:t>
            </a:r>
            <a:r>
              <a:rPr lang="en-US" altLang="zh-CN" sz="2400" smtClean="0">
                <a:solidFill>
                  <a:srgbClr val="FF0000"/>
                </a:solidFill>
                <a:latin typeface="Times New Roman" panose="02020603050405020304" pitchFamily="18" charset="0"/>
                <a:cs typeface="Times New Roman" panose="02020603050405020304" pitchFamily="18" charset="0"/>
              </a:rPr>
              <a:t>,</a:t>
            </a:r>
            <a:endParaRPr lang="en-US" altLang="zh-CN" sz="2400" smtClean="0">
              <a:solidFill>
                <a:srgbClr val="FF0000"/>
              </a:solidFill>
              <a:latin typeface="Times New Roman" panose="02020603050405020304" pitchFamily="18" charset="0"/>
              <a:cs typeface="Times New Roman" panose="02020603050405020304" pitchFamily="18" charset="0"/>
            </a:endParaRPr>
          </a:p>
          <a:p>
            <a:r>
              <a:rPr lang="en-US" altLang="zh-CN" sz="2400" smtClean="0">
                <a:solidFill>
                  <a:srgbClr val="FF0000"/>
                </a:solidFill>
                <a:latin typeface="Times New Roman" panose="02020603050405020304" pitchFamily="18" charset="0"/>
                <a:cs typeface="Times New Roman" panose="02020603050405020304" pitchFamily="18" charset="0"/>
              </a:rPr>
              <a:t>         68-58=10,</a:t>
            </a:r>
            <a:r>
              <a:rPr lang="zh-CN" altLang="zh-CN" sz="2400" smtClean="0">
                <a:solidFill>
                  <a:srgbClr val="FF0000"/>
                </a:solidFill>
                <a:latin typeface="Times New Roman" panose="02020603050405020304" pitchFamily="18" charset="0"/>
                <a:cs typeface="Times New Roman" panose="02020603050405020304" pitchFamily="18" charset="0"/>
              </a:rPr>
              <a:t>小明从图书馆回家用了</a:t>
            </a:r>
            <a:r>
              <a:rPr lang="en-US" altLang="zh-CN" sz="2400" smtClean="0">
                <a:solidFill>
                  <a:srgbClr val="FF0000"/>
                </a:solidFill>
                <a:latin typeface="Times New Roman" panose="02020603050405020304" pitchFamily="18" charset="0"/>
                <a:cs typeface="Times New Roman" panose="02020603050405020304" pitchFamily="18" charset="0"/>
              </a:rPr>
              <a:t>10 min,</a:t>
            </a:r>
            <a:r>
              <a:rPr lang="zh-CN" altLang="zh-CN" sz="2400" smtClean="0">
                <a:solidFill>
                  <a:srgbClr val="FF0000"/>
                </a:solidFill>
                <a:latin typeface="Times New Roman" panose="02020603050405020304" pitchFamily="18" charset="0"/>
                <a:cs typeface="Times New Roman" panose="02020603050405020304" pitchFamily="18" charset="0"/>
              </a:rPr>
              <a:t>由此算出平均</a:t>
            </a:r>
            <a:endParaRPr lang="en-US" altLang="zh-CN" sz="2400" smtClean="0">
              <a:solidFill>
                <a:srgbClr val="FF0000"/>
              </a:solidFill>
              <a:latin typeface="Times New Roman" panose="02020603050405020304" pitchFamily="18" charset="0"/>
              <a:cs typeface="Times New Roman" panose="02020603050405020304" pitchFamily="18" charset="0"/>
            </a:endParaRPr>
          </a:p>
          <a:p>
            <a:r>
              <a:rPr lang="en-US" altLang="zh-CN" sz="2400" smtClean="0">
                <a:solidFill>
                  <a:srgbClr val="FF0000"/>
                </a:solidFill>
                <a:latin typeface="Times New Roman" panose="02020603050405020304" pitchFamily="18" charset="0"/>
                <a:cs typeface="Times New Roman" panose="02020603050405020304" pitchFamily="18" charset="0"/>
              </a:rPr>
              <a:t>         </a:t>
            </a:r>
            <a:r>
              <a:rPr lang="zh-CN" altLang="zh-CN" sz="2400" smtClean="0">
                <a:solidFill>
                  <a:srgbClr val="FF0000"/>
                </a:solidFill>
                <a:latin typeface="Times New Roman" panose="02020603050405020304" pitchFamily="18" charset="0"/>
                <a:cs typeface="Times New Roman" panose="02020603050405020304" pitchFamily="18" charset="0"/>
              </a:rPr>
              <a:t>速度是</a:t>
            </a:r>
            <a:r>
              <a:rPr lang="en-US" altLang="zh-CN" sz="2400" smtClean="0">
                <a:solidFill>
                  <a:srgbClr val="FF0000"/>
                </a:solidFill>
                <a:latin typeface="Times New Roman" panose="02020603050405020304" pitchFamily="18" charset="0"/>
                <a:cs typeface="Times New Roman" panose="02020603050405020304" pitchFamily="18" charset="0"/>
              </a:rPr>
              <a:t>0.08 km/min.</a:t>
            </a:r>
            <a:endParaRPr lang="zh-CN" altLang="zh-CN" sz="2400">
              <a:solidFill>
                <a:srgbClr val="FF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p:cTn id="7" dur="1000" fill="hold"/>
                                        <p:tgtEl>
                                          <p:spTgt spid="26"/>
                                        </p:tgtEl>
                                        <p:attrNameLst>
                                          <p:attrName>ppt_w</p:attrName>
                                        </p:attrNameLst>
                                      </p:cBhvr>
                                      <p:tavLst>
                                        <p:tav tm="0">
                                          <p:val>
                                            <p:strVal val="#ppt_w*0.70"/>
                                          </p:val>
                                        </p:tav>
                                        <p:tav tm="100000">
                                          <p:val>
                                            <p:strVal val="#ppt_w"/>
                                          </p:val>
                                        </p:tav>
                                      </p:tavLst>
                                    </p:anim>
                                    <p:anim calcmode="lin" valueType="num">
                                      <p:cBhvr>
                                        <p:cTn id="8" dur="1000" fill="hold"/>
                                        <p:tgtEl>
                                          <p:spTgt spid="26"/>
                                        </p:tgtEl>
                                        <p:attrNameLst>
                                          <p:attrName>ppt_h</p:attrName>
                                        </p:attrNameLst>
                                      </p:cBhvr>
                                      <p:tavLst>
                                        <p:tav tm="0">
                                          <p:val>
                                            <p:strVal val="#ppt_h"/>
                                          </p:val>
                                        </p:tav>
                                        <p:tav tm="100000">
                                          <p:val>
                                            <p:strVal val="#ppt_h"/>
                                          </p:val>
                                        </p:tav>
                                      </p:tavLst>
                                    </p:anim>
                                    <p:animEffect transition="in" filter="fade">
                                      <p:cBhvr>
                                        <p:cTn id="9" dur="1000"/>
                                        <p:tgtEl>
                                          <p:spTgt spid="26"/>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55" presetClass="entr" presetSubtype="0" dur="100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1000" fill="hold"/>
                                        <p:tgtEl>
                                          <p:spTgt spid="8"/>
                                        </p:tgtEl>
                                        <p:attrNameLst>
                                          <p:attrName>ppt_w</p:attrName>
                                        </p:attrNameLst>
                                      </p:cBhvr>
                                      <p:tavLst>
                                        <p:tav tm="0">
                                          <p:val>
                                            <p:strVal val="#ppt_w*0.70"/>
                                          </p:val>
                                        </p:tav>
                                        <p:tav tm="100000">
                                          <p:val>
                                            <p:strVal val="#ppt_w"/>
                                          </p:val>
                                        </p:tav>
                                      </p:tavLst>
                                    </p:anim>
                                    <p:anim calcmode="lin" valueType="num">
                                      <p:cBhvr>
                                        <p:cTn id="15" dur="1000" fill="hold"/>
                                        <p:tgtEl>
                                          <p:spTgt spid="8"/>
                                        </p:tgtEl>
                                        <p:attrNameLst>
                                          <p:attrName>ppt_h</p:attrName>
                                        </p:attrNameLst>
                                      </p:cBhvr>
                                      <p:tavLst>
                                        <p:tav tm="0">
                                          <p:val>
                                            <p:strVal val="#ppt_h"/>
                                          </p:val>
                                        </p:tav>
                                        <p:tav tm="100000">
                                          <p:val>
                                            <p:strVal val="#ppt_h"/>
                                          </p:val>
                                        </p:tav>
                                      </p:tavLst>
                                    </p:anim>
                                    <p:animEffect transition="in" filter="fade">
                                      <p:cBhvr>
                                        <p:cTn id="16" dur="1000"/>
                                        <p:tgtEl>
                                          <p:spTgt spid="8"/>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55" presetClass="entr" presetSubtype="0" dur="100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p:cTn id="21" dur="1000" fill="hold"/>
                                        <p:tgtEl>
                                          <p:spTgt spid="11"/>
                                        </p:tgtEl>
                                        <p:attrNameLst>
                                          <p:attrName>ppt_w</p:attrName>
                                        </p:attrNameLst>
                                      </p:cBhvr>
                                      <p:tavLst>
                                        <p:tav tm="0">
                                          <p:val>
                                            <p:strVal val="#ppt_w*0.70"/>
                                          </p:val>
                                        </p:tav>
                                        <p:tav tm="100000">
                                          <p:val>
                                            <p:strVal val="#ppt_w"/>
                                          </p:val>
                                        </p:tav>
                                      </p:tavLst>
                                    </p:anim>
                                    <p:anim calcmode="lin" valueType="num">
                                      <p:cBhvr>
                                        <p:cTn id="22" dur="1000" fill="hold"/>
                                        <p:tgtEl>
                                          <p:spTgt spid="11"/>
                                        </p:tgtEl>
                                        <p:attrNameLst>
                                          <p:attrName>ppt_h</p:attrName>
                                        </p:attrNameLst>
                                      </p:cBhvr>
                                      <p:tavLst>
                                        <p:tav tm="0">
                                          <p:val>
                                            <p:strVal val="#ppt_h"/>
                                          </p:val>
                                        </p:tav>
                                        <p:tav tm="100000">
                                          <p:val>
                                            <p:strVal val="#ppt_h"/>
                                          </p:val>
                                        </p:tav>
                                      </p:tavLst>
                                    </p:anim>
                                    <p:animEffect transition="in" filter="fade">
                                      <p:cBhvr>
                                        <p:cTn id="23" dur="1000"/>
                                        <p:tgtEl>
                                          <p:spTgt spid="11"/>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55" presetClass="entr" presetSubtype="0" dur="100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p:cTn id="28" dur="1000" fill="hold"/>
                                        <p:tgtEl>
                                          <p:spTgt spid="6"/>
                                        </p:tgtEl>
                                        <p:attrNameLst>
                                          <p:attrName>ppt_w</p:attrName>
                                        </p:attrNameLst>
                                      </p:cBhvr>
                                      <p:tavLst>
                                        <p:tav tm="0">
                                          <p:val>
                                            <p:strVal val="#ppt_w*0.70"/>
                                          </p:val>
                                        </p:tav>
                                        <p:tav tm="100000">
                                          <p:val>
                                            <p:strVal val="#ppt_w"/>
                                          </p:val>
                                        </p:tav>
                                      </p:tavLst>
                                    </p:anim>
                                    <p:anim calcmode="lin" valueType="num">
                                      <p:cBhvr>
                                        <p:cTn id="29" dur="1000" fill="hold"/>
                                        <p:tgtEl>
                                          <p:spTgt spid="6"/>
                                        </p:tgtEl>
                                        <p:attrNameLst>
                                          <p:attrName>ppt_h</p:attrName>
                                        </p:attrNameLst>
                                      </p:cBhvr>
                                      <p:tavLst>
                                        <p:tav tm="0">
                                          <p:val>
                                            <p:strVal val="#ppt_h"/>
                                          </p:val>
                                        </p:tav>
                                        <p:tav tm="100000">
                                          <p:val>
                                            <p:strVal val="#ppt_h"/>
                                          </p:val>
                                        </p:tav>
                                      </p:tavLst>
                                    </p:anim>
                                    <p:animEffect transition="in" filter="fade">
                                      <p:cBhvr>
                                        <p:cTn id="30" dur="1000"/>
                                        <p:tgtEl>
                                          <p:spTgt spid="6"/>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55" presetClass="entr" presetSubtype="0" dur="100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p:cTn id="35" dur="1000" fill="hold"/>
                                        <p:tgtEl>
                                          <p:spTgt spid="7"/>
                                        </p:tgtEl>
                                        <p:attrNameLst>
                                          <p:attrName>ppt_w</p:attrName>
                                        </p:attrNameLst>
                                      </p:cBhvr>
                                      <p:tavLst>
                                        <p:tav tm="0">
                                          <p:val>
                                            <p:strVal val="#ppt_w*0.70"/>
                                          </p:val>
                                        </p:tav>
                                        <p:tav tm="100000">
                                          <p:val>
                                            <p:strVal val="#ppt_w"/>
                                          </p:val>
                                        </p:tav>
                                      </p:tavLst>
                                    </p:anim>
                                    <p:anim calcmode="lin" valueType="num">
                                      <p:cBhvr>
                                        <p:cTn id="36" dur="1000" fill="hold"/>
                                        <p:tgtEl>
                                          <p:spTgt spid="7"/>
                                        </p:tgtEl>
                                        <p:attrNameLst>
                                          <p:attrName>ppt_h</p:attrName>
                                        </p:attrNameLst>
                                      </p:cBhvr>
                                      <p:tavLst>
                                        <p:tav tm="0">
                                          <p:val>
                                            <p:strVal val="#ppt_h"/>
                                          </p:val>
                                        </p:tav>
                                        <p:tav tm="100000">
                                          <p:val>
                                            <p:strVal val="#ppt_h"/>
                                          </p:val>
                                        </p:tav>
                                      </p:tavLst>
                                    </p:anim>
                                    <p:animEffect transition="in" filter="fade">
                                      <p:cBhvr>
                                        <p:cTn id="37" dur="1000"/>
                                        <p:tgtEl>
                                          <p:spTgt spid="7"/>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55" presetClass="entr" presetSubtype="0" dur="100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 calcmode="lin" valueType="num">
                                      <p:cBhvr>
                                        <p:cTn id="42" dur="1000" fill="hold"/>
                                        <p:tgtEl>
                                          <p:spTgt spid="9"/>
                                        </p:tgtEl>
                                        <p:attrNameLst>
                                          <p:attrName>ppt_w</p:attrName>
                                        </p:attrNameLst>
                                      </p:cBhvr>
                                      <p:tavLst>
                                        <p:tav tm="0">
                                          <p:val>
                                            <p:strVal val="#ppt_w*0.70"/>
                                          </p:val>
                                        </p:tav>
                                        <p:tav tm="100000">
                                          <p:val>
                                            <p:strVal val="#ppt_w"/>
                                          </p:val>
                                        </p:tav>
                                      </p:tavLst>
                                    </p:anim>
                                    <p:anim calcmode="lin" valueType="num">
                                      <p:cBhvr>
                                        <p:cTn id="43" dur="1000" fill="hold"/>
                                        <p:tgtEl>
                                          <p:spTgt spid="9"/>
                                        </p:tgtEl>
                                        <p:attrNameLst>
                                          <p:attrName>ppt_h</p:attrName>
                                        </p:attrNameLst>
                                      </p:cBhvr>
                                      <p:tavLst>
                                        <p:tav tm="0">
                                          <p:val>
                                            <p:strVal val="#ppt_h"/>
                                          </p:val>
                                        </p:tav>
                                        <p:tav tm="100000">
                                          <p:val>
                                            <p:strVal val="#ppt_h"/>
                                          </p:val>
                                        </p:tav>
                                      </p:tavLst>
                                    </p:anim>
                                    <p:animEffect transition="in" filter="fade">
                                      <p:cBhvr>
                                        <p:cTn id="44" dur="1000"/>
                                        <p:tgtEl>
                                          <p:spTgt spid="9"/>
                                        </p:tgtEl>
                                      </p:cBhvr>
                                    </p:animEffect>
                                  </p:childTnLst>
                                </p:cTn>
                              </p:par>
                            </p:childTnLst>
                          </p:cTn>
                        </p:par>
                      </p:childTnLst>
                    </p:cTn>
                  </p:par>
                  <p:par>
                    <p:cTn id="45" fill="hold" nodeType="clickPar">
                      <p:stCondLst>
                        <p:cond delay="indefinite"/>
                      </p:stCondLst>
                      <p:childTnLst>
                        <p:par>
                          <p:cTn id="46" fill="hold">
                            <p:stCondLst>
                              <p:cond delay="0"/>
                            </p:stCondLst>
                            <p:childTnLst>
                              <p:par>
                                <p:cTn id="47" presetID="55" presetClass="entr" presetSubtype="0" dur="1000"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p:cTn id="49" dur="1000" fill="hold"/>
                                        <p:tgtEl>
                                          <p:spTgt spid="10"/>
                                        </p:tgtEl>
                                        <p:attrNameLst>
                                          <p:attrName>ppt_w</p:attrName>
                                        </p:attrNameLst>
                                      </p:cBhvr>
                                      <p:tavLst>
                                        <p:tav tm="0">
                                          <p:val>
                                            <p:strVal val="#ppt_w*0.70"/>
                                          </p:val>
                                        </p:tav>
                                        <p:tav tm="100000">
                                          <p:val>
                                            <p:strVal val="#ppt_w"/>
                                          </p:val>
                                        </p:tav>
                                      </p:tavLst>
                                    </p:anim>
                                    <p:anim calcmode="lin" valueType="num">
                                      <p:cBhvr>
                                        <p:cTn id="50" dur="1000" fill="hold"/>
                                        <p:tgtEl>
                                          <p:spTgt spid="10"/>
                                        </p:tgtEl>
                                        <p:attrNameLst>
                                          <p:attrName>ppt_h</p:attrName>
                                        </p:attrNameLst>
                                      </p:cBhvr>
                                      <p:tavLst>
                                        <p:tav tm="0">
                                          <p:val>
                                            <p:strVal val="#ppt_h"/>
                                          </p:val>
                                        </p:tav>
                                        <p:tav tm="100000">
                                          <p:val>
                                            <p:strVal val="#ppt_h"/>
                                          </p:val>
                                        </p:tav>
                                      </p:tavLst>
                                    </p:anim>
                                    <p:animEffect transition="in" filter="fade">
                                      <p:cBhvr>
                                        <p:cTn id="51" dur="1000"/>
                                        <p:tgtEl>
                                          <p:spTgt spid="10"/>
                                        </p:tgtEl>
                                      </p:cBhvr>
                                    </p:animEffect>
                                  </p:childTnLst>
                                </p:cTn>
                              </p:par>
                            </p:childTnLst>
                          </p:cTn>
                        </p:par>
                      </p:childTnLst>
                    </p:cTn>
                  </p:par>
                  <p:par>
                    <p:cTn id="52" fill="hold" nodeType="clickPar">
                      <p:stCondLst>
                        <p:cond delay="indefinite"/>
                      </p:stCondLst>
                      <p:childTnLst>
                        <p:par>
                          <p:cTn id="53" fill="hold">
                            <p:stCondLst>
                              <p:cond delay="0"/>
                            </p:stCondLst>
                            <p:childTnLst>
                              <p:par>
                                <p:cTn id="54" presetID="55" presetClass="entr" presetSubtype="0" dur="1000" fill="hold" grpId="0" nodeType="clickEffect">
                                  <p:stCondLst>
                                    <p:cond delay="0"/>
                                  </p:stCondLst>
                                  <p:childTnLst>
                                    <p:set>
                                      <p:cBhvr>
                                        <p:cTn id="55" dur="1" fill="hold">
                                          <p:stCondLst>
                                            <p:cond delay="0"/>
                                          </p:stCondLst>
                                        </p:cTn>
                                        <p:tgtEl>
                                          <p:spTgt spid="12"/>
                                        </p:tgtEl>
                                        <p:attrNameLst>
                                          <p:attrName>style.visibility</p:attrName>
                                        </p:attrNameLst>
                                      </p:cBhvr>
                                      <p:to>
                                        <p:strVal val="visible"/>
                                      </p:to>
                                    </p:set>
                                    <p:anim calcmode="lin" valueType="num">
                                      <p:cBhvr>
                                        <p:cTn id="56" dur="1000" fill="hold"/>
                                        <p:tgtEl>
                                          <p:spTgt spid="12"/>
                                        </p:tgtEl>
                                        <p:attrNameLst>
                                          <p:attrName>ppt_w</p:attrName>
                                        </p:attrNameLst>
                                      </p:cBhvr>
                                      <p:tavLst>
                                        <p:tav tm="0">
                                          <p:val>
                                            <p:strVal val="#ppt_w*0.70"/>
                                          </p:val>
                                        </p:tav>
                                        <p:tav tm="100000">
                                          <p:val>
                                            <p:strVal val="#ppt_w"/>
                                          </p:val>
                                        </p:tav>
                                      </p:tavLst>
                                    </p:anim>
                                    <p:anim calcmode="lin" valueType="num">
                                      <p:cBhvr>
                                        <p:cTn id="57" dur="1000" fill="hold"/>
                                        <p:tgtEl>
                                          <p:spTgt spid="12"/>
                                        </p:tgtEl>
                                        <p:attrNameLst>
                                          <p:attrName>ppt_h</p:attrName>
                                        </p:attrNameLst>
                                      </p:cBhvr>
                                      <p:tavLst>
                                        <p:tav tm="0">
                                          <p:val>
                                            <p:strVal val="#ppt_h"/>
                                          </p:val>
                                        </p:tav>
                                        <p:tav tm="100000">
                                          <p:val>
                                            <p:strVal val="#ppt_h"/>
                                          </p:val>
                                        </p:tav>
                                      </p:tavLst>
                                    </p:anim>
                                    <p:animEffect transition="in" filter="fade">
                                      <p:cBhvr>
                                        <p:cTn id="58"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8" grpId="0"/>
      <p:bldP spid="11" grpId="0"/>
      <p:bldP spid="6" grpId="0"/>
      <p:bldP spid="7" grpId="0"/>
      <p:bldP spid="9" grpId="0"/>
      <p:bldP spid="10" grpId="0"/>
      <p:bldP spid="12"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矩形 25" title=""/>
          <p:cNvSpPr/>
          <p:nvPr/>
        </p:nvSpPr>
        <p:spPr>
          <a:xfrm>
            <a:off x="179512" y="1671818"/>
            <a:ext cx="8712968" cy="369716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200" smtClean="0">
                <a:latin typeface="Times New Roman" panose="02020603050405020304" pitchFamily="18" charset="0"/>
                <a:cs typeface="Times New Roman" panose="02020603050405020304" pitchFamily="18" charset="0"/>
              </a:rPr>
              <a:t>           </a:t>
            </a:r>
            <a:r>
              <a:rPr lang="zh-CN" altLang="zh-CN" sz="3200" smtClean="0">
                <a:latin typeface="Times New Roman" panose="02020603050405020304" pitchFamily="18" charset="0"/>
                <a:cs typeface="Times New Roman" panose="02020603050405020304" pitchFamily="18" charset="0"/>
              </a:rPr>
              <a:t>在观察实际问题的图象时</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先从两坐标轴表示的实际意义得到点的坐标的实际意义</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然后观察图形</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分析两变量的相互关系</a:t>
            </a:r>
            <a:r>
              <a:rPr lang="en-US" altLang="zh-CN" sz="3200" smtClean="0">
                <a:latin typeface="Times New Roman" panose="02020603050405020304" pitchFamily="18" charset="0"/>
                <a:cs typeface="Times New Roman" panose="02020603050405020304" pitchFamily="18" charset="0"/>
              </a:rPr>
              <a:t>,</a:t>
            </a:r>
            <a:r>
              <a:rPr lang="zh-CN" altLang="zh-CN" sz="3200" smtClean="0">
                <a:latin typeface="Times New Roman" panose="02020603050405020304" pitchFamily="18" charset="0"/>
                <a:cs typeface="Times New Roman" panose="02020603050405020304" pitchFamily="18" charset="0"/>
              </a:rPr>
              <a:t>结合题意寻找对应的现实情境</a:t>
            </a:r>
            <a:r>
              <a:rPr lang="en-US" altLang="zh-CN" sz="3200" smtClean="0">
                <a:latin typeface="Times New Roman" panose="02020603050405020304" pitchFamily="18" charset="0"/>
                <a:cs typeface="Times New Roman" panose="02020603050405020304" pitchFamily="18" charset="0"/>
              </a:rPr>
              <a:t>.</a:t>
            </a:r>
            <a:endParaRPr lang="zh-CN" altLang="zh-CN" sz="3200" smtClean="0">
              <a:latin typeface="Times New Roman" panose="02020603050405020304" pitchFamily="18" charset="0"/>
              <a:cs typeface="Times New Roman" panose="02020603050405020304" pitchFamily="18" charset="0"/>
            </a:endParaRPr>
          </a:p>
          <a:p>
            <a:pPr>
              <a:lnSpc>
                <a:spcPct val="150000"/>
              </a:lnSpc>
            </a:pPr>
            <a:endParaRPr lang="zh-CN" altLang="zh-CN" sz="3200">
              <a:latin typeface="Times New Roman" panose="02020603050405020304" pitchFamily="18" charset="0"/>
              <a:cs typeface="Times New Roman" panose="02020603050405020304" pitchFamily="18" charset="0"/>
            </a:endParaRPr>
          </a:p>
        </p:txBody>
      </p:sp>
      <p:sp>
        <p:nvSpPr>
          <p:cNvPr id="12" name="圆角矩形 11" title=""/>
          <p:cNvSpPr/>
          <p:nvPr/>
        </p:nvSpPr>
        <p:spPr>
          <a:xfrm>
            <a:off x="1403350" y="334010"/>
            <a:ext cx="1160780" cy="646701"/>
          </a:xfrm>
          <a:prstGeom prst="roundRect">
            <a:avLst/>
          </a:prstGeom>
          <a:ln w="76200">
            <a:solidFill>
              <a:schemeClr val="bg1"/>
            </a:solidFill>
          </a:ln>
          <a:effectLst>
            <a:glow rad="228600">
              <a:schemeClr val="accent1">
                <a:satMod val="175000"/>
                <a:alpha val="40000"/>
              </a:schemeClr>
            </a:glow>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prst="slope"/>
          </a:sp3d>
        </p:spPr>
        <p:style>
          <a:lnRef idx="0">
            <a:schemeClr val="accent1"/>
          </a:lnRef>
          <a:fillRef idx="3">
            <a:schemeClr val="accent1"/>
          </a:fillRef>
          <a:effectRef idx="3">
            <a:schemeClr val="accent1"/>
          </a:effectRef>
          <a:fontRef idx="minor">
            <a:schemeClr val="lt1"/>
          </a:fontRef>
        </p:style>
        <p:txBody>
          <a:bodyPr wrap="square">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3200" b="1" smtClean="0">
                <a:latin typeface="Times New Roman" panose="02020603050405020304" pitchFamily="18" charset="0"/>
                <a:cs typeface="Times New Roman" panose="02020603050405020304" pitchFamily="18" charset="0"/>
              </a:rPr>
              <a:t>总结</a:t>
            </a:r>
            <a:endParaRPr lang="zh-CN" altLang="zh-CN" sz="3200" b="1">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p:cTn id="7" dur="1000" fill="hold"/>
                                        <p:tgtEl>
                                          <p:spTgt spid="26"/>
                                        </p:tgtEl>
                                        <p:attrNameLst>
                                          <p:attrName>ppt_w</p:attrName>
                                        </p:attrNameLst>
                                      </p:cBhvr>
                                      <p:tavLst>
                                        <p:tav tm="0">
                                          <p:val>
                                            <p:strVal val="#ppt_w*0.70"/>
                                          </p:val>
                                        </p:tav>
                                        <p:tav tm="100000">
                                          <p:val>
                                            <p:strVal val="#ppt_w"/>
                                          </p:val>
                                        </p:tav>
                                      </p:tavLst>
                                    </p:anim>
                                    <p:anim calcmode="lin" valueType="num">
                                      <p:cBhvr>
                                        <p:cTn id="8" dur="1000" fill="hold"/>
                                        <p:tgtEl>
                                          <p:spTgt spid="26"/>
                                        </p:tgtEl>
                                        <p:attrNameLst>
                                          <p:attrName>ppt_h</p:attrName>
                                        </p:attrNameLst>
                                      </p:cBhvr>
                                      <p:tavLst>
                                        <p:tav tm="0">
                                          <p:val>
                                            <p:strVal val="#ppt_h"/>
                                          </p:val>
                                        </p:tav>
                                        <p:tav tm="100000">
                                          <p:val>
                                            <p:strVal val="#ppt_h"/>
                                          </p:val>
                                        </p:tav>
                                      </p:tavLst>
                                    </p:anim>
                                    <p:animEffect transition="in" filter="fade">
                                      <p:cBhvr>
                                        <p:cTn id="9" dur="10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矩形 25" title=""/>
          <p:cNvSpPr/>
          <p:nvPr/>
        </p:nvSpPr>
        <p:spPr>
          <a:xfrm>
            <a:off x="179512" y="1268760"/>
            <a:ext cx="8712968" cy="206210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smtClean="0">
                <a:latin typeface="Times New Roman" panose="02020603050405020304" pitchFamily="18" charset="0"/>
                <a:cs typeface="Times New Roman" panose="02020603050405020304" pitchFamily="18" charset="0"/>
              </a:rPr>
              <a:t>        </a:t>
            </a:r>
            <a:r>
              <a:rPr lang="en-US" altLang="zh-CN" sz="3200" smtClean="0"/>
              <a:t>1.</a:t>
            </a:r>
            <a:r>
              <a:rPr lang="zh-CN" altLang="zh-CN" sz="3200" smtClean="0"/>
              <a:t>一般地</a:t>
            </a:r>
            <a:r>
              <a:rPr lang="en-US" altLang="zh-CN" sz="3200" smtClean="0"/>
              <a:t>,</a:t>
            </a:r>
            <a:r>
              <a:rPr lang="zh-CN" altLang="zh-CN" sz="3200" smtClean="0"/>
              <a:t>对于一个函数</a:t>
            </a:r>
            <a:r>
              <a:rPr lang="en-US" altLang="zh-CN" sz="3200" smtClean="0"/>
              <a:t>,</a:t>
            </a:r>
            <a:r>
              <a:rPr lang="zh-CN" altLang="zh-CN" sz="3200" smtClean="0"/>
              <a:t>若把自变量与函数的每对对应值分别作为点的横坐标、纵坐标</a:t>
            </a:r>
            <a:r>
              <a:rPr lang="en-US" altLang="zh-CN" sz="3200" smtClean="0"/>
              <a:t>,</a:t>
            </a:r>
            <a:r>
              <a:rPr lang="zh-CN" altLang="zh-CN" sz="3200" smtClean="0"/>
              <a:t>则坐标平面内由这些点组成的图形</a:t>
            </a:r>
            <a:r>
              <a:rPr lang="en-US" altLang="zh-CN" sz="3200" smtClean="0"/>
              <a:t>,</a:t>
            </a:r>
            <a:r>
              <a:rPr lang="zh-CN" altLang="zh-CN" sz="3200" smtClean="0"/>
              <a:t>就是这个函数的图象</a:t>
            </a:r>
            <a:r>
              <a:rPr lang="en-US" altLang="zh-CN" sz="3200" smtClean="0"/>
              <a:t>.</a:t>
            </a:r>
            <a:endParaRPr lang="zh-CN" altLang="zh-CN" sz="3200" smtClean="0"/>
          </a:p>
        </p:txBody>
      </p:sp>
      <p:sp>
        <p:nvSpPr>
          <p:cNvPr id="12" name="圆角矩形 11" title=""/>
          <p:cNvSpPr/>
          <p:nvPr/>
        </p:nvSpPr>
        <p:spPr>
          <a:xfrm>
            <a:off x="1403350" y="334010"/>
            <a:ext cx="1091565" cy="646701"/>
          </a:xfrm>
          <a:prstGeom prst="roundRect">
            <a:avLst/>
          </a:prstGeom>
          <a:ln w="76200">
            <a:solidFill>
              <a:schemeClr val="bg1"/>
            </a:solidFill>
          </a:ln>
          <a:effectLst>
            <a:glow rad="228600">
              <a:schemeClr val="accent1">
                <a:satMod val="175000"/>
                <a:alpha val="40000"/>
              </a:schemeClr>
            </a:glow>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prst="slope"/>
          </a:sp3d>
        </p:spPr>
        <p:style>
          <a:lnRef idx="0">
            <a:schemeClr val="accent1"/>
          </a:lnRef>
          <a:fillRef idx="3">
            <a:schemeClr val="accent1"/>
          </a:fillRef>
          <a:effectRef idx="3">
            <a:schemeClr val="accent1"/>
          </a:effectRef>
          <a:fontRef idx="minor">
            <a:schemeClr val="lt1"/>
          </a:fontRef>
        </p:style>
        <p:txBody>
          <a:bodyPr wrap="square">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3200" b="1" smtClean="0">
                <a:latin typeface="Times New Roman" panose="02020603050405020304" pitchFamily="18" charset="0"/>
                <a:cs typeface="Times New Roman" panose="02020603050405020304" pitchFamily="18" charset="0"/>
              </a:rPr>
              <a:t>小结</a:t>
            </a:r>
            <a:endParaRPr lang="zh-CN" altLang="zh-CN" sz="3200" b="1">
              <a:latin typeface="Times New Roman" panose="02020603050405020304" pitchFamily="18" charset="0"/>
              <a:cs typeface="Times New Roman" panose="02020603050405020304" pitchFamily="18" charset="0"/>
            </a:endParaRPr>
          </a:p>
        </p:txBody>
      </p:sp>
      <p:sp>
        <p:nvSpPr>
          <p:cNvPr id="4" name="矩形 3" title=""/>
          <p:cNvSpPr/>
          <p:nvPr/>
        </p:nvSpPr>
        <p:spPr>
          <a:xfrm>
            <a:off x="0" y="3429000"/>
            <a:ext cx="8712968" cy="304698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200" smtClean="0">
                <a:latin typeface="Times New Roman" panose="02020603050405020304" pitchFamily="18" charset="0"/>
                <a:cs typeface="Times New Roman" panose="02020603050405020304" pitchFamily="18" charset="0"/>
              </a:rPr>
              <a:t>　</a:t>
            </a:r>
            <a:r>
              <a:rPr lang="en-US" altLang="zh-CN" sz="3200" smtClean="0"/>
              <a:t> 2.</a:t>
            </a:r>
            <a:r>
              <a:rPr lang="zh-CN" altLang="zh-CN" sz="3200" smtClean="0"/>
              <a:t>函数的图象</a:t>
            </a:r>
            <a:endParaRPr lang="zh-CN" altLang="zh-CN" sz="3200" smtClean="0"/>
          </a:p>
          <a:p>
            <a:r>
              <a:rPr lang="zh-CN" altLang="zh-CN" sz="3200" smtClean="0"/>
              <a:t>　</a:t>
            </a:r>
            <a:r>
              <a:rPr lang="en-US" altLang="zh-CN" sz="3200" smtClean="0"/>
              <a:t>(1)</a:t>
            </a:r>
            <a:r>
              <a:rPr lang="zh-CN" altLang="zh-CN" sz="3200" smtClean="0"/>
              <a:t>用描点法画函数图象的一般步骤是</a:t>
            </a:r>
            <a:r>
              <a:rPr lang="en-US" altLang="zh-CN" sz="3200" smtClean="0"/>
              <a:t>:</a:t>
            </a:r>
            <a:endParaRPr lang="en-US" altLang="zh-CN" sz="3200" smtClean="0"/>
          </a:p>
          <a:p>
            <a:r>
              <a:rPr lang="en-US" altLang="zh-CN" sz="3200" smtClean="0"/>
              <a:t>         </a:t>
            </a:r>
            <a:r>
              <a:rPr lang="zh-CN" altLang="zh-CN" sz="3200" smtClean="0"/>
              <a:t>①列表</a:t>
            </a:r>
            <a:r>
              <a:rPr lang="en-US" altLang="zh-CN" sz="3200" smtClean="0"/>
              <a:t>;</a:t>
            </a:r>
            <a:r>
              <a:rPr lang="zh-CN" altLang="zh-CN" sz="3200" smtClean="0"/>
              <a:t>②描点</a:t>
            </a:r>
            <a:r>
              <a:rPr lang="en-US" altLang="zh-CN" sz="3200" smtClean="0"/>
              <a:t>;</a:t>
            </a:r>
            <a:r>
              <a:rPr lang="zh-CN" altLang="zh-CN" sz="3200" smtClean="0"/>
              <a:t>③连线</a:t>
            </a:r>
            <a:r>
              <a:rPr lang="en-US" altLang="zh-CN" sz="3200" smtClean="0"/>
              <a:t>.</a:t>
            </a:r>
            <a:endParaRPr lang="zh-CN" altLang="zh-CN" sz="3200" smtClean="0"/>
          </a:p>
          <a:p>
            <a:r>
              <a:rPr lang="zh-CN" altLang="zh-CN" sz="3200" smtClean="0"/>
              <a:t>　</a:t>
            </a:r>
            <a:r>
              <a:rPr lang="en-US" altLang="zh-CN" sz="3200" smtClean="0"/>
              <a:t>(2)</a:t>
            </a:r>
            <a:r>
              <a:rPr lang="zh-CN" altLang="zh-CN" sz="3200" smtClean="0"/>
              <a:t>当函数图象从左向右上升时</a:t>
            </a:r>
            <a:r>
              <a:rPr lang="en-US" altLang="zh-CN" sz="3200" smtClean="0"/>
              <a:t>,</a:t>
            </a:r>
            <a:r>
              <a:rPr lang="zh-CN" altLang="zh-CN" sz="3200" smtClean="0"/>
              <a:t>函数值随自变量的变大而变大</a:t>
            </a:r>
            <a:r>
              <a:rPr lang="en-US" altLang="zh-CN" sz="3200" smtClean="0"/>
              <a:t>;</a:t>
            </a:r>
            <a:r>
              <a:rPr lang="zh-CN" altLang="zh-CN" sz="3200" smtClean="0"/>
              <a:t>当函数图象从左向右下降时</a:t>
            </a:r>
            <a:r>
              <a:rPr lang="en-US" altLang="zh-CN" sz="3200" smtClean="0"/>
              <a:t>,</a:t>
            </a:r>
            <a:r>
              <a:rPr lang="zh-CN" altLang="zh-CN" sz="3200" smtClean="0"/>
              <a:t>函数值随自变量的变大而变小</a:t>
            </a:r>
            <a:r>
              <a:rPr lang="en-US" altLang="zh-CN" sz="3200" smtClean="0"/>
              <a:t>.</a:t>
            </a:r>
            <a:endParaRPr lang="zh-CN" altLang="zh-CN" sz="32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p:cTn id="7" dur="1000" fill="hold"/>
                                        <p:tgtEl>
                                          <p:spTgt spid="26"/>
                                        </p:tgtEl>
                                        <p:attrNameLst>
                                          <p:attrName>ppt_w</p:attrName>
                                        </p:attrNameLst>
                                      </p:cBhvr>
                                      <p:tavLst>
                                        <p:tav tm="0">
                                          <p:val>
                                            <p:strVal val="#ppt_w*0.70"/>
                                          </p:val>
                                        </p:tav>
                                        <p:tav tm="100000">
                                          <p:val>
                                            <p:strVal val="#ppt_w"/>
                                          </p:val>
                                        </p:tav>
                                      </p:tavLst>
                                    </p:anim>
                                    <p:anim calcmode="lin" valueType="num">
                                      <p:cBhvr>
                                        <p:cTn id="8" dur="1000" fill="hold"/>
                                        <p:tgtEl>
                                          <p:spTgt spid="26"/>
                                        </p:tgtEl>
                                        <p:attrNameLst>
                                          <p:attrName>ppt_h</p:attrName>
                                        </p:attrNameLst>
                                      </p:cBhvr>
                                      <p:tavLst>
                                        <p:tav tm="0">
                                          <p:val>
                                            <p:strVal val="#ppt_h"/>
                                          </p:val>
                                        </p:tav>
                                        <p:tav tm="100000">
                                          <p:val>
                                            <p:strVal val="#ppt_h"/>
                                          </p:val>
                                        </p:tav>
                                      </p:tavLst>
                                    </p:anim>
                                    <p:animEffect transition="in" filter="fade">
                                      <p:cBhvr>
                                        <p:cTn id="9" dur="1000"/>
                                        <p:tgtEl>
                                          <p:spTgt spid="26"/>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55" presetClass="entr" presetSubtype="0" dur="100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1000" fill="hold"/>
                                        <p:tgtEl>
                                          <p:spTgt spid="4"/>
                                        </p:tgtEl>
                                        <p:attrNameLst>
                                          <p:attrName>ppt_w</p:attrName>
                                        </p:attrNameLst>
                                      </p:cBhvr>
                                      <p:tavLst>
                                        <p:tav tm="0">
                                          <p:val>
                                            <p:strVal val="#ppt_w*0.70"/>
                                          </p:val>
                                        </p:tav>
                                        <p:tav tm="100000">
                                          <p:val>
                                            <p:strVal val="#ppt_w"/>
                                          </p:val>
                                        </p:tav>
                                      </p:tavLst>
                                    </p:anim>
                                    <p:anim calcmode="lin" valueType="num">
                                      <p:cBhvr>
                                        <p:cTn id="15" dur="1000" fill="hold"/>
                                        <p:tgtEl>
                                          <p:spTgt spid="4"/>
                                        </p:tgtEl>
                                        <p:attrNameLst>
                                          <p:attrName>ppt_h</p:attrName>
                                        </p:attrNameLst>
                                      </p:cBhvr>
                                      <p:tavLst>
                                        <p:tav tm="0">
                                          <p:val>
                                            <p:strVal val="#ppt_h"/>
                                          </p:val>
                                        </p:tav>
                                        <p:tav tm="100000">
                                          <p:val>
                                            <p:strVal val="#ppt_h"/>
                                          </p:val>
                                        </p:tav>
                                      </p:tavLst>
                                    </p:anim>
                                    <p:animEffect transition="in" filter="fade">
                                      <p:cBhvr>
                                        <p:cTn id="16"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4"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圆角矩形 4" title=""/>
          <p:cNvSpPr/>
          <p:nvPr/>
        </p:nvSpPr>
        <p:spPr>
          <a:xfrm>
            <a:off x="214282" y="1071546"/>
            <a:ext cx="8568952" cy="3926236"/>
          </a:xfrm>
          <a:prstGeom prst="roundRect">
            <a:avLst/>
          </a:prstGeom>
          <a:ln w="76200"/>
        </p:spPr>
        <p:style>
          <a:lnRef idx="2">
            <a:schemeClr val="accent1"/>
          </a:lnRef>
          <a:fillRef idx="1">
            <a:schemeClr val="lt1"/>
          </a:fillRef>
          <a:effectRef idx="0">
            <a:schemeClr val="accent1"/>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r>
              <a:rPr lang="zh-CN" altLang="zh-CN" sz="2800" smtClean="0">
                <a:latin typeface="Times New Roman" panose="02020603050405020304" pitchFamily="18" charset="0"/>
                <a:cs typeface="Times New Roman" panose="02020603050405020304" pitchFamily="18" charset="0"/>
              </a:rPr>
              <a:t>　</a:t>
            </a:r>
            <a:r>
              <a:rPr lang="en-US" altLang="zh-CN" sz="2800" smtClean="0">
                <a:latin typeface="Times New Roman" panose="02020603050405020304" pitchFamily="18" charset="0"/>
                <a:cs typeface="Times New Roman" panose="02020603050405020304" pitchFamily="18" charset="0"/>
              </a:rPr>
              <a:t> 1.</a:t>
            </a:r>
            <a:r>
              <a:rPr lang="zh-CN" altLang="zh-CN" sz="2800" smtClean="0">
                <a:latin typeface="Times New Roman" panose="02020603050405020304" pitchFamily="18" charset="0"/>
                <a:cs typeface="Times New Roman" panose="02020603050405020304" pitchFamily="18" charset="0"/>
              </a:rPr>
              <a:t>在某次试验中</a:t>
            </a:r>
            <a:r>
              <a:rPr lang="en-US" altLang="zh-CN" sz="2800" smtClean="0">
                <a:latin typeface="Times New Roman" panose="02020603050405020304" pitchFamily="18" charset="0"/>
                <a:cs typeface="Times New Roman" panose="02020603050405020304" pitchFamily="18" charset="0"/>
              </a:rPr>
              <a:t>,</a:t>
            </a:r>
            <a:r>
              <a:rPr lang="zh-CN" altLang="zh-CN" sz="2800" smtClean="0">
                <a:latin typeface="Times New Roman" panose="02020603050405020304" pitchFamily="18" charset="0"/>
                <a:cs typeface="Times New Roman" panose="02020603050405020304" pitchFamily="18" charset="0"/>
              </a:rPr>
              <a:t>测得两个变量</a:t>
            </a:r>
            <a:r>
              <a:rPr lang="en-US" altLang="zh-CN" sz="2800" i="1" smtClean="0">
                <a:latin typeface="Times New Roman" panose="02020603050405020304" pitchFamily="18" charset="0"/>
                <a:cs typeface="Times New Roman" panose="02020603050405020304" pitchFamily="18" charset="0"/>
              </a:rPr>
              <a:t>m</a:t>
            </a:r>
            <a:r>
              <a:rPr lang="zh-CN" altLang="zh-CN" sz="2800" smtClean="0">
                <a:latin typeface="Times New Roman" panose="02020603050405020304" pitchFamily="18" charset="0"/>
                <a:cs typeface="Times New Roman" panose="02020603050405020304" pitchFamily="18" charset="0"/>
              </a:rPr>
              <a:t>与</a:t>
            </a:r>
            <a:r>
              <a:rPr lang="en-US" altLang="zh-CN" sz="2800" i="1" smtClean="0">
                <a:latin typeface="Times New Roman" panose="02020603050405020304" pitchFamily="18" charset="0"/>
                <a:cs typeface="Times New Roman" panose="02020603050405020304" pitchFamily="18" charset="0"/>
              </a:rPr>
              <a:t>v</a:t>
            </a:r>
            <a:r>
              <a:rPr lang="zh-CN" altLang="zh-CN" sz="2800" smtClean="0">
                <a:latin typeface="Times New Roman" panose="02020603050405020304" pitchFamily="18" charset="0"/>
                <a:cs typeface="Times New Roman" panose="02020603050405020304" pitchFamily="18" charset="0"/>
              </a:rPr>
              <a:t>之间的</a:t>
            </a:r>
            <a:r>
              <a:rPr lang="en-US" altLang="zh-CN" sz="2800" smtClean="0">
                <a:latin typeface="Times New Roman" panose="02020603050405020304" pitchFamily="18" charset="0"/>
                <a:cs typeface="Times New Roman" panose="02020603050405020304" pitchFamily="18" charset="0"/>
              </a:rPr>
              <a:t>4</a:t>
            </a:r>
            <a:r>
              <a:rPr lang="zh-CN" altLang="zh-CN" sz="2800" smtClean="0">
                <a:latin typeface="Times New Roman" panose="02020603050405020304" pitchFamily="18" charset="0"/>
                <a:cs typeface="Times New Roman" panose="02020603050405020304" pitchFamily="18" charset="0"/>
              </a:rPr>
              <a:t>组对应数据如下表</a:t>
            </a:r>
            <a:r>
              <a:rPr lang="en-US" altLang="zh-CN" sz="2800" smtClean="0">
                <a:latin typeface="Times New Roman" panose="02020603050405020304" pitchFamily="18" charset="0"/>
                <a:cs typeface="Times New Roman" panose="02020603050405020304" pitchFamily="18" charset="0"/>
              </a:rPr>
              <a:t>:</a:t>
            </a:r>
            <a:r>
              <a:rPr lang="zh-CN" altLang="zh-CN" sz="2800" smtClean="0">
                <a:latin typeface="Times New Roman" panose="02020603050405020304" pitchFamily="18" charset="0"/>
                <a:cs typeface="Times New Roman" panose="02020603050405020304" pitchFamily="18" charset="0"/>
              </a:rPr>
              <a:t>　</a:t>
            </a:r>
            <a:endParaRPr lang="en-US" altLang="zh-CN" sz="2800" smtClean="0">
              <a:latin typeface="Times New Roman" panose="02020603050405020304" pitchFamily="18" charset="0"/>
              <a:cs typeface="Times New Roman" panose="02020603050405020304" pitchFamily="18" charset="0"/>
            </a:endParaRPr>
          </a:p>
          <a:p>
            <a:endParaRPr lang="en-US" altLang="zh-CN" sz="2800" smtClean="0">
              <a:latin typeface="Times New Roman" panose="02020603050405020304" pitchFamily="18" charset="0"/>
              <a:cs typeface="Times New Roman" panose="02020603050405020304" pitchFamily="18" charset="0"/>
            </a:endParaRPr>
          </a:p>
          <a:p>
            <a:endParaRPr lang="en-US" altLang="zh-CN" sz="2800" smtClean="0">
              <a:latin typeface="Times New Roman" panose="02020603050405020304" pitchFamily="18" charset="0"/>
              <a:cs typeface="Times New Roman" panose="02020603050405020304" pitchFamily="18" charset="0"/>
            </a:endParaRPr>
          </a:p>
          <a:p>
            <a:endParaRPr lang="en-US" altLang="zh-CN" sz="2800" smtClean="0">
              <a:latin typeface="Times New Roman" panose="02020603050405020304" pitchFamily="18" charset="0"/>
              <a:cs typeface="Times New Roman" panose="02020603050405020304" pitchFamily="18" charset="0"/>
            </a:endParaRPr>
          </a:p>
          <a:p>
            <a:r>
              <a:rPr lang="zh-CN" altLang="zh-CN" sz="2800" smtClean="0">
                <a:latin typeface="Times New Roman" panose="02020603050405020304" pitchFamily="18" charset="0"/>
                <a:cs typeface="Times New Roman" panose="02020603050405020304" pitchFamily="18" charset="0"/>
              </a:rPr>
              <a:t>则</a:t>
            </a:r>
            <a:r>
              <a:rPr lang="en-US" altLang="zh-CN" sz="2800" i="1" smtClean="0">
                <a:latin typeface="Times New Roman" panose="02020603050405020304" pitchFamily="18" charset="0"/>
                <a:cs typeface="Times New Roman" panose="02020603050405020304" pitchFamily="18" charset="0"/>
              </a:rPr>
              <a:t>m</a:t>
            </a:r>
            <a:r>
              <a:rPr lang="zh-CN" altLang="zh-CN" sz="2800" smtClean="0">
                <a:latin typeface="Times New Roman" panose="02020603050405020304" pitchFamily="18" charset="0"/>
                <a:cs typeface="Times New Roman" panose="02020603050405020304" pitchFamily="18" charset="0"/>
              </a:rPr>
              <a:t>与</a:t>
            </a:r>
            <a:r>
              <a:rPr lang="en-US" altLang="zh-CN" sz="2800" i="1" smtClean="0">
                <a:latin typeface="Times New Roman" panose="02020603050405020304" pitchFamily="18" charset="0"/>
                <a:cs typeface="Times New Roman" panose="02020603050405020304" pitchFamily="18" charset="0"/>
              </a:rPr>
              <a:t>v</a:t>
            </a:r>
            <a:r>
              <a:rPr lang="zh-CN" altLang="zh-CN" sz="2800" smtClean="0">
                <a:latin typeface="Times New Roman" panose="02020603050405020304" pitchFamily="18" charset="0"/>
                <a:cs typeface="Times New Roman" panose="02020603050405020304" pitchFamily="18" charset="0"/>
              </a:rPr>
              <a:t>之间的关系最接近于下列各关系中的</a:t>
            </a:r>
            <a:endParaRPr lang="zh-CN" altLang="zh-CN" sz="2800" smtClean="0">
              <a:latin typeface="Times New Roman" panose="02020603050405020304" pitchFamily="18" charset="0"/>
              <a:cs typeface="Times New Roman" panose="02020603050405020304" pitchFamily="18" charset="0"/>
            </a:endParaRPr>
          </a:p>
          <a:p>
            <a:r>
              <a:rPr lang="en-US" altLang="zh-CN" sz="2800" smtClean="0">
                <a:latin typeface="Times New Roman" panose="02020603050405020304" pitchFamily="18" charset="0"/>
                <a:cs typeface="Times New Roman" panose="02020603050405020304" pitchFamily="18" charset="0"/>
              </a:rPr>
              <a:t>(</a:t>
            </a:r>
            <a:r>
              <a:rPr lang="zh-CN" altLang="zh-CN" sz="2800" smtClean="0">
                <a:latin typeface="Times New Roman" panose="02020603050405020304" pitchFamily="18" charset="0"/>
                <a:cs typeface="Times New Roman" panose="02020603050405020304" pitchFamily="18" charset="0"/>
              </a:rPr>
              <a:t>　　</a:t>
            </a:r>
            <a:r>
              <a:rPr lang="en-US" altLang="zh-CN" sz="2800" smtClean="0">
                <a:latin typeface="Times New Roman" panose="02020603050405020304" pitchFamily="18" charset="0"/>
                <a:cs typeface="Times New Roman" panose="02020603050405020304" pitchFamily="18" charset="0"/>
              </a:rPr>
              <a:t>)</a:t>
            </a:r>
            <a:endParaRPr lang="zh-CN" altLang="zh-CN" sz="2800" smtClean="0">
              <a:latin typeface="Times New Roman" panose="02020603050405020304" pitchFamily="18" charset="0"/>
              <a:cs typeface="Times New Roman" panose="02020603050405020304" pitchFamily="18" charset="0"/>
            </a:endParaRPr>
          </a:p>
          <a:p>
            <a:r>
              <a:rPr lang="en-US" altLang="zh-CN" sz="2800" smtClean="0">
                <a:latin typeface="Times New Roman" panose="02020603050405020304" pitchFamily="18" charset="0"/>
                <a:cs typeface="Times New Roman" panose="02020603050405020304" pitchFamily="18" charset="0"/>
              </a:rPr>
              <a:t>A.</a:t>
            </a:r>
            <a:r>
              <a:rPr lang="en-US" altLang="zh-CN" sz="2800" i="1" smtClean="0">
                <a:latin typeface="Times New Roman" panose="02020603050405020304" pitchFamily="18" charset="0"/>
                <a:cs typeface="Times New Roman" panose="02020603050405020304" pitchFamily="18" charset="0"/>
              </a:rPr>
              <a:t>v</a:t>
            </a:r>
            <a:r>
              <a:rPr lang="en-US" altLang="zh-CN" sz="2800" smtClean="0">
                <a:latin typeface="Times New Roman" panose="02020603050405020304" pitchFamily="18" charset="0"/>
                <a:cs typeface="Times New Roman" panose="02020603050405020304" pitchFamily="18" charset="0"/>
              </a:rPr>
              <a:t>=2</a:t>
            </a:r>
            <a:r>
              <a:rPr lang="en-US" altLang="zh-CN" sz="2800" i="1" smtClean="0">
                <a:latin typeface="Times New Roman" panose="02020603050405020304" pitchFamily="18" charset="0"/>
                <a:cs typeface="Times New Roman" panose="02020603050405020304" pitchFamily="18" charset="0"/>
              </a:rPr>
              <a:t>m</a:t>
            </a:r>
            <a:r>
              <a:rPr lang="en-US" altLang="zh-CN" sz="2800" smtClean="0">
                <a:latin typeface="Times New Roman" panose="02020603050405020304" pitchFamily="18" charset="0"/>
                <a:cs typeface="Times New Roman" panose="02020603050405020304" pitchFamily="18" charset="0"/>
              </a:rPr>
              <a:t>-2     B.</a:t>
            </a:r>
            <a:r>
              <a:rPr lang="en-US" altLang="zh-CN" sz="2800" i="1" smtClean="0">
                <a:latin typeface="Times New Roman" panose="02020603050405020304" pitchFamily="18" charset="0"/>
                <a:cs typeface="Times New Roman" panose="02020603050405020304" pitchFamily="18" charset="0"/>
              </a:rPr>
              <a:t>v</a:t>
            </a:r>
            <a:r>
              <a:rPr lang="en-US" altLang="zh-CN" sz="2800" smtClean="0">
                <a:latin typeface="Times New Roman" panose="02020603050405020304" pitchFamily="18" charset="0"/>
                <a:cs typeface="Times New Roman" panose="02020603050405020304" pitchFamily="18" charset="0"/>
              </a:rPr>
              <a:t>=</a:t>
            </a:r>
            <a:r>
              <a:rPr lang="en-US" altLang="zh-CN" sz="2800" i="1" smtClean="0">
                <a:latin typeface="Times New Roman" panose="02020603050405020304" pitchFamily="18" charset="0"/>
                <a:cs typeface="Times New Roman" panose="02020603050405020304" pitchFamily="18" charset="0"/>
              </a:rPr>
              <a:t>m</a:t>
            </a:r>
            <a:r>
              <a:rPr lang="en-US" altLang="zh-CN" sz="2800" baseline="30000" smtClean="0">
                <a:latin typeface="Times New Roman" panose="02020603050405020304" pitchFamily="18" charset="0"/>
                <a:cs typeface="Times New Roman" panose="02020603050405020304" pitchFamily="18" charset="0"/>
              </a:rPr>
              <a:t>2</a:t>
            </a:r>
            <a:r>
              <a:rPr lang="en-US" altLang="zh-CN" sz="2800" smtClean="0">
                <a:latin typeface="Times New Roman" panose="02020603050405020304" pitchFamily="18" charset="0"/>
                <a:cs typeface="Times New Roman" panose="02020603050405020304" pitchFamily="18" charset="0"/>
              </a:rPr>
              <a:t>-1      C.</a:t>
            </a:r>
            <a:r>
              <a:rPr lang="en-US" altLang="zh-CN" sz="2800" i="1" smtClean="0">
                <a:latin typeface="Times New Roman" panose="02020603050405020304" pitchFamily="18" charset="0"/>
                <a:cs typeface="Times New Roman" panose="02020603050405020304" pitchFamily="18" charset="0"/>
              </a:rPr>
              <a:t>v</a:t>
            </a:r>
            <a:r>
              <a:rPr lang="en-US" altLang="zh-CN" sz="2800" smtClean="0">
                <a:latin typeface="Times New Roman" panose="02020603050405020304" pitchFamily="18" charset="0"/>
                <a:cs typeface="Times New Roman" panose="02020603050405020304" pitchFamily="18" charset="0"/>
              </a:rPr>
              <a:t>=3</a:t>
            </a:r>
            <a:r>
              <a:rPr lang="en-US" altLang="zh-CN" sz="2800" i="1" smtClean="0">
                <a:latin typeface="Times New Roman" panose="02020603050405020304" pitchFamily="18" charset="0"/>
                <a:cs typeface="Times New Roman" panose="02020603050405020304" pitchFamily="18" charset="0"/>
              </a:rPr>
              <a:t>m</a:t>
            </a:r>
            <a:r>
              <a:rPr lang="en-US" altLang="zh-CN" sz="2800" smtClean="0">
                <a:latin typeface="Times New Roman" panose="02020603050405020304" pitchFamily="18" charset="0"/>
                <a:cs typeface="Times New Roman" panose="02020603050405020304" pitchFamily="18" charset="0"/>
              </a:rPr>
              <a:t>-3</a:t>
            </a:r>
            <a:r>
              <a:rPr lang="zh-CN" altLang="zh-CN" sz="2800" smtClean="0">
                <a:latin typeface="Times New Roman" panose="02020603050405020304" pitchFamily="18" charset="0"/>
                <a:cs typeface="Times New Roman" panose="02020603050405020304" pitchFamily="18" charset="0"/>
              </a:rPr>
              <a:t>　</a:t>
            </a:r>
            <a:r>
              <a:rPr lang="en-US" altLang="zh-CN" sz="2800" smtClean="0">
                <a:latin typeface="Times New Roman" panose="02020603050405020304" pitchFamily="18" charset="0"/>
                <a:cs typeface="Times New Roman" panose="02020603050405020304" pitchFamily="18" charset="0"/>
              </a:rPr>
              <a:t>D.</a:t>
            </a:r>
            <a:r>
              <a:rPr lang="en-US" altLang="zh-CN" sz="2800" i="1" smtClean="0">
                <a:latin typeface="Times New Roman" panose="02020603050405020304" pitchFamily="18" charset="0"/>
                <a:cs typeface="Times New Roman" panose="02020603050405020304" pitchFamily="18" charset="0"/>
              </a:rPr>
              <a:t>v</a:t>
            </a:r>
            <a:r>
              <a:rPr lang="en-US" altLang="zh-CN" sz="2800" smtClean="0">
                <a:latin typeface="Times New Roman" panose="02020603050405020304" pitchFamily="18" charset="0"/>
                <a:cs typeface="Times New Roman" panose="02020603050405020304" pitchFamily="18" charset="0"/>
              </a:rPr>
              <a:t>=</a:t>
            </a:r>
            <a:r>
              <a:rPr lang="en-US" altLang="zh-CN" sz="2800" i="1" smtClean="0">
                <a:latin typeface="Times New Roman" panose="02020603050405020304" pitchFamily="18" charset="0"/>
                <a:cs typeface="Times New Roman" panose="02020603050405020304" pitchFamily="18" charset="0"/>
              </a:rPr>
              <a:t>m</a:t>
            </a:r>
            <a:r>
              <a:rPr lang="en-US" altLang="zh-CN" sz="2800" smtClean="0">
                <a:latin typeface="Times New Roman" panose="02020603050405020304" pitchFamily="18" charset="0"/>
                <a:cs typeface="Times New Roman" panose="02020603050405020304" pitchFamily="18" charset="0"/>
              </a:rPr>
              <a:t>+1</a:t>
            </a:r>
            <a:endParaRPr lang="en-US" altLang="zh-CN" sz="2800" smtClean="0">
              <a:latin typeface="Times New Roman" panose="02020603050405020304" pitchFamily="18" charset="0"/>
              <a:cs typeface="Times New Roman" panose="02020603050405020304" pitchFamily="18" charset="0"/>
            </a:endParaRPr>
          </a:p>
        </p:txBody>
      </p:sp>
      <p:sp>
        <p:nvSpPr>
          <p:cNvPr id="8" name="TextBox 7" title=""/>
          <p:cNvSpPr txBox="1"/>
          <p:nvPr/>
        </p:nvSpPr>
        <p:spPr>
          <a:xfrm>
            <a:off x="725778" y="3847788"/>
            <a:ext cx="2448272"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smtClean="0">
                <a:solidFill>
                  <a:srgbClr val="FF0000"/>
                </a:solidFill>
                <a:latin typeface="Times New Roman" panose="02020603050405020304" pitchFamily="18" charset="0"/>
                <a:cs typeface="Times New Roman" panose="02020603050405020304" pitchFamily="18" charset="0"/>
              </a:rPr>
              <a:t>B</a:t>
            </a:r>
            <a:r>
              <a:rPr lang="zh-CN" altLang="zh-CN" sz="3200" i="1" smtClean="0">
                <a:solidFill>
                  <a:srgbClr val="FF0000"/>
                </a:solidFill>
                <a:latin typeface="Times New Roman" panose="02020603050405020304" pitchFamily="18" charset="0"/>
                <a:cs typeface="Times New Roman" panose="02020603050405020304" pitchFamily="18" charset="0"/>
              </a:rPr>
              <a:t>　</a:t>
            </a:r>
            <a:endParaRPr lang="zh-CN" altLang="zh-CN" sz="3200" i="1" smtClean="0">
              <a:solidFill>
                <a:srgbClr val="FF0000"/>
              </a:solidFill>
              <a:latin typeface="Times New Roman" panose="02020603050405020304" pitchFamily="18" charset="0"/>
              <a:cs typeface="Times New Roman" panose="02020603050405020304" pitchFamily="18" charset="0"/>
            </a:endParaRPr>
          </a:p>
        </p:txBody>
      </p:sp>
      <p:graphicFrame>
        <p:nvGraphicFramePr>
          <p:cNvPr id="11" name="表格 10" title=""/>
          <p:cNvGraphicFramePr>
            <a:graphicFrameLocks noGrp="1"/>
          </p:cNvGraphicFramePr>
          <p:nvPr>
            <p:custDataLst>
              <p:tags r:id="rId2"/>
            </p:custDataLst>
          </p:nvPr>
        </p:nvGraphicFramePr>
        <p:xfrm>
          <a:off x="3274680" y="2077397"/>
          <a:ext cx="3780155" cy="1071880"/>
        </p:xfrm>
        <a:graphic>
          <a:graphicData uri="http://schemas.openxmlformats.org/drawingml/2006/table">
            <a:tbl>
              <a:tblPr>
                <a:tableStyleId>{35758FB7-9AC5-4552-8A53-C91805E547FA}</a:tableStyleId>
              </a:tblPr>
              <a:tblGrid>
                <a:gridCol w="629984"/>
                <a:gridCol w="787482"/>
                <a:gridCol w="787482"/>
                <a:gridCol w="787482"/>
                <a:gridCol w="787482"/>
              </a:tblGrid>
              <a:tr h="528731">
                <a:tc>
                  <a:txBody>
                    <a:bodyPr vert="horz" wrap="square"/>
                    <a:lstStyle/>
                    <a:p>
                      <a:pPr algn="ctr">
                        <a:lnSpc>
                          <a:spcPts val="1200"/>
                        </a:lnSpc>
                        <a:spcAft>
                          <a:spcPct val="0"/>
                        </a:spcAft>
                      </a:pPr>
                      <a:endParaRPr lang="en-US" sz="2800" i="1" kern="100" smtClean="0">
                        <a:solidFill>
                          <a:srgbClr val="000000"/>
                        </a:solidFill>
                        <a:latin typeface="Times New Roman" panose="02020603050405020304" pitchFamily="18" charset="0"/>
                        <a:ea typeface="方正书宋_GBK"/>
                        <a:cs typeface="Times New Roman" panose="02020603050405020304" pitchFamily="18" charset="0"/>
                      </a:endParaRPr>
                    </a:p>
                    <a:p>
                      <a:pPr algn="ctr">
                        <a:lnSpc>
                          <a:spcPts val="1200"/>
                        </a:lnSpc>
                        <a:spcAft>
                          <a:spcPct val="0"/>
                        </a:spcAft>
                      </a:pPr>
                      <a:r>
                        <a:rPr lang="en-US" sz="2800" i="1" kern="100" smtClean="0">
                          <a:solidFill>
                            <a:srgbClr val="000000"/>
                          </a:solidFill>
                          <a:latin typeface="Times New Roman" panose="02020603050405020304" pitchFamily="18" charset="0"/>
                          <a:ea typeface="方正书宋_GBK"/>
                          <a:cs typeface="Times New Roman" panose="02020603050405020304" pitchFamily="18" charset="0"/>
                        </a:rPr>
                        <a:t>m</a:t>
                      </a:r>
                      <a:endParaRPr lang="zh-CN" sz="2800" i="1"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solidFill>
                          <a:srgbClr val="000000"/>
                        </a:solidFill>
                        <a:latin typeface="Times New Roman" panose="02020603050405020304" pitchFamily="18" charset="0"/>
                        <a:ea typeface="方正书宋_GBK"/>
                        <a:cs typeface="Times New Roman" panose="02020603050405020304" pitchFamily="18" charset="0"/>
                      </a:endParaRPr>
                    </a:p>
                    <a:p>
                      <a:pPr algn="ctr">
                        <a:lnSpc>
                          <a:spcPts val="1200"/>
                        </a:lnSpc>
                        <a:spcAft>
                          <a:spcPct val="0"/>
                        </a:spcAft>
                      </a:pPr>
                      <a:r>
                        <a:rPr lang="en-US" sz="2800" kern="100" smtClean="0">
                          <a:solidFill>
                            <a:srgbClr val="000000"/>
                          </a:solidFill>
                          <a:latin typeface="Times New Roman" panose="02020603050405020304" pitchFamily="18" charset="0"/>
                          <a:ea typeface="方正书宋_GBK"/>
                          <a:cs typeface="Times New Roman" panose="02020603050405020304" pitchFamily="18" charset="0"/>
                        </a:rPr>
                        <a:t>1</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solidFill>
                          <a:srgbClr val="000000"/>
                        </a:solidFill>
                        <a:latin typeface="Times New Roman" panose="02020603050405020304" pitchFamily="18" charset="0"/>
                        <a:ea typeface="方正书宋_GBK"/>
                        <a:cs typeface="Times New Roman" panose="02020603050405020304" pitchFamily="18" charset="0"/>
                      </a:endParaRPr>
                    </a:p>
                    <a:p>
                      <a:pPr algn="ctr">
                        <a:lnSpc>
                          <a:spcPts val="1200"/>
                        </a:lnSpc>
                        <a:spcAft>
                          <a:spcPct val="0"/>
                        </a:spcAft>
                      </a:pPr>
                      <a:r>
                        <a:rPr lang="en-US" sz="2800" kern="100" smtClean="0">
                          <a:solidFill>
                            <a:srgbClr val="000000"/>
                          </a:solidFill>
                          <a:latin typeface="Times New Roman" panose="02020603050405020304" pitchFamily="18" charset="0"/>
                          <a:ea typeface="方正书宋_GBK"/>
                          <a:cs typeface="Times New Roman" panose="02020603050405020304" pitchFamily="18" charset="0"/>
                        </a:rPr>
                        <a:t>2</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solidFill>
                          <a:srgbClr val="000000"/>
                        </a:solidFill>
                        <a:latin typeface="Times New Roman" panose="02020603050405020304" pitchFamily="18" charset="0"/>
                        <a:ea typeface="方正书宋_GBK"/>
                        <a:cs typeface="Times New Roman" panose="02020603050405020304" pitchFamily="18" charset="0"/>
                      </a:endParaRPr>
                    </a:p>
                    <a:p>
                      <a:pPr algn="ctr">
                        <a:lnSpc>
                          <a:spcPts val="1200"/>
                        </a:lnSpc>
                        <a:spcAft>
                          <a:spcPct val="0"/>
                        </a:spcAft>
                      </a:pPr>
                      <a:r>
                        <a:rPr lang="en-US" sz="2800" kern="100" smtClean="0">
                          <a:solidFill>
                            <a:srgbClr val="000000"/>
                          </a:solidFill>
                          <a:latin typeface="Times New Roman" panose="02020603050405020304" pitchFamily="18" charset="0"/>
                          <a:ea typeface="方正书宋_GBK"/>
                          <a:cs typeface="Times New Roman" panose="02020603050405020304" pitchFamily="18" charset="0"/>
                        </a:rPr>
                        <a:t>3</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solidFill>
                          <a:srgbClr val="000000"/>
                        </a:solidFill>
                        <a:latin typeface="Times New Roman" panose="02020603050405020304" pitchFamily="18" charset="0"/>
                        <a:ea typeface="方正书宋_GBK"/>
                        <a:cs typeface="Times New Roman" panose="02020603050405020304" pitchFamily="18" charset="0"/>
                      </a:endParaRPr>
                    </a:p>
                    <a:p>
                      <a:pPr algn="ctr">
                        <a:lnSpc>
                          <a:spcPts val="1200"/>
                        </a:lnSpc>
                        <a:spcAft>
                          <a:spcPct val="0"/>
                        </a:spcAft>
                      </a:pPr>
                      <a:r>
                        <a:rPr lang="en-US" sz="2800" kern="100" smtClean="0">
                          <a:solidFill>
                            <a:srgbClr val="000000"/>
                          </a:solidFill>
                          <a:latin typeface="Times New Roman" panose="02020603050405020304" pitchFamily="18" charset="0"/>
                          <a:ea typeface="方正书宋_GBK"/>
                          <a:cs typeface="Times New Roman" panose="02020603050405020304" pitchFamily="18" charset="0"/>
                        </a:rPr>
                        <a:t>4</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r>
              <a:tr h="542839">
                <a:tc>
                  <a:txBody>
                    <a:bodyPr vert="horz" wrap="square"/>
                    <a:lstStyle/>
                    <a:p>
                      <a:pPr algn="ctr">
                        <a:lnSpc>
                          <a:spcPts val="1200"/>
                        </a:lnSpc>
                        <a:spcAft>
                          <a:spcPct val="0"/>
                        </a:spcAft>
                      </a:pPr>
                      <a:endParaRPr lang="en-US" sz="2800" i="0" kern="100" smtClean="0">
                        <a:solidFill>
                          <a:srgbClr val="000000"/>
                        </a:solidFill>
                        <a:latin typeface="Times New Roman" panose="02020603050405020304" pitchFamily="18" charset="0"/>
                        <a:ea typeface="方正书宋_GBK"/>
                        <a:cs typeface="Times New Roman" panose="02020603050405020304" pitchFamily="18" charset="0"/>
                      </a:endParaRPr>
                    </a:p>
                    <a:p>
                      <a:pPr algn="ctr">
                        <a:lnSpc>
                          <a:spcPts val="1200"/>
                        </a:lnSpc>
                        <a:spcAft>
                          <a:spcPct val="0"/>
                        </a:spcAft>
                      </a:pPr>
                      <a:r>
                        <a:rPr lang="en-US" sz="2800" i="1" kern="100" smtClean="0">
                          <a:solidFill>
                            <a:srgbClr val="000000"/>
                          </a:solidFill>
                          <a:latin typeface="Times New Roman" panose="02020603050405020304" pitchFamily="18" charset="0"/>
                          <a:ea typeface="方正书宋_GBK"/>
                          <a:cs typeface="Times New Roman" panose="02020603050405020304" pitchFamily="18" charset="0"/>
                        </a:rPr>
                        <a:t>v</a:t>
                      </a:r>
                      <a:endParaRPr lang="zh-CN" sz="2800" i="1"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solidFill>
                          <a:srgbClr val="000000"/>
                        </a:solidFill>
                        <a:latin typeface="Times New Roman" panose="02020603050405020304" pitchFamily="18" charset="0"/>
                        <a:ea typeface="方正书宋_GBK"/>
                        <a:cs typeface="Times New Roman" panose="02020603050405020304" pitchFamily="18" charset="0"/>
                      </a:endParaRPr>
                    </a:p>
                    <a:p>
                      <a:pPr algn="ctr">
                        <a:lnSpc>
                          <a:spcPts val="1200"/>
                        </a:lnSpc>
                        <a:spcAft>
                          <a:spcPct val="0"/>
                        </a:spcAft>
                      </a:pPr>
                      <a:r>
                        <a:rPr lang="en-US" sz="2800" kern="100" smtClean="0">
                          <a:solidFill>
                            <a:srgbClr val="000000"/>
                          </a:solidFill>
                          <a:latin typeface="Times New Roman" panose="02020603050405020304" pitchFamily="18" charset="0"/>
                          <a:ea typeface="方正书宋_GBK"/>
                          <a:cs typeface="Times New Roman" panose="02020603050405020304" pitchFamily="18" charset="0"/>
                        </a:rPr>
                        <a:t>0.01</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solidFill>
                          <a:srgbClr val="000000"/>
                        </a:solidFill>
                        <a:latin typeface="Times New Roman" panose="02020603050405020304" pitchFamily="18" charset="0"/>
                        <a:ea typeface="方正书宋_GBK"/>
                        <a:cs typeface="Times New Roman" panose="02020603050405020304" pitchFamily="18" charset="0"/>
                      </a:endParaRPr>
                    </a:p>
                    <a:p>
                      <a:pPr algn="ctr">
                        <a:lnSpc>
                          <a:spcPts val="1200"/>
                        </a:lnSpc>
                        <a:spcAft>
                          <a:spcPct val="0"/>
                        </a:spcAft>
                      </a:pPr>
                      <a:r>
                        <a:rPr lang="en-US" sz="2800" kern="100" smtClean="0">
                          <a:solidFill>
                            <a:srgbClr val="000000"/>
                          </a:solidFill>
                          <a:latin typeface="Times New Roman" panose="02020603050405020304" pitchFamily="18" charset="0"/>
                          <a:ea typeface="方正书宋_GBK"/>
                          <a:cs typeface="Times New Roman" panose="02020603050405020304" pitchFamily="18" charset="0"/>
                        </a:rPr>
                        <a:t>2.9</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solidFill>
                          <a:srgbClr val="000000"/>
                        </a:solidFill>
                        <a:latin typeface="Times New Roman" panose="02020603050405020304" pitchFamily="18" charset="0"/>
                        <a:ea typeface="方正书宋_GBK"/>
                        <a:cs typeface="Times New Roman" panose="02020603050405020304" pitchFamily="18" charset="0"/>
                      </a:endParaRPr>
                    </a:p>
                    <a:p>
                      <a:pPr algn="ctr">
                        <a:lnSpc>
                          <a:spcPts val="1200"/>
                        </a:lnSpc>
                        <a:spcAft>
                          <a:spcPct val="0"/>
                        </a:spcAft>
                      </a:pPr>
                      <a:r>
                        <a:rPr lang="en-US" sz="2800" kern="100" smtClean="0">
                          <a:solidFill>
                            <a:srgbClr val="000000"/>
                          </a:solidFill>
                          <a:latin typeface="Times New Roman" panose="02020603050405020304" pitchFamily="18" charset="0"/>
                          <a:ea typeface="方正书宋_GBK"/>
                          <a:cs typeface="Times New Roman" panose="02020603050405020304" pitchFamily="18" charset="0"/>
                        </a:rPr>
                        <a:t>8.03</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c>
                  <a:txBody>
                    <a:bodyPr vert="horz" wrap="square"/>
                    <a:lstStyle/>
                    <a:p>
                      <a:pPr algn="ctr">
                        <a:lnSpc>
                          <a:spcPts val="1200"/>
                        </a:lnSpc>
                        <a:spcAft>
                          <a:spcPct val="0"/>
                        </a:spcAft>
                      </a:pPr>
                      <a:endParaRPr lang="en-US" sz="2800" kern="100" smtClean="0">
                        <a:solidFill>
                          <a:srgbClr val="000000"/>
                        </a:solidFill>
                        <a:latin typeface="Times New Roman" panose="02020603050405020304" pitchFamily="18" charset="0"/>
                        <a:ea typeface="方正书宋_GBK"/>
                        <a:cs typeface="Times New Roman" panose="02020603050405020304" pitchFamily="18" charset="0"/>
                      </a:endParaRPr>
                    </a:p>
                    <a:p>
                      <a:pPr algn="ctr">
                        <a:lnSpc>
                          <a:spcPts val="1200"/>
                        </a:lnSpc>
                        <a:spcAft>
                          <a:spcPct val="0"/>
                        </a:spcAft>
                      </a:pPr>
                      <a:r>
                        <a:rPr lang="en-US" sz="2800" kern="100" smtClean="0">
                          <a:solidFill>
                            <a:srgbClr val="000000"/>
                          </a:solidFill>
                          <a:latin typeface="Times New Roman" panose="02020603050405020304" pitchFamily="18" charset="0"/>
                          <a:ea typeface="方正书宋_GBK"/>
                          <a:cs typeface="Times New Roman" panose="02020603050405020304" pitchFamily="18" charset="0"/>
                        </a:rPr>
                        <a:t>15.1</a:t>
                      </a:r>
                      <a:endParaRPr lang="zh-CN" sz="2800" kern="100">
                        <a:solidFill>
                          <a:srgbClr val="000000"/>
                        </a:solidFill>
                        <a:latin typeface="Times New Roman" panose="02020603050405020304" pitchFamily="18" charset="0"/>
                        <a:ea typeface="方正书宋_GBK"/>
                        <a:cs typeface="Times New Roman" panose="02020603050405020304" pitchFamily="18" charset="0"/>
                      </a:endParaRPr>
                    </a:p>
                  </a:txBody>
                  <a:tcPr marL="0" marR="0" marT="0" marB="0" anchor="ct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par>
                                <p:cTn id="10" presetID="55" presetClass="entr" presetSubtype="0" dur="1000"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1000" fill="hold"/>
                                        <p:tgtEl>
                                          <p:spTgt spid="11"/>
                                        </p:tgtEl>
                                        <p:attrNameLst>
                                          <p:attrName>ppt_w</p:attrName>
                                        </p:attrNameLst>
                                      </p:cBhvr>
                                      <p:tavLst>
                                        <p:tav tm="0">
                                          <p:val>
                                            <p:strVal val="#ppt_w*0.70"/>
                                          </p:val>
                                        </p:tav>
                                        <p:tav tm="100000">
                                          <p:val>
                                            <p:strVal val="#ppt_w"/>
                                          </p:val>
                                        </p:tav>
                                      </p:tavLst>
                                    </p:anim>
                                    <p:anim calcmode="lin" valueType="num">
                                      <p:cBhvr>
                                        <p:cTn id="13" dur="1000" fill="hold"/>
                                        <p:tgtEl>
                                          <p:spTgt spid="11"/>
                                        </p:tgtEl>
                                        <p:attrNameLst>
                                          <p:attrName>ppt_h</p:attrName>
                                        </p:attrNameLst>
                                      </p:cBhvr>
                                      <p:tavLst>
                                        <p:tav tm="0">
                                          <p:val>
                                            <p:strVal val="#ppt_h"/>
                                          </p:val>
                                        </p:tav>
                                        <p:tav tm="100000">
                                          <p:val>
                                            <p:strVal val="#ppt_h"/>
                                          </p:val>
                                        </p:tav>
                                      </p:tavLst>
                                    </p:anim>
                                    <p:animEffect transition="in" filter="fade">
                                      <p:cBhvr>
                                        <p:cTn id="14" dur="1000"/>
                                        <p:tgtEl>
                                          <p:spTgt spid="11"/>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37" presetClass="entr" presetSubtype="0" dur="100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900" decel="100000" fill="hold"/>
                                        <p:tgtEl>
                                          <p:spTgt spid="8"/>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8"/>
                                        </p:tgtEl>
                                        <p:attrNameLst>
                                          <p:attrName>ppt_y</p:attrName>
                                        </p:attrNameLst>
                                      </p:cBhvr>
                                      <p:tavLst>
                                        <p:tav tm="0">
                                          <p:val>
                                            <p:strVal val="#ppt_y-.03"/>
                                          </p:val>
                                        </p:tav>
                                        <p:tav tm="100000">
                                          <p:val>
                                            <p:strVal val="#ppt_y"/>
                                          </p:val>
                                        </p:tav>
                                      </p:tavLst>
                                    </p:anim>
                                  </p:childTnLst>
                                  <p:subTnLst>
                                    <p:audio>
                                      <p:cMediaNode mute="1">
                                        <p:cTn display="0" masterRel="sameClick">
                                          <p:stCondLst>
                                            <p:cond evt="begin" delay="0">
                                              <p:tn val="17"/>
                                            </p:cond>
                                          </p:stCondLst>
                                          <p:endCondLst>
                                            <p:cond evt="onStopAudio" delay="0">
                                              <p:tgtEl>
                                                <p:sldTgt/>
                                              </p:tgtEl>
                                            </p:cond>
                                          </p:endCondLst>
                                        </p:cTn>
                                        <p:tgtEl>
                                          <p:sndTgt r:embed="rId3" name="typ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圆角矩形 4" title=""/>
          <p:cNvSpPr/>
          <p:nvPr/>
        </p:nvSpPr>
        <p:spPr>
          <a:xfrm>
            <a:off x="251520" y="737361"/>
            <a:ext cx="8568952" cy="2151576"/>
          </a:xfrm>
          <a:prstGeom prst="roundRect">
            <a:avLst/>
          </a:prstGeom>
          <a:ln w="76200"/>
        </p:spPr>
        <p:style>
          <a:lnRef idx="2">
            <a:schemeClr val="accent1"/>
          </a:lnRef>
          <a:fillRef idx="1">
            <a:schemeClr val="lt1"/>
          </a:fillRef>
          <a:effectRef idx="0">
            <a:schemeClr val="accent1"/>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r>
              <a:rPr lang="en-US" altLang="zh-CN" sz="2000" smtClean="0">
                <a:latin typeface="Times New Roman" panose="02020603050405020304" pitchFamily="18" charset="0"/>
                <a:cs typeface="Times New Roman" panose="02020603050405020304" pitchFamily="18" charset="0"/>
              </a:rPr>
              <a:t>2.</a:t>
            </a:r>
            <a:r>
              <a:rPr lang="zh-CN" altLang="zh-CN" sz="2000" smtClean="0">
                <a:latin typeface="Times New Roman" panose="02020603050405020304" pitchFamily="18" charset="0"/>
                <a:cs typeface="Times New Roman" panose="02020603050405020304" pitchFamily="18" charset="0"/>
              </a:rPr>
              <a:t>甲、乙两人以相同路线前往距离单位</a:t>
            </a:r>
            <a:r>
              <a:rPr lang="en-US" altLang="zh-CN" sz="2000" smtClean="0">
                <a:latin typeface="Times New Roman" panose="02020603050405020304" pitchFamily="18" charset="0"/>
                <a:cs typeface="Times New Roman" panose="02020603050405020304" pitchFamily="18" charset="0"/>
              </a:rPr>
              <a:t>10</a:t>
            </a:r>
            <a:r>
              <a:rPr lang="zh-CN" altLang="zh-CN" sz="2000" smtClean="0">
                <a:latin typeface="Times New Roman" panose="02020603050405020304" pitchFamily="18" charset="0"/>
                <a:cs typeface="Times New Roman" panose="02020603050405020304" pitchFamily="18" charset="0"/>
              </a:rPr>
              <a:t>千米的培训中心参加学习</a:t>
            </a:r>
            <a:r>
              <a:rPr lang="en-US" altLang="zh-CN" sz="2000" smtClean="0">
                <a:latin typeface="Times New Roman" panose="02020603050405020304" pitchFamily="18" charset="0"/>
                <a:cs typeface="Times New Roman" panose="02020603050405020304" pitchFamily="18" charset="0"/>
              </a:rPr>
              <a:t>. </a:t>
            </a:r>
            <a:r>
              <a:rPr lang="zh-CN" altLang="zh-CN" sz="2000" smtClean="0">
                <a:latin typeface="Times New Roman" panose="02020603050405020304" pitchFamily="18" charset="0"/>
                <a:cs typeface="Times New Roman" panose="02020603050405020304" pitchFamily="18" charset="0"/>
              </a:rPr>
              <a:t>图中</a:t>
            </a:r>
            <a:r>
              <a:rPr lang="en-US" altLang="zh-CN" sz="2000" i="1" smtClean="0">
                <a:latin typeface="Times New Roman" panose="02020603050405020304" pitchFamily="18" charset="0"/>
                <a:cs typeface="Times New Roman" panose="02020603050405020304" pitchFamily="18" charset="0"/>
              </a:rPr>
              <a:t>l</a:t>
            </a:r>
            <a:r>
              <a:rPr lang="zh-CN" altLang="zh-CN" sz="2000" baseline="-25000" smtClean="0">
                <a:latin typeface="Times New Roman" panose="02020603050405020304" pitchFamily="18" charset="0"/>
                <a:cs typeface="Times New Roman" panose="02020603050405020304" pitchFamily="18" charset="0"/>
              </a:rPr>
              <a:t>甲</a:t>
            </a:r>
            <a:r>
              <a:rPr lang="zh-CN" altLang="zh-CN" sz="2000" smtClean="0">
                <a:latin typeface="Times New Roman" panose="02020603050405020304" pitchFamily="18" charset="0"/>
                <a:cs typeface="Times New Roman" panose="02020603050405020304" pitchFamily="18" charset="0"/>
              </a:rPr>
              <a:t>、</a:t>
            </a:r>
            <a:r>
              <a:rPr lang="en-US" altLang="zh-CN" sz="2000" i="1" smtClean="0">
                <a:latin typeface="Times New Roman" panose="02020603050405020304" pitchFamily="18" charset="0"/>
                <a:cs typeface="Times New Roman" panose="02020603050405020304" pitchFamily="18" charset="0"/>
              </a:rPr>
              <a:t>l</a:t>
            </a:r>
            <a:r>
              <a:rPr lang="en-US" altLang="zh-CN" sz="2000" smtClean="0">
                <a:latin typeface="Times New Roman" panose="02020603050405020304" pitchFamily="18" charset="0"/>
                <a:cs typeface="Times New Roman" panose="02020603050405020304" pitchFamily="18" charset="0"/>
              </a:rPr>
              <a:t> </a:t>
            </a:r>
            <a:r>
              <a:rPr lang="zh-CN" altLang="zh-CN" sz="2000" baseline="-25000" smtClean="0">
                <a:latin typeface="宋体" panose="02010600030101010101" pitchFamily="2" charset="-122"/>
                <a:ea typeface="宋体" panose="02010600030101010101" pitchFamily="2" charset="-122"/>
                <a:cs typeface="Times New Roman" panose="02020603050405020304" pitchFamily="18" charset="0"/>
              </a:rPr>
              <a:t>乙</a:t>
            </a:r>
            <a:r>
              <a:rPr lang="zh-CN" altLang="zh-CN" sz="2000" smtClean="0">
                <a:latin typeface="Times New Roman" panose="02020603050405020304" pitchFamily="18" charset="0"/>
                <a:cs typeface="Times New Roman" panose="02020603050405020304" pitchFamily="18" charset="0"/>
              </a:rPr>
              <a:t>分别表示甲、乙两人前往目的地所走的路程</a:t>
            </a:r>
            <a:r>
              <a:rPr lang="en-US" altLang="zh-CN" sz="2000" i="1" smtClean="0">
                <a:latin typeface="Times New Roman" panose="02020603050405020304" pitchFamily="18" charset="0"/>
                <a:cs typeface="Times New Roman" panose="02020603050405020304" pitchFamily="18" charset="0"/>
              </a:rPr>
              <a:t>s</a:t>
            </a:r>
            <a:r>
              <a:rPr lang="en-US" altLang="zh-CN" sz="2000" smtClean="0">
                <a:latin typeface="Times New Roman" panose="02020603050405020304" pitchFamily="18" charset="0"/>
                <a:cs typeface="Times New Roman" panose="02020603050405020304" pitchFamily="18" charset="0"/>
              </a:rPr>
              <a:t>(</a:t>
            </a:r>
            <a:r>
              <a:rPr lang="zh-CN" altLang="zh-CN" sz="2000" smtClean="0">
                <a:latin typeface="Times New Roman" panose="02020603050405020304" pitchFamily="18" charset="0"/>
                <a:cs typeface="Times New Roman" panose="02020603050405020304" pitchFamily="18" charset="0"/>
              </a:rPr>
              <a:t>千米</a:t>
            </a:r>
            <a:r>
              <a:rPr lang="en-US" altLang="zh-CN" sz="2000" smtClean="0">
                <a:latin typeface="Times New Roman" panose="02020603050405020304" pitchFamily="18" charset="0"/>
                <a:cs typeface="Times New Roman" panose="02020603050405020304" pitchFamily="18" charset="0"/>
              </a:rPr>
              <a:t>)</a:t>
            </a:r>
            <a:r>
              <a:rPr lang="zh-CN" altLang="zh-CN" sz="2000" smtClean="0">
                <a:latin typeface="Times New Roman" panose="02020603050405020304" pitchFamily="18" charset="0"/>
                <a:cs typeface="Times New Roman" panose="02020603050405020304" pitchFamily="18" charset="0"/>
              </a:rPr>
              <a:t>与时间</a:t>
            </a:r>
            <a:r>
              <a:rPr lang="en-US" altLang="zh-CN" sz="2000" i="1" smtClean="0">
                <a:latin typeface="Times New Roman" panose="02020603050405020304" pitchFamily="18" charset="0"/>
                <a:cs typeface="Times New Roman" panose="02020603050405020304" pitchFamily="18" charset="0"/>
              </a:rPr>
              <a:t>t(</a:t>
            </a:r>
            <a:r>
              <a:rPr lang="zh-CN" altLang="zh-CN" sz="2000" smtClean="0">
                <a:latin typeface="Times New Roman" panose="02020603050405020304" pitchFamily="18" charset="0"/>
                <a:cs typeface="Times New Roman" panose="02020603050405020304" pitchFamily="18" charset="0"/>
              </a:rPr>
              <a:t>分钟</a:t>
            </a:r>
            <a:r>
              <a:rPr lang="en-US" altLang="zh-CN" sz="2000" smtClean="0">
                <a:latin typeface="Times New Roman" panose="02020603050405020304" pitchFamily="18" charset="0"/>
                <a:cs typeface="Times New Roman" panose="02020603050405020304" pitchFamily="18" charset="0"/>
              </a:rPr>
              <a:t>)</a:t>
            </a:r>
            <a:r>
              <a:rPr lang="zh-CN" altLang="zh-CN" sz="2000" smtClean="0">
                <a:latin typeface="Times New Roman" panose="02020603050405020304" pitchFamily="18" charset="0"/>
                <a:cs typeface="Times New Roman" panose="02020603050405020304" pitchFamily="18" charset="0"/>
              </a:rPr>
              <a:t>的函数关系</a:t>
            </a:r>
            <a:r>
              <a:rPr lang="en-US" altLang="zh-CN" sz="2000" smtClean="0">
                <a:latin typeface="Times New Roman" panose="02020603050405020304" pitchFamily="18" charset="0"/>
                <a:cs typeface="Times New Roman" panose="02020603050405020304" pitchFamily="18" charset="0"/>
              </a:rPr>
              <a:t>.</a:t>
            </a:r>
            <a:r>
              <a:rPr lang="zh-CN" altLang="zh-CN" sz="2000" smtClean="0">
                <a:latin typeface="Times New Roman" panose="02020603050405020304" pitchFamily="18" charset="0"/>
                <a:cs typeface="Times New Roman" panose="02020603050405020304" pitchFamily="18" charset="0"/>
              </a:rPr>
              <a:t>以下说法</a:t>
            </a:r>
            <a:r>
              <a:rPr lang="en-US" altLang="zh-CN" sz="2000" smtClean="0">
                <a:latin typeface="Times New Roman" panose="02020603050405020304" pitchFamily="18" charset="0"/>
                <a:cs typeface="Times New Roman" panose="02020603050405020304" pitchFamily="18" charset="0"/>
              </a:rPr>
              <a:t>:</a:t>
            </a:r>
            <a:r>
              <a:rPr lang="zh-CN" altLang="zh-CN" sz="2000" smtClean="0">
                <a:latin typeface="Times New Roman" panose="02020603050405020304" pitchFamily="18" charset="0"/>
                <a:cs typeface="Times New Roman" panose="02020603050405020304" pitchFamily="18" charset="0"/>
              </a:rPr>
              <a:t>①乙比甲提前</a:t>
            </a:r>
            <a:r>
              <a:rPr lang="en-US" altLang="zh-CN" sz="2000" smtClean="0">
                <a:latin typeface="Times New Roman" panose="02020603050405020304" pitchFamily="18" charset="0"/>
                <a:cs typeface="Times New Roman" panose="02020603050405020304" pitchFamily="18" charset="0"/>
              </a:rPr>
              <a:t>12</a:t>
            </a:r>
            <a:r>
              <a:rPr lang="zh-CN" altLang="zh-CN" sz="2000" smtClean="0">
                <a:latin typeface="Times New Roman" panose="02020603050405020304" pitchFamily="18" charset="0"/>
                <a:cs typeface="Times New Roman" panose="02020603050405020304" pitchFamily="18" charset="0"/>
              </a:rPr>
              <a:t>分钟到达</a:t>
            </a:r>
            <a:r>
              <a:rPr lang="en-US" altLang="zh-CN" sz="2000" smtClean="0">
                <a:latin typeface="Times New Roman" panose="02020603050405020304" pitchFamily="18" charset="0"/>
                <a:cs typeface="Times New Roman" panose="02020603050405020304" pitchFamily="18" charset="0"/>
              </a:rPr>
              <a:t>;</a:t>
            </a:r>
            <a:r>
              <a:rPr lang="zh-CN" altLang="zh-CN" sz="2000" smtClean="0">
                <a:latin typeface="Times New Roman" panose="02020603050405020304" pitchFamily="18" charset="0"/>
                <a:cs typeface="Times New Roman" panose="02020603050405020304" pitchFamily="18" charset="0"/>
              </a:rPr>
              <a:t>②甲的平均速度为</a:t>
            </a:r>
            <a:r>
              <a:rPr lang="en-US" altLang="zh-CN" sz="2000" smtClean="0">
                <a:latin typeface="Times New Roman" panose="02020603050405020304" pitchFamily="18" charset="0"/>
                <a:cs typeface="Times New Roman" panose="02020603050405020304" pitchFamily="18" charset="0"/>
              </a:rPr>
              <a:t>15</a:t>
            </a:r>
            <a:r>
              <a:rPr lang="zh-CN" altLang="zh-CN" sz="2000" smtClean="0">
                <a:latin typeface="Times New Roman" panose="02020603050405020304" pitchFamily="18" charset="0"/>
                <a:cs typeface="Times New Roman" panose="02020603050405020304" pitchFamily="18" charset="0"/>
              </a:rPr>
              <a:t>千米</a:t>
            </a:r>
            <a:r>
              <a:rPr lang="en-US" altLang="zh-CN" sz="2000" smtClean="0">
                <a:latin typeface="Times New Roman" panose="02020603050405020304" pitchFamily="18" charset="0"/>
                <a:cs typeface="Times New Roman" panose="02020603050405020304" pitchFamily="18" charset="0"/>
              </a:rPr>
              <a:t>/</a:t>
            </a:r>
            <a:r>
              <a:rPr lang="zh-CN" altLang="zh-CN" sz="2000" smtClean="0">
                <a:latin typeface="Times New Roman" panose="02020603050405020304" pitchFamily="18" charset="0"/>
                <a:cs typeface="Times New Roman" panose="02020603050405020304" pitchFamily="18" charset="0"/>
              </a:rPr>
              <a:t>时</a:t>
            </a:r>
            <a:r>
              <a:rPr lang="en-US" altLang="zh-CN" sz="2000" smtClean="0">
                <a:latin typeface="Times New Roman" panose="02020603050405020304" pitchFamily="18" charset="0"/>
                <a:cs typeface="Times New Roman" panose="02020603050405020304" pitchFamily="18" charset="0"/>
              </a:rPr>
              <a:t>;</a:t>
            </a:r>
            <a:r>
              <a:rPr lang="zh-CN" altLang="zh-CN" sz="2000" smtClean="0">
                <a:latin typeface="Times New Roman" panose="02020603050405020304" pitchFamily="18" charset="0"/>
                <a:cs typeface="Times New Roman" panose="02020603050405020304" pitchFamily="18" charset="0"/>
              </a:rPr>
              <a:t>③乙走了</a:t>
            </a:r>
            <a:r>
              <a:rPr lang="en-US" altLang="zh-CN" sz="2000" smtClean="0">
                <a:latin typeface="Times New Roman" panose="02020603050405020304" pitchFamily="18" charset="0"/>
                <a:cs typeface="Times New Roman" panose="02020603050405020304" pitchFamily="18" charset="0"/>
              </a:rPr>
              <a:t>8</a:t>
            </a:r>
            <a:r>
              <a:rPr lang="zh-CN" altLang="zh-CN" sz="2000" smtClean="0">
                <a:latin typeface="Times New Roman" panose="02020603050405020304" pitchFamily="18" charset="0"/>
                <a:cs typeface="Times New Roman" panose="02020603050405020304" pitchFamily="18" charset="0"/>
              </a:rPr>
              <a:t>千米后遇到甲</a:t>
            </a:r>
            <a:r>
              <a:rPr lang="en-US" altLang="zh-CN" sz="2000" smtClean="0">
                <a:latin typeface="Times New Roman" panose="02020603050405020304" pitchFamily="18" charset="0"/>
                <a:cs typeface="Times New Roman" panose="02020603050405020304" pitchFamily="18" charset="0"/>
              </a:rPr>
              <a:t>;</a:t>
            </a:r>
            <a:r>
              <a:rPr lang="zh-CN" altLang="zh-CN" sz="2000" smtClean="0">
                <a:latin typeface="Times New Roman" panose="02020603050405020304" pitchFamily="18" charset="0"/>
                <a:cs typeface="Times New Roman" panose="02020603050405020304" pitchFamily="18" charset="0"/>
              </a:rPr>
              <a:t>④乙出发</a:t>
            </a:r>
            <a:r>
              <a:rPr lang="en-US" altLang="zh-CN" sz="2000" smtClean="0">
                <a:latin typeface="Times New Roman" panose="02020603050405020304" pitchFamily="18" charset="0"/>
                <a:cs typeface="Times New Roman" panose="02020603050405020304" pitchFamily="18" charset="0"/>
              </a:rPr>
              <a:t>6</a:t>
            </a:r>
            <a:r>
              <a:rPr lang="zh-CN" altLang="zh-CN" sz="2000" smtClean="0">
                <a:latin typeface="Times New Roman" panose="02020603050405020304" pitchFamily="18" charset="0"/>
                <a:cs typeface="Times New Roman" panose="02020603050405020304" pitchFamily="18" charset="0"/>
              </a:rPr>
              <a:t>分钟后追上甲</a:t>
            </a:r>
            <a:r>
              <a:rPr lang="en-US" altLang="zh-CN" sz="2000" smtClean="0">
                <a:latin typeface="Times New Roman" panose="02020603050405020304" pitchFamily="18" charset="0"/>
                <a:cs typeface="Times New Roman" panose="02020603050405020304" pitchFamily="18" charset="0"/>
              </a:rPr>
              <a:t>.</a:t>
            </a:r>
            <a:r>
              <a:rPr lang="zh-CN" altLang="zh-CN" sz="2000" smtClean="0">
                <a:latin typeface="Times New Roman" panose="02020603050405020304" pitchFamily="18" charset="0"/>
                <a:cs typeface="Times New Roman" panose="02020603050405020304" pitchFamily="18" charset="0"/>
              </a:rPr>
              <a:t>其中正确的有</a:t>
            </a:r>
            <a:endParaRPr lang="zh-CN" altLang="zh-CN" sz="2000" smtClean="0">
              <a:latin typeface="Times New Roman" panose="02020603050405020304" pitchFamily="18" charset="0"/>
              <a:cs typeface="Times New Roman" panose="02020603050405020304" pitchFamily="18" charset="0"/>
            </a:endParaRPr>
          </a:p>
          <a:p>
            <a:r>
              <a:rPr lang="en-US" altLang="zh-CN" sz="2000" smtClean="0">
                <a:latin typeface="Times New Roman" panose="02020603050405020304" pitchFamily="18" charset="0"/>
                <a:cs typeface="Times New Roman" panose="02020603050405020304" pitchFamily="18" charset="0"/>
              </a:rPr>
              <a:t>(</a:t>
            </a:r>
            <a:r>
              <a:rPr lang="zh-CN" altLang="zh-CN" sz="2000" smtClean="0">
                <a:latin typeface="Times New Roman" panose="02020603050405020304" pitchFamily="18" charset="0"/>
                <a:cs typeface="Times New Roman" panose="02020603050405020304" pitchFamily="18" charset="0"/>
              </a:rPr>
              <a:t>　　</a:t>
            </a:r>
            <a:r>
              <a:rPr lang="en-US" altLang="zh-CN" sz="2000" smtClean="0">
                <a:latin typeface="Times New Roman" panose="02020603050405020304" pitchFamily="18" charset="0"/>
                <a:cs typeface="Times New Roman" panose="02020603050405020304" pitchFamily="18" charset="0"/>
              </a:rPr>
              <a:t>)        </a:t>
            </a:r>
            <a:endParaRPr lang="en-US" altLang="zh-CN" sz="2000" smtClean="0">
              <a:latin typeface="Times New Roman" panose="02020603050405020304" pitchFamily="18" charset="0"/>
              <a:cs typeface="Times New Roman" panose="02020603050405020304" pitchFamily="18" charset="0"/>
            </a:endParaRPr>
          </a:p>
          <a:p>
            <a:r>
              <a:rPr lang="en-US" altLang="zh-CN" sz="2000" smtClean="0">
                <a:latin typeface="Times New Roman" panose="02020603050405020304" pitchFamily="18" charset="0"/>
                <a:cs typeface="Times New Roman" panose="02020603050405020304" pitchFamily="18" charset="0"/>
              </a:rPr>
              <a:t>   A.4</a:t>
            </a:r>
            <a:r>
              <a:rPr lang="zh-CN" altLang="zh-CN" sz="2000" smtClean="0">
                <a:latin typeface="Times New Roman" panose="02020603050405020304" pitchFamily="18" charset="0"/>
                <a:cs typeface="Times New Roman" panose="02020603050405020304" pitchFamily="18" charset="0"/>
              </a:rPr>
              <a:t>个　　</a:t>
            </a:r>
            <a:r>
              <a:rPr lang="en-US" altLang="zh-CN" sz="2000" smtClean="0">
                <a:latin typeface="Times New Roman" panose="02020603050405020304" pitchFamily="18" charset="0"/>
                <a:cs typeface="Times New Roman" panose="02020603050405020304" pitchFamily="18" charset="0"/>
              </a:rPr>
              <a:t>         B.3</a:t>
            </a:r>
            <a:r>
              <a:rPr lang="zh-CN" altLang="zh-CN" sz="2000" smtClean="0">
                <a:latin typeface="Times New Roman" panose="02020603050405020304" pitchFamily="18" charset="0"/>
                <a:cs typeface="Times New Roman" panose="02020603050405020304" pitchFamily="18" charset="0"/>
              </a:rPr>
              <a:t>个</a:t>
            </a:r>
            <a:r>
              <a:rPr lang="en-US" altLang="zh-CN" sz="2000" smtClean="0">
                <a:latin typeface="Times New Roman" panose="02020603050405020304" pitchFamily="18" charset="0"/>
                <a:cs typeface="Times New Roman" panose="02020603050405020304" pitchFamily="18" charset="0"/>
              </a:rPr>
              <a:t>                   C.2</a:t>
            </a:r>
            <a:r>
              <a:rPr lang="zh-CN" altLang="zh-CN" sz="2000" smtClean="0">
                <a:latin typeface="Times New Roman" panose="02020603050405020304" pitchFamily="18" charset="0"/>
                <a:cs typeface="Times New Roman" panose="02020603050405020304" pitchFamily="18" charset="0"/>
              </a:rPr>
              <a:t>个　</a:t>
            </a:r>
            <a:r>
              <a:rPr lang="en-US" altLang="zh-CN" sz="2000" smtClean="0">
                <a:latin typeface="Times New Roman" panose="02020603050405020304" pitchFamily="18" charset="0"/>
                <a:cs typeface="Times New Roman" panose="02020603050405020304" pitchFamily="18" charset="0"/>
              </a:rPr>
              <a:t>                  </a:t>
            </a:r>
            <a:r>
              <a:rPr lang="zh-CN" altLang="zh-CN" sz="2000" smtClean="0">
                <a:latin typeface="Times New Roman" panose="02020603050405020304" pitchFamily="18" charset="0"/>
                <a:cs typeface="Times New Roman" panose="02020603050405020304" pitchFamily="18" charset="0"/>
              </a:rPr>
              <a:t>　</a:t>
            </a:r>
            <a:r>
              <a:rPr lang="en-US" altLang="zh-CN" sz="2000" smtClean="0">
                <a:latin typeface="Times New Roman" panose="02020603050405020304" pitchFamily="18" charset="0"/>
                <a:cs typeface="Times New Roman" panose="02020603050405020304" pitchFamily="18" charset="0"/>
              </a:rPr>
              <a:t>D.1</a:t>
            </a:r>
            <a:r>
              <a:rPr lang="zh-CN" altLang="zh-CN" sz="2000" smtClean="0">
                <a:latin typeface="Times New Roman" panose="02020603050405020304" pitchFamily="18" charset="0"/>
                <a:cs typeface="Times New Roman" panose="02020603050405020304" pitchFamily="18" charset="0"/>
              </a:rPr>
              <a:t>个</a:t>
            </a:r>
            <a:endParaRPr lang="zh-CN" altLang="zh-CN" sz="2000" smtClean="0">
              <a:latin typeface="Times New Roman" panose="02020603050405020304" pitchFamily="18" charset="0"/>
              <a:cs typeface="Times New Roman" panose="02020603050405020304" pitchFamily="18" charset="0"/>
            </a:endParaRPr>
          </a:p>
        </p:txBody>
      </p:sp>
      <p:sp>
        <p:nvSpPr>
          <p:cNvPr id="9" name="TextBox 8" title=""/>
          <p:cNvSpPr txBox="1"/>
          <p:nvPr/>
        </p:nvSpPr>
        <p:spPr>
          <a:xfrm>
            <a:off x="530830" y="1942862"/>
            <a:ext cx="57606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smtClean="0">
                <a:solidFill>
                  <a:srgbClr val="FF0000"/>
                </a:solidFill>
                <a:latin typeface="Times New Roman" panose="02020603050405020304" pitchFamily="18" charset="0"/>
                <a:cs typeface="Times New Roman" panose="02020603050405020304" pitchFamily="18" charset="0"/>
              </a:rPr>
              <a:t>B</a:t>
            </a:r>
            <a:endParaRPr lang="zh-CN" altLang="zh-CN" sz="3200" b="1">
              <a:solidFill>
                <a:srgbClr val="FF0000"/>
              </a:solidFill>
              <a:latin typeface="Times New Roman" panose="02020603050405020304" pitchFamily="18" charset="0"/>
              <a:cs typeface="Times New Roman" panose="02020603050405020304" pitchFamily="18" charset="0"/>
            </a:endParaRPr>
          </a:p>
        </p:txBody>
      </p:sp>
      <p:pic>
        <p:nvPicPr>
          <p:cNvPr id="7" name="图片 6" title=""/>
          <p:cNvPicPr/>
          <p:nvPr/>
        </p:nvPicPr>
        <p:blipFill>
          <a:blip r:embed="rId2">
            <a:duotone>
              <a:prstClr val="black"/>
              <a:schemeClr val="accent6">
                <a:tint val="45000"/>
                <a:satMod val="400000"/>
              </a:schemeClr>
            </a:duotone>
          </a:blip>
          <a:stretch>
            <a:fillRect/>
          </a:stretch>
        </p:blipFill>
        <p:spPr bwMode="auto">
          <a:xfrm>
            <a:off x="6732270" y="3803650"/>
            <a:ext cx="2164715" cy="2164715"/>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par>
                                <p:cTn id="10" presetID="55" presetClass="entr" presetSubtype="0" dur="1000" fill="hold"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1000" fill="hold"/>
                                        <p:tgtEl>
                                          <p:spTgt spid="7"/>
                                        </p:tgtEl>
                                        <p:attrNameLst>
                                          <p:attrName>ppt_w</p:attrName>
                                        </p:attrNameLst>
                                      </p:cBhvr>
                                      <p:tavLst>
                                        <p:tav tm="0">
                                          <p:val>
                                            <p:strVal val="#ppt_w*0.70"/>
                                          </p:val>
                                        </p:tav>
                                        <p:tav tm="100000">
                                          <p:val>
                                            <p:strVal val="#ppt_w"/>
                                          </p:val>
                                        </p:tav>
                                      </p:tavLst>
                                    </p:anim>
                                    <p:anim calcmode="lin" valueType="num">
                                      <p:cBhvr>
                                        <p:cTn id="13" dur="1000" fill="hold"/>
                                        <p:tgtEl>
                                          <p:spTgt spid="7"/>
                                        </p:tgtEl>
                                        <p:attrNameLst>
                                          <p:attrName>ppt_h</p:attrName>
                                        </p:attrNameLst>
                                      </p:cBhvr>
                                      <p:tavLst>
                                        <p:tav tm="0">
                                          <p:val>
                                            <p:strVal val="#ppt_h"/>
                                          </p:val>
                                        </p:tav>
                                        <p:tav tm="100000">
                                          <p:val>
                                            <p:strVal val="#ppt_h"/>
                                          </p:val>
                                        </p:tav>
                                      </p:tavLst>
                                    </p:anim>
                                    <p:animEffect transition="in" filter="fade">
                                      <p:cBhvr>
                                        <p:cTn id="14" dur="1000"/>
                                        <p:tgtEl>
                                          <p:spTgt spid="7"/>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37" presetClass="entr" presetSubtype="0" dur="100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900" decel="100000" fill="hold"/>
                                        <p:tgtEl>
                                          <p:spTgt spid="9"/>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9"/>
                                        </p:tgtEl>
                                        <p:attrNameLst>
                                          <p:attrName>ppt_y</p:attrName>
                                        </p:attrNameLst>
                                      </p:cBhvr>
                                      <p:tavLst>
                                        <p:tav tm="0">
                                          <p:val>
                                            <p:strVal val="#ppt_y-.03"/>
                                          </p:val>
                                        </p:tav>
                                        <p:tav tm="100000">
                                          <p:val>
                                            <p:strVal val="#ppt_y"/>
                                          </p:val>
                                        </p:tav>
                                      </p:tavLst>
                                    </p:anim>
                                  </p:childTnLst>
                                  <p:subTnLst>
                                    <p:audio>
                                      <p:cMediaNode mute="1">
                                        <p:cTn display="0" masterRel="sameClick">
                                          <p:stCondLst>
                                            <p:cond evt="begin" delay="0">
                                              <p:tn val="17"/>
                                            </p:cond>
                                          </p:stCondLst>
                                          <p:endCondLst>
                                            <p:cond evt="onStopAudio" delay="0">
                                              <p:tgtEl>
                                                <p:sldTgt/>
                                              </p:tgtEl>
                                            </p:cond>
                                          </p:endCondLst>
                                        </p:cTn>
                                        <p:tgtEl>
                                          <p:sndTgt r:embed="rId3" name="typ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https://d.book118.com/626114210002010032</a:t>
            </a:r>
          </a:p>
        </p:txBody>
      </p:sp>
    </p:spTree>
  </p:cSld>
  <p:clrMapOvr>
    <a:masterClrMapping/>
  </p:clrMapOvr>
  <p:transition/>
  <p:timing/>
</p:sld>
</file>

<file path=ppt/tags/tag1.xml><?xml version="1.0" encoding="utf-8"?>
<p:tagLst xmlns:p="http://schemas.openxmlformats.org/presentationml/2006/main">
  <p:tag name="KSO_WM_UNIT_TABLE_BEAUTIFY" val="smartTable{dfe9be8e-a2f2-44b8-841c-a7abcbe264a4}"/>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20</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20</vt:i4>
      </vt:variant>
    </vt:vector>
  </HeadingPairs>
  <TitlesOfParts>
    <vt:vector baseType="lpstr" size="27">
      <vt:lpstr>Arial</vt:lpstr>
      <vt:lpstr>Calibri</vt:lpstr>
      <vt:lpstr>宋体</vt:lpstr>
      <vt:lpstr>楷体_GB2312</vt:lpstr>
      <vt:lpstr>Times New Roman</vt:lpstr>
      <vt:lpstr>方正书宋_GBK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2024-08-30T20:06:31.512</cp:lastPrinted>
  <dcterms:created xsi:type="dcterms:W3CDTF">2024-08-30T12:06:31Z</dcterms:created>
  <dcterms:modified xsi:type="dcterms:W3CDTF">2024-08-30T12:06:33Z</dcterms:modified>
</cp:coreProperties>
</file>