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3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tags" Target="tags/tag1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27D0336-7090-4B9B-8286-5A8C051D540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1C40E82-CA48-4853-9751-BDE25B4F9AF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ED9EE88-D26A-4147-A05C-625E82E7D15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29344C6-DA49-4946-806B-F3380991D83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E3D13BE5-E97B-4E7E-94C4-AA8358C6AD7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E8ED9520-DB7C-4A9B-9EC5-4B223E2DA63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3BB9FA79-D5D6-45EC-83E5-1E9BFEF4238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8A115B4-C7D7-4256-8597-71BE462899F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369BE22-B29F-451D-B753-C456A2D18A4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90D41D9-5571-4ACF-97CD-5E5D4823A09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AD003F3-299A-47D1-BAB0-72CF7B2EC74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15.jpeg" /><Relationship Id="rId4" Type="http://schemas.openxmlformats.org/officeDocument/2006/relationships/image" Target="../media/image2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2612100420201004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8" r="-18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049867" y="5173998"/>
            <a:ext cx="3454400" cy="612806"/>
          </a:xfrm>
          <a:prstGeom prst="rect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049867" y="4442659"/>
            <a:ext cx="3454400" cy="612806"/>
          </a:xfrm>
          <a:prstGeom prst="rect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049867" y="1052928"/>
            <a:ext cx="10114374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科技成果鉴定评审专家培训中的企业战略与运营管理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515506" y="4498554"/>
            <a:ext cx="2798081" cy="5048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515506" y="5229894"/>
            <a:ext cx="3373814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2024-01-21</a:t>
            </a:r>
          </a:p>
        </p:txBody>
      </p:sp>
      <p:sp>
        <p:nvSpPr>
          <p:cNvPr id="7" name="AutoShape 7"/>
          <p:cNvSpPr/>
          <p:nvPr/>
        </p:nvSpPr>
        <p:spPr>
          <a:xfrm>
            <a:off x="1049867" y="4442659"/>
            <a:ext cx="203200" cy="612806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049867" y="5173998"/>
            <a:ext cx="203200" cy="612806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40760" y="0"/>
            <a:ext cx="2809137" cy="3421221"/>
          </a:xfrm>
          <a:prstGeom prst="rect">
            <a:avLst/>
          </a:prstGeom>
          <a:gradFill>
            <a:gsLst>
              <a:gs pos="0">
                <a:schemeClr val="accent2">
                  <a:alpha val="75000"/>
                </a:schemeClr>
              </a:gs>
              <a:gs pos="100000">
                <a:schemeClr val="lt1">
                  <a:alpha val="75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40760" y="1983274"/>
            <a:ext cx="2809137" cy="2809137"/>
          </a:xfrm>
          <a:prstGeom prst="ellipse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2">
                  <a:alpha val="100000"/>
                  <a:lumMod val="60000"/>
                  <a:lumOff val="4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84456" y="2656540"/>
            <a:ext cx="2004496" cy="61493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  <a:spcBef>
                <a:spcPct val="0"/>
              </a:spcBef>
            </a:pPr>
            <a:r>
              <a:rPr lang="en-US" sz="1350">
                <a:solidFill>
                  <a:srgbClr val="FFFFFF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649672" y="2818600"/>
            <a:ext cx="1766929" cy="183489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44782" y="1304925"/>
            <a:ext cx="5981700" cy="4248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企业战略概述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运营管理基础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科技成果鉴定评审专家角色定位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企业战略与运营管理关系剖析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科技成果鉴定评审中企业战略应用案例分析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科技成果鉴定评审中运营管理优化建议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  <p:cxnSp>
        <p:nvCxnSpPr>
          <p:cNvPr id="7" name="Connector 7"/>
          <p:cNvCxnSpPr/>
          <p:nvPr/>
        </p:nvCxnSpPr>
        <p:spPr>
          <a:xfrm flipH="1">
            <a:off x="3198500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cxnSp>
        <p:nvCxnSpPr>
          <p:cNvPr id="8" name="Connector 8"/>
          <p:cNvCxnSpPr/>
          <p:nvPr/>
        </p:nvCxnSpPr>
        <p:spPr>
          <a:xfrm flipH="1">
            <a:off x="1823497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sp>
        <p:nvSpPr>
          <p:cNvPr id="9" name="AutoShape 9"/>
          <p:cNvSpPr/>
          <p:nvPr/>
        </p:nvSpPr>
        <p:spPr>
          <a:xfrm>
            <a:off x="611546" y="2481967"/>
            <a:ext cx="259567" cy="1408741"/>
          </a:xfrm>
          <a:prstGeom prst="rect">
            <a:avLst/>
          </a:prstGeom>
          <a:gradFill>
            <a:gsLst>
              <a:gs pos="0">
                <a:schemeClr val="accent2">
                  <a:alpha val="51000"/>
                </a:schemeClr>
              </a:gs>
              <a:gs pos="100000">
                <a:schemeClr val="lt1">
                  <a:alpha val="51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11546" y="2352184"/>
            <a:ext cx="259567" cy="259567"/>
          </a:xfrm>
          <a:prstGeom prst="ellipse">
            <a:avLst/>
          </a:prstGeom>
          <a:solidFill>
            <a:schemeClr val="accent2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-1022221" y="486945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298477" y="0"/>
            <a:ext cx="668835" cy="1915360"/>
          </a:xfrm>
          <a:prstGeom prst="rect">
            <a:avLst/>
          </a:prstGeom>
          <a:gradFill>
            <a:gsLst>
              <a:gs pos="0">
                <a:schemeClr val="accent2">
                  <a:alpha val="62000"/>
                </a:schemeClr>
              </a:gs>
              <a:gs pos="100000">
                <a:schemeClr val="lt1">
                  <a:alpha val="62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298477" y="1580942"/>
            <a:ext cx="668835" cy="66883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0066688" y="5912672"/>
            <a:ext cx="531248" cy="531248"/>
          </a:xfrm>
          <a:prstGeom prst="ellipse">
            <a:avLst/>
          </a:prstGeom>
          <a:gradFill>
            <a:gsLst>
              <a:gs pos="0">
                <a:schemeClr val="accent2">
                  <a:alpha val="59000"/>
                </a:schemeClr>
              </a:gs>
              <a:gs pos="100000">
                <a:schemeClr val="accent2">
                  <a:alpha val="59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0779576" y="-508283"/>
            <a:ext cx="2423643" cy="2423643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8" r="-18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2818458"/>
            <a:ext cx="12192000" cy="2508250"/>
          </a:xfrm>
          <a:prstGeom prst="rect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11188" y="3101033"/>
            <a:ext cx="8039100" cy="19431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9600" b="1">
                <a:solidFill>
                  <a:schemeClr val="accent1">
                    <a:alpha val="100000"/>
                  </a:schemeClr>
                </a:solidFill>
                <a:highlight>
                  <a:srgbClr val="000000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504319" y="3158183"/>
            <a:ext cx="6715125" cy="18288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企业战略概述</a:t>
            </a:r>
          </a:p>
        </p:txBody>
      </p:sp>
      <p:sp>
        <p:nvSpPr>
          <p:cNvPr id="5" name="AutoShape 5"/>
          <p:cNvSpPr/>
          <p:nvPr/>
        </p:nvSpPr>
        <p:spPr>
          <a:xfrm>
            <a:off x="0" y="2818458"/>
            <a:ext cx="254000" cy="250825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9280374" y="2818458"/>
            <a:ext cx="2911626" cy="250825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9675283" y="3534950"/>
            <a:ext cx="1075267" cy="1075267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38100">
            <a:solidFill>
              <a:srgbClr val="FFFFF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10020300" y="3827050"/>
            <a:ext cx="423333" cy="491067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1761" r="31761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0365" r="30365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819" r="2381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企业战略是企业为实现长期发展目标而制定的一系列全局性、长远性的规划和行动方案。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企业战略定义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企业战略是企业发展的灵魂和纲领，决定了企业的发展方向、资源配置和竞争优势，对于企业的长期发展和成功至关重要。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企业战略重要性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企业战略定义与重要性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6566" b="16566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根据企业战略涉及的范围和层次，可分为公司层战略、业务层战略和职能层战略。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企业战略具有全局性、长远性、指导性、竞争性、风险性等特点。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企业战略类型及特点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企业战略特点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企业战略类型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530845" y="2528385"/>
            <a:ext cx="1097280" cy="1097280"/>
          </a:xfrm>
          <a:prstGeom prst="ellipse">
            <a:avLst/>
          </a:pr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620017" y="5027098"/>
            <a:ext cx="1097280" cy="109728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436105" y="5027098"/>
            <a:ext cx="1097280" cy="109728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 rot="2135991">
            <a:off x="6736988" y="2931817"/>
            <a:ext cx="422364" cy="509626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952500" y="0"/>
                </a:lnTo>
                <a:lnTo>
                  <a:pt x="952500" y="476250"/>
                </a:lnTo>
                <a:lnTo>
                  <a:pt x="0" y="476250"/>
                </a:lnTo>
                <a:lnTo>
                  <a:pt x="0" y="1428750"/>
                </a:lnTo>
                <a:lnTo>
                  <a:pt x="952500" y="1428750"/>
                </a:lnTo>
                <a:lnTo>
                  <a:pt x="95250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 rot="-2296662">
            <a:off x="5066977" y="2906819"/>
            <a:ext cx="422364" cy="509626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952500" y="0"/>
                </a:lnTo>
                <a:lnTo>
                  <a:pt x="952500" y="476250"/>
                </a:lnTo>
                <a:lnTo>
                  <a:pt x="0" y="476250"/>
                </a:lnTo>
                <a:lnTo>
                  <a:pt x="0" y="1428750"/>
                </a:lnTo>
                <a:lnTo>
                  <a:pt x="952500" y="1428750"/>
                </a:lnTo>
                <a:lnTo>
                  <a:pt x="95250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 rot="-6933846">
            <a:off x="4575518" y="4436445"/>
            <a:ext cx="422364" cy="509626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952500" y="0"/>
                </a:lnTo>
                <a:lnTo>
                  <a:pt x="952500" y="476250"/>
                </a:lnTo>
                <a:lnTo>
                  <a:pt x="0" y="476250"/>
                </a:lnTo>
                <a:lnTo>
                  <a:pt x="0" y="1428750"/>
                </a:lnTo>
                <a:lnTo>
                  <a:pt x="952500" y="1428750"/>
                </a:lnTo>
                <a:lnTo>
                  <a:pt x="95250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 rot="10800000">
            <a:off x="5870342" y="5320925"/>
            <a:ext cx="422364" cy="509626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952500" y="0"/>
                </a:lnTo>
                <a:lnTo>
                  <a:pt x="952500" y="476250"/>
                </a:lnTo>
                <a:lnTo>
                  <a:pt x="0" y="476250"/>
                </a:lnTo>
                <a:lnTo>
                  <a:pt x="0" y="1428750"/>
                </a:lnTo>
                <a:lnTo>
                  <a:pt x="952500" y="1428750"/>
                </a:lnTo>
                <a:lnTo>
                  <a:pt x="95250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 rot="6699367">
            <a:off x="7223592" y="4470770"/>
            <a:ext cx="422364" cy="509626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952500" y="0"/>
                </a:lnTo>
                <a:lnTo>
                  <a:pt x="952500" y="476250"/>
                </a:lnTo>
                <a:lnTo>
                  <a:pt x="0" y="476250"/>
                </a:lnTo>
                <a:lnTo>
                  <a:pt x="0" y="1428750"/>
                </a:lnTo>
                <a:lnTo>
                  <a:pt x="952500" y="1428750"/>
                </a:lnTo>
                <a:lnTo>
                  <a:pt x="95250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132415" y="2756572"/>
            <a:ext cx="3895725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目标设定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132415" y="3244806"/>
            <a:ext cx="3314700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根据环境分析结果，设定企业的长期发展目标，明确企业的愿景和使命。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4541030" y="1027328"/>
            <a:ext cx="4124325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环境分析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541030" y="1453445"/>
            <a:ext cx="3314700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对企业所处的外部环境（政治、经济、社会、技术）和内部环境（资源、能力、文化）进行深入分析，识别机会和威胁。</a:t>
            </a:r>
          </a:p>
        </p:txBody>
      </p:sp>
      <p:sp>
        <p:nvSpPr>
          <p:cNvPr id="14" name="Freeform 14"/>
          <p:cNvSpPr/>
          <p:nvPr/>
        </p:nvSpPr>
        <p:spPr>
          <a:xfrm>
            <a:off x="5793785" y="2791325"/>
            <a:ext cx="571400" cy="571400"/>
          </a:xfrm>
          <a:custGeom>
            <a:rect l="l" t="t" r="r" b="b"/>
            <a:pathLst>
              <a:path w="304800" h="304800">
                <a:moveTo>
                  <a:pt x="147180" y="28632"/>
                </a:moveTo>
                <a:lnTo>
                  <a:pt x="19907" y="83468"/>
                </a:lnTo>
                <a:lnTo>
                  <a:pt x="147304" y="137874"/>
                </a:lnTo>
                <a:lnTo>
                  <a:pt x="276015" y="83344"/>
                </a:lnTo>
                <a:lnTo>
                  <a:pt x="147180" y="28632"/>
                </a:lnTo>
                <a:close/>
                <a:moveTo>
                  <a:pt x="152400" y="144723"/>
                </a:moveTo>
                <a:lnTo>
                  <a:pt x="152400" y="276168"/>
                </a:lnTo>
                <a:lnTo>
                  <a:pt x="276177" y="217408"/>
                </a:lnTo>
                <a:lnTo>
                  <a:pt x="276177" y="92145"/>
                </a:lnTo>
                <a:lnTo>
                  <a:pt x="152400" y="144723"/>
                </a:lnTo>
                <a:close/>
                <a:moveTo>
                  <a:pt x="19098" y="217408"/>
                </a:moveTo>
                <a:lnTo>
                  <a:pt x="143294" y="276168"/>
                </a:lnTo>
                <a:lnTo>
                  <a:pt x="143294" y="144723"/>
                </a:lnTo>
                <a:lnTo>
                  <a:pt x="19098" y="92145"/>
                </a:lnTo>
                <a:lnTo>
                  <a:pt x="19098" y="217408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6958501" y="3293513"/>
            <a:ext cx="1097280" cy="1097280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7250975" y="3585987"/>
            <a:ext cx="512333" cy="512333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4101166" y="3337992"/>
            <a:ext cx="1097280" cy="109728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4403006" y="3595353"/>
            <a:ext cx="493600" cy="49360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Freeform 19"/>
          <p:cNvSpPr/>
          <p:nvPr/>
        </p:nvSpPr>
        <p:spPr>
          <a:xfrm>
            <a:off x="4922225" y="5355934"/>
            <a:ext cx="476843" cy="476843"/>
          </a:xfrm>
          <a:custGeom>
            <a:rect l="l" t="t" r="r" b="b"/>
            <a:pathLst>
              <a:path w="304800" h="304800">
                <a:moveTo>
                  <a:pt x="116843" y="182880"/>
                </a:moveTo>
                <a:lnTo>
                  <a:pt x="30480" y="182880"/>
                </a:lnTo>
                <a:lnTo>
                  <a:pt x="30480" y="304800"/>
                </a:lnTo>
                <a:lnTo>
                  <a:pt x="0" y="304800"/>
                </a:lnTo>
                <a:lnTo>
                  <a:pt x="0" y="0"/>
                </a:lnTo>
                <a:lnTo>
                  <a:pt x="182880" y="0"/>
                </a:lnTo>
                <a:lnTo>
                  <a:pt x="187957" y="30480"/>
                </a:lnTo>
                <a:lnTo>
                  <a:pt x="304800" y="30480"/>
                </a:lnTo>
                <a:lnTo>
                  <a:pt x="259080" y="121920"/>
                </a:lnTo>
                <a:lnTo>
                  <a:pt x="304800" y="213360"/>
                </a:lnTo>
                <a:lnTo>
                  <a:pt x="121920" y="213360"/>
                </a:lnTo>
                <a:lnTo>
                  <a:pt x="116843" y="18288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Freeform 20"/>
          <p:cNvSpPr/>
          <p:nvPr/>
        </p:nvSpPr>
        <p:spPr>
          <a:xfrm>
            <a:off x="6598325" y="5290510"/>
            <a:ext cx="570456" cy="570456"/>
          </a:xfrm>
          <a:custGeom>
            <a:rect l="l" t="t" r="r" b="b"/>
            <a:pathLst>
              <a:path w="304800" h="304800">
                <a:moveTo>
                  <a:pt x="310886" y="167269"/>
                </a:moveTo>
                <a:cubicBezTo>
                  <a:pt x="310886" y="167269"/>
                  <a:pt x="267148" y="122672"/>
                  <a:pt x="206873" y="122672"/>
                </a:cubicBezTo>
                <a:cubicBezTo>
                  <a:pt x="147980" y="122672"/>
                  <a:pt x="89764" y="167269"/>
                  <a:pt x="89764" y="167269"/>
                </a:cubicBezTo>
                <a:lnTo>
                  <a:pt x="57064" y="153619"/>
                </a:lnTo>
                <a:lnTo>
                  <a:pt x="57064" y="193662"/>
                </a:lnTo>
                <a:cubicBezTo>
                  <a:pt x="62217" y="195415"/>
                  <a:pt x="65989" y="200158"/>
                  <a:pt x="65989" y="205902"/>
                </a:cubicBezTo>
                <a:cubicBezTo>
                  <a:pt x="65989" y="211703"/>
                  <a:pt x="62141" y="216456"/>
                  <a:pt x="56912" y="218170"/>
                </a:cubicBezTo>
                <a:lnTo>
                  <a:pt x="66580" y="245135"/>
                </a:lnTo>
                <a:lnTo>
                  <a:pt x="38043" y="245135"/>
                </a:lnTo>
                <a:lnTo>
                  <a:pt x="47796" y="217942"/>
                </a:lnTo>
                <a:cubicBezTo>
                  <a:pt x="43110" y="215951"/>
                  <a:pt x="39834" y="211322"/>
                  <a:pt x="39834" y="205902"/>
                </a:cubicBezTo>
                <a:cubicBezTo>
                  <a:pt x="39834" y="200597"/>
                  <a:pt x="43015" y="196082"/>
                  <a:pt x="47558" y="194024"/>
                </a:cubicBezTo>
                <a:lnTo>
                  <a:pt x="47558" y="149647"/>
                </a:lnTo>
                <a:lnTo>
                  <a:pt x="0" y="129816"/>
                </a:lnTo>
                <a:lnTo>
                  <a:pt x="209255" y="35890"/>
                </a:lnTo>
                <a:lnTo>
                  <a:pt x="401241" y="130997"/>
                </a:lnTo>
                <a:lnTo>
                  <a:pt x="310886" y="167269"/>
                </a:lnTo>
                <a:close/>
                <a:moveTo>
                  <a:pt x="204492" y="145266"/>
                </a:moveTo>
                <a:cubicBezTo>
                  <a:pt x="265128" y="145266"/>
                  <a:pt x="294846" y="177365"/>
                  <a:pt x="294846" y="177365"/>
                </a:cubicBezTo>
                <a:lnTo>
                  <a:pt x="294846" y="243945"/>
                </a:lnTo>
                <a:cubicBezTo>
                  <a:pt x="294846" y="243945"/>
                  <a:pt x="263938" y="268910"/>
                  <a:pt x="199739" y="268910"/>
                </a:cubicBezTo>
                <a:cubicBezTo>
                  <a:pt x="135541" y="268910"/>
                  <a:pt x="114138" y="243945"/>
                  <a:pt x="114138" y="243945"/>
                </a:cubicBezTo>
                <a:lnTo>
                  <a:pt x="114138" y="177365"/>
                </a:lnTo>
                <a:cubicBezTo>
                  <a:pt x="114138" y="177365"/>
                  <a:pt x="143856" y="145266"/>
                  <a:pt x="204492" y="145266"/>
                </a:cubicBezTo>
                <a:close/>
                <a:moveTo>
                  <a:pt x="203302" y="254641"/>
                </a:moveTo>
                <a:cubicBezTo>
                  <a:pt x="245326" y="254641"/>
                  <a:pt x="279397" y="246116"/>
                  <a:pt x="279397" y="235620"/>
                </a:cubicBezTo>
                <a:cubicBezTo>
                  <a:pt x="279397" y="225123"/>
                  <a:pt x="245326" y="216599"/>
                  <a:pt x="203302" y="216599"/>
                </a:cubicBezTo>
                <a:cubicBezTo>
                  <a:pt x="161277" y="216599"/>
                  <a:pt x="127216" y="225123"/>
                  <a:pt x="127216" y="235620"/>
                </a:cubicBezTo>
                <a:cubicBezTo>
                  <a:pt x="127216" y="246116"/>
                  <a:pt x="161277" y="254641"/>
                  <a:pt x="203302" y="254641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TextBox 21"/>
          <p:cNvSpPr txBox="1"/>
          <p:nvPr/>
        </p:nvSpPr>
        <p:spPr>
          <a:xfrm>
            <a:off x="7824133" y="4891283"/>
            <a:ext cx="3895725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战略制定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7824133" y="5360468"/>
            <a:ext cx="3314700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基于目标设定，制定企业的总体战略和各项子战略，包括市场定位、竞争策略、产品创新、组织优化等。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689125" y="2785147"/>
            <a:ext cx="3895725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战略评估与控制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689125" y="3244806"/>
            <a:ext cx="3314700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对战略实施过程进行监督和评估，及时发现问题并采取相应措施进行调整和改进，确保战略目标的实现。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1054890" y="4891283"/>
            <a:ext cx="3895725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战略实施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1054890" y="5360468"/>
            <a:ext cx="3314700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将制定好的战略转化为具体的行动计划和措施，配置资源，调整组织结构，推动战略落地执行。</a:t>
            </a:r>
          </a:p>
        </p:txBody>
      </p:sp>
      <p:grpSp>
        <p:nvGrpSpPr>
          <p:cNvPr id="27" name="Group 2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8" name="AutoShape 2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TextBox 4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企业战略制定过程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8" r="-18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2818458"/>
            <a:ext cx="12192000" cy="2508250"/>
          </a:xfrm>
          <a:prstGeom prst="rect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11188" y="3101033"/>
            <a:ext cx="8039100" cy="19431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9600" b="1">
                <a:solidFill>
                  <a:schemeClr val="accent1">
                    <a:alpha val="100000"/>
                  </a:schemeClr>
                </a:solidFill>
                <a:highlight>
                  <a:srgbClr val="000000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504319" y="3158183"/>
            <a:ext cx="6715125" cy="18288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运营管理基础</a:t>
            </a:r>
          </a:p>
        </p:txBody>
      </p:sp>
      <p:sp>
        <p:nvSpPr>
          <p:cNvPr id="5" name="AutoShape 5"/>
          <p:cNvSpPr/>
          <p:nvPr/>
        </p:nvSpPr>
        <p:spPr>
          <a:xfrm>
            <a:off x="0" y="2818458"/>
            <a:ext cx="254000" cy="250825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9280374" y="2818458"/>
            <a:ext cx="2911626" cy="250825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9675283" y="3534950"/>
            <a:ext cx="1075267" cy="1075267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38100">
            <a:solidFill>
              <a:srgbClr val="FFFFF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10020300" y="3827050"/>
            <a:ext cx="423333" cy="491067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运营管理的定义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通过对生产、销售、服务等运营活动的计划、组织、实施和控制，实现资源的高效利用和企业目标的达成。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运营管理的目标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提高运营效率，降低成本，提升产品质量和客户满意度，增强企业竞争力。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12500" r="125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运营管理概念及目标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12500" r="12500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运营流程设计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根据企业战略和市场需求，设计合理的运营流程，包括生产流程、销售流程、服务流程等。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运营流程优化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通过对现有运营流程的分析和改进，消除浪费，提高效率，实现流程的优化和再造。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运营流程设计与优化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根据企业战略和市场需求，合理规划人力、物力、财力等运营资源，确保资源的充足和有效利用。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运营资源规划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根据运营活动的需求和资源的特点，将资源合理分配到各个运营环节，实现资源的优化配置和高效利用。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运营资源配置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运营资源规划与配置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8" r="-18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2818458"/>
            <a:ext cx="12192000" cy="2508250"/>
          </a:xfrm>
          <a:prstGeom prst="rect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11188" y="3101033"/>
            <a:ext cx="8039100" cy="19431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9600" b="1">
                <a:solidFill>
                  <a:schemeClr val="accent1">
                    <a:alpha val="100000"/>
                  </a:schemeClr>
                </a:solidFill>
                <a:highlight>
                  <a:srgbClr val="000000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504319" y="3158183"/>
            <a:ext cx="6715125" cy="18288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科技成果鉴定评审专家角色定位</a:t>
            </a:r>
          </a:p>
        </p:txBody>
      </p:sp>
      <p:sp>
        <p:nvSpPr>
          <p:cNvPr id="5" name="AutoShape 5"/>
          <p:cNvSpPr/>
          <p:nvPr/>
        </p:nvSpPr>
        <p:spPr>
          <a:xfrm>
            <a:off x="0" y="2818458"/>
            <a:ext cx="254000" cy="250825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9280374" y="2818458"/>
            <a:ext cx="2911626" cy="250825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9675283" y="3534950"/>
            <a:ext cx="1075267" cy="1075267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38100">
            <a:solidFill>
              <a:srgbClr val="FFFFF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10020300" y="3827050"/>
            <a:ext cx="423333" cy="491067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专家职责与权力范围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388973"/>
            <a:ext cx="2987778" cy="490334"/>
            <a:chOff x="7809821" y="1388973"/>
            <a:chExt cx="2987778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388973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职责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对科技成果进行客观、公正、科学的评价，提供鉴定评审意见和决策建议。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7809821" y="3814445"/>
            <a:ext cx="2987778" cy="490334"/>
            <a:chOff x="7809821" y="3814445"/>
            <a:chExt cx="2987778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7809821" y="3814445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权力范围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50" name="TextBox 50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在鉴定评审过程中，专家有权要求提供必要的资料、进行现场考察、质询相关人员等，以确保评价的准确性和公正性。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通过对科技成果的创新性、实用性、经济效益等方面进行评价，为决策者提供科学依据。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科技成果评价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推动科技成果转化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促进科技进步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7417" r="17417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通过鉴定评审，发现具有市场潜力和产业价值的科技成果，推动其转化和应用。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通过对科技成果的评价和反馈，引导科研人员关注市场需求和产业趋势，推动科技创新和进步。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专家在科技成果鉴定评审中作用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3352886" y="2055085"/>
            <a:ext cx="2476500" cy="2476500"/>
          </a:xfrm>
          <a:prstGeom prst="ellipse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74798" y="2055085"/>
            <a:ext cx="2476500" cy="2476500"/>
          </a:xfrm>
          <a:prstGeom prst="ellipse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3352886" y="2107432"/>
            <a:ext cx="665795" cy="665791"/>
            <a:chOff x="3352886" y="2107432"/>
            <a:chExt cx="665795" cy="665791"/>
          </a:xfrm>
        </p:grpSpPr>
        <p:sp>
          <p:nvSpPr>
            <p:cNvPr id="5" name="AutoShape 5"/>
            <p:cNvSpPr/>
            <p:nvPr/>
          </p:nvSpPr>
          <p:spPr>
            <a:xfrm>
              <a:off x="3352886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3532726" y="2292906"/>
              <a:ext cx="306115" cy="294843"/>
            </a:xfrm>
            <a:custGeom>
              <a:rect l="l" t="t" r="r" b="b"/>
              <a:pathLst>
                <a:path w="6825" h="6825">
                  <a:moveTo>
                    <a:pt x="1263" y="5234"/>
                  </a:moveTo>
                  <a:cubicBezTo>
                    <a:pt x="1316" y="5493"/>
                    <a:pt x="1546" y="5689"/>
                    <a:pt x="1820" y="5689"/>
                  </a:cubicBezTo>
                  <a:cubicBezTo>
                    <a:pt x="2114" y="5689"/>
                    <a:pt x="2354" y="5464"/>
                    <a:pt x="2383" y="5178"/>
                  </a:cubicBezTo>
                  <a:lnTo>
                    <a:pt x="3568" y="4191"/>
                  </a:lnTo>
                  <a:cubicBezTo>
                    <a:pt x="3652" y="4401"/>
                    <a:pt x="3856" y="4551"/>
                    <a:pt x="4096" y="4551"/>
                  </a:cubicBezTo>
                  <a:cubicBezTo>
                    <a:pt x="4348" y="4551"/>
                    <a:pt x="4560" y="4385"/>
                    <a:pt x="4635" y="4157"/>
                  </a:cubicBezTo>
                  <a:lnTo>
                    <a:pt x="5696" y="4736"/>
                  </a:lnTo>
                  <a:cubicBezTo>
                    <a:pt x="5732" y="5016"/>
                    <a:pt x="5969" y="5234"/>
                    <a:pt x="6258" y="5234"/>
                  </a:cubicBezTo>
                  <a:cubicBezTo>
                    <a:pt x="6571" y="5234"/>
                    <a:pt x="6827" y="4979"/>
                    <a:pt x="6827" y="4665"/>
                  </a:cubicBezTo>
                  <a:cubicBezTo>
                    <a:pt x="6827" y="4351"/>
                    <a:pt x="6571" y="4096"/>
                    <a:pt x="6258" y="4096"/>
                  </a:cubicBezTo>
                  <a:cubicBezTo>
                    <a:pt x="6006" y="4096"/>
                    <a:pt x="5794" y="4262"/>
                    <a:pt x="5719" y="4490"/>
                  </a:cubicBezTo>
                  <a:lnTo>
                    <a:pt x="4658" y="3911"/>
                  </a:lnTo>
                  <a:cubicBezTo>
                    <a:pt x="4622" y="3631"/>
                    <a:pt x="4385" y="3413"/>
                    <a:pt x="4096" y="3413"/>
                  </a:cubicBezTo>
                  <a:cubicBezTo>
                    <a:pt x="3802" y="3413"/>
                    <a:pt x="3563" y="3638"/>
                    <a:pt x="3533" y="3924"/>
                  </a:cubicBezTo>
                  <a:lnTo>
                    <a:pt x="2348" y="4911"/>
                  </a:lnTo>
                  <a:cubicBezTo>
                    <a:pt x="2265" y="4701"/>
                    <a:pt x="2060" y="4551"/>
                    <a:pt x="1820" y="4551"/>
                  </a:cubicBezTo>
                  <a:cubicBezTo>
                    <a:pt x="1546" y="4551"/>
                    <a:pt x="1316" y="4747"/>
                    <a:pt x="1263" y="5006"/>
                  </a:cubicBezTo>
                  <a:lnTo>
                    <a:pt x="455" y="5006"/>
                  </a:lnTo>
                  <a:lnTo>
                    <a:pt x="455" y="4551"/>
                  </a:lnTo>
                  <a:lnTo>
                    <a:pt x="569" y="4551"/>
                  </a:lnTo>
                  <a:cubicBezTo>
                    <a:pt x="632" y="4551"/>
                    <a:pt x="683" y="4500"/>
                    <a:pt x="683" y="4437"/>
                  </a:cubicBezTo>
                  <a:cubicBezTo>
                    <a:pt x="683" y="4374"/>
                    <a:pt x="632" y="4324"/>
                    <a:pt x="569" y="4324"/>
                  </a:cubicBezTo>
                  <a:lnTo>
                    <a:pt x="455" y="4324"/>
                  </a:lnTo>
                  <a:lnTo>
                    <a:pt x="455" y="3982"/>
                  </a:lnTo>
                  <a:lnTo>
                    <a:pt x="569" y="3982"/>
                  </a:lnTo>
                  <a:cubicBezTo>
                    <a:pt x="632" y="3982"/>
                    <a:pt x="683" y="3931"/>
                    <a:pt x="683" y="3868"/>
                  </a:cubicBezTo>
                  <a:cubicBezTo>
                    <a:pt x="683" y="3806"/>
                    <a:pt x="632" y="3755"/>
                    <a:pt x="569" y="3755"/>
                  </a:cubicBezTo>
                  <a:lnTo>
                    <a:pt x="480" y="3755"/>
                  </a:lnTo>
                  <a:lnTo>
                    <a:pt x="1407" y="2416"/>
                  </a:lnTo>
                  <a:cubicBezTo>
                    <a:pt x="1494" y="2470"/>
                    <a:pt x="1596" y="2503"/>
                    <a:pt x="1707" y="2503"/>
                  </a:cubicBezTo>
                  <a:cubicBezTo>
                    <a:pt x="1888" y="2503"/>
                    <a:pt x="2048" y="2416"/>
                    <a:pt x="2152" y="2284"/>
                  </a:cubicBezTo>
                  <a:lnTo>
                    <a:pt x="2752" y="2584"/>
                  </a:lnTo>
                  <a:cubicBezTo>
                    <a:pt x="2740" y="2631"/>
                    <a:pt x="2731" y="2680"/>
                    <a:pt x="2731" y="2731"/>
                  </a:cubicBezTo>
                  <a:cubicBezTo>
                    <a:pt x="2731" y="3044"/>
                    <a:pt x="2986" y="3300"/>
                    <a:pt x="3300" y="3300"/>
                  </a:cubicBezTo>
                  <a:cubicBezTo>
                    <a:pt x="3613" y="3300"/>
                    <a:pt x="3868" y="3044"/>
                    <a:pt x="3868" y="2731"/>
                  </a:cubicBezTo>
                  <a:cubicBezTo>
                    <a:pt x="3868" y="2608"/>
                    <a:pt x="3829" y="2496"/>
                    <a:pt x="3763" y="2403"/>
                  </a:cubicBezTo>
                  <a:lnTo>
                    <a:pt x="4488" y="1055"/>
                  </a:lnTo>
                  <a:cubicBezTo>
                    <a:pt x="4574" y="1107"/>
                    <a:pt x="4672" y="1138"/>
                    <a:pt x="4779" y="1138"/>
                  </a:cubicBezTo>
                  <a:cubicBezTo>
                    <a:pt x="4891" y="1138"/>
                    <a:pt x="4995" y="1104"/>
                    <a:pt x="5083" y="1048"/>
                  </a:cubicBezTo>
                  <a:lnTo>
                    <a:pt x="5827" y="2004"/>
                  </a:lnTo>
                  <a:cubicBezTo>
                    <a:pt x="5829" y="2007"/>
                    <a:pt x="5833" y="2009"/>
                    <a:pt x="5836" y="2011"/>
                  </a:cubicBezTo>
                  <a:cubicBezTo>
                    <a:pt x="5745" y="2112"/>
                    <a:pt x="5689" y="2244"/>
                    <a:pt x="5689" y="2389"/>
                  </a:cubicBezTo>
                  <a:cubicBezTo>
                    <a:pt x="5689" y="2703"/>
                    <a:pt x="5944" y="2958"/>
                    <a:pt x="6258" y="2958"/>
                  </a:cubicBezTo>
                  <a:cubicBezTo>
                    <a:pt x="6571" y="2958"/>
                    <a:pt x="6827" y="2703"/>
                    <a:pt x="6827" y="2389"/>
                  </a:cubicBezTo>
                  <a:cubicBezTo>
                    <a:pt x="6827" y="2076"/>
                    <a:pt x="6571" y="1820"/>
                    <a:pt x="6258" y="1820"/>
                  </a:cubicBezTo>
                  <a:cubicBezTo>
                    <a:pt x="6170" y="1820"/>
                    <a:pt x="6087" y="1842"/>
                    <a:pt x="6013" y="1878"/>
                  </a:cubicBezTo>
                  <a:cubicBezTo>
                    <a:pt x="6010" y="1874"/>
                    <a:pt x="6010" y="1869"/>
                    <a:pt x="6006" y="1864"/>
                  </a:cubicBezTo>
                  <a:lnTo>
                    <a:pt x="5248" y="890"/>
                  </a:lnTo>
                  <a:cubicBezTo>
                    <a:pt x="5311" y="798"/>
                    <a:pt x="5348" y="688"/>
                    <a:pt x="5348" y="569"/>
                  </a:cubicBezTo>
                  <a:cubicBezTo>
                    <a:pt x="5348" y="255"/>
                    <a:pt x="5092" y="0"/>
                    <a:pt x="4779" y="0"/>
                  </a:cubicBezTo>
                  <a:cubicBezTo>
                    <a:pt x="4465" y="0"/>
                    <a:pt x="4210" y="255"/>
                    <a:pt x="4210" y="569"/>
                  </a:cubicBezTo>
                  <a:cubicBezTo>
                    <a:pt x="4210" y="691"/>
                    <a:pt x="4249" y="804"/>
                    <a:pt x="4315" y="897"/>
                  </a:cubicBezTo>
                  <a:lnTo>
                    <a:pt x="3590" y="2244"/>
                  </a:lnTo>
                  <a:cubicBezTo>
                    <a:pt x="3505" y="2193"/>
                    <a:pt x="3406" y="2162"/>
                    <a:pt x="3300" y="2162"/>
                  </a:cubicBezTo>
                  <a:cubicBezTo>
                    <a:pt x="3118" y="2162"/>
                    <a:pt x="2959" y="2248"/>
                    <a:pt x="2854" y="2381"/>
                  </a:cubicBezTo>
                  <a:lnTo>
                    <a:pt x="2254" y="2081"/>
                  </a:lnTo>
                  <a:cubicBezTo>
                    <a:pt x="2267" y="2034"/>
                    <a:pt x="2276" y="1985"/>
                    <a:pt x="2276" y="1934"/>
                  </a:cubicBezTo>
                  <a:cubicBezTo>
                    <a:pt x="2276" y="1621"/>
                    <a:pt x="2020" y="1365"/>
                    <a:pt x="1707" y="1365"/>
                  </a:cubicBezTo>
                  <a:cubicBezTo>
                    <a:pt x="1393" y="1365"/>
                    <a:pt x="1138" y="1621"/>
                    <a:pt x="1138" y="1934"/>
                  </a:cubicBezTo>
                  <a:cubicBezTo>
                    <a:pt x="1138" y="2054"/>
                    <a:pt x="1176" y="2166"/>
                    <a:pt x="1239" y="2257"/>
                  </a:cubicBezTo>
                  <a:lnTo>
                    <a:pt x="593" y="3191"/>
                  </a:lnTo>
                  <a:cubicBezTo>
                    <a:pt x="585" y="3189"/>
                    <a:pt x="578" y="3186"/>
                    <a:pt x="569" y="3186"/>
                  </a:cubicBezTo>
                  <a:lnTo>
                    <a:pt x="455" y="3186"/>
                  </a:lnTo>
                  <a:lnTo>
                    <a:pt x="455" y="2844"/>
                  </a:lnTo>
                  <a:lnTo>
                    <a:pt x="569" y="2844"/>
                  </a:lnTo>
                  <a:cubicBezTo>
                    <a:pt x="632" y="2844"/>
                    <a:pt x="683" y="2794"/>
                    <a:pt x="683" y="2731"/>
                  </a:cubicBezTo>
                  <a:cubicBezTo>
                    <a:pt x="683" y="2668"/>
                    <a:pt x="632" y="2617"/>
                    <a:pt x="569" y="2617"/>
                  </a:cubicBezTo>
                  <a:lnTo>
                    <a:pt x="455" y="2617"/>
                  </a:lnTo>
                  <a:lnTo>
                    <a:pt x="455" y="2276"/>
                  </a:lnTo>
                  <a:lnTo>
                    <a:pt x="569" y="2276"/>
                  </a:lnTo>
                  <a:cubicBezTo>
                    <a:pt x="632" y="2276"/>
                    <a:pt x="683" y="2225"/>
                    <a:pt x="683" y="2162"/>
                  </a:cubicBezTo>
                  <a:cubicBezTo>
                    <a:pt x="683" y="2099"/>
                    <a:pt x="632" y="2048"/>
                    <a:pt x="569" y="2048"/>
                  </a:cubicBezTo>
                  <a:lnTo>
                    <a:pt x="455" y="2048"/>
                  </a:lnTo>
                  <a:lnTo>
                    <a:pt x="455" y="1707"/>
                  </a:lnTo>
                  <a:lnTo>
                    <a:pt x="569" y="1707"/>
                  </a:lnTo>
                  <a:cubicBezTo>
                    <a:pt x="632" y="1707"/>
                    <a:pt x="683" y="1656"/>
                    <a:pt x="683" y="1593"/>
                  </a:cubicBezTo>
                  <a:cubicBezTo>
                    <a:pt x="683" y="1530"/>
                    <a:pt x="632" y="1479"/>
                    <a:pt x="569" y="1479"/>
                  </a:cubicBezTo>
                  <a:lnTo>
                    <a:pt x="455" y="1479"/>
                  </a:lnTo>
                  <a:lnTo>
                    <a:pt x="455" y="1138"/>
                  </a:lnTo>
                  <a:lnTo>
                    <a:pt x="569" y="1138"/>
                  </a:lnTo>
                  <a:cubicBezTo>
                    <a:pt x="632" y="1138"/>
                    <a:pt x="683" y="1087"/>
                    <a:pt x="683" y="1024"/>
                  </a:cubicBezTo>
                  <a:cubicBezTo>
                    <a:pt x="683" y="961"/>
                    <a:pt x="632" y="910"/>
                    <a:pt x="569" y="910"/>
                  </a:cubicBezTo>
                  <a:lnTo>
                    <a:pt x="455" y="910"/>
                  </a:lnTo>
                  <a:lnTo>
                    <a:pt x="455" y="569"/>
                  </a:lnTo>
                  <a:lnTo>
                    <a:pt x="569" y="569"/>
                  </a:lnTo>
                  <a:cubicBezTo>
                    <a:pt x="632" y="569"/>
                    <a:pt x="683" y="518"/>
                    <a:pt x="683" y="455"/>
                  </a:cubicBezTo>
                  <a:cubicBezTo>
                    <a:pt x="683" y="392"/>
                    <a:pt x="632" y="341"/>
                    <a:pt x="569" y="341"/>
                  </a:cubicBezTo>
                  <a:lnTo>
                    <a:pt x="455" y="341"/>
                  </a:lnTo>
                  <a:lnTo>
                    <a:pt x="455" y="114"/>
                  </a:lnTo>
                  <a:cubicBezTo>
                    <a:pt x="455" y="51"/>
                    <a:pt x="404" y="0"/>
                    <a:pt x="341" y="0"/>
                  </a:cubicBezTo>
                  <a:cubicBezTo>
                    <a:pt x="278" y="0"/>
                    <a:pt x="228" y="51"/>
                    <a:pt x="228" y="114"/>
                  </a:cubicBezTo>
                  <a:lnTo>
                    <a:pt x="228" y="341"/>
                  </a:lnTo>
                  <a:lnTo>
                    <a:pt x="114" y="341"/>
                  </a:lnTo>
                  <a:cubicBezTo>
                    <a:pt x="51" y="341"/>
                    <a:pt x="0" y="392"/>
                    <a:pt x="0" y="455"/>
                  </a:cubicBezTo>
                  <a:cubicBezTo>
                    <a:pt x="0" y="518"/>
                    <a:pt x="51" y="569"/>
                    <a:pt x="114" y="569"/>
                  </a:cubicBezTo>
                  <a:lnTo>
                    <a:pt x="228" y="569"/>
                  </a:lnTo>
                  <a:lnTo>
                    <a:pt x="228" y="910"/>
                  </a:lnTo>
                  <a:lnTo>
                    <a:pt x="114" y="910"/>
                  </a:lnTo>
                  <a:cubicBezTo>
                    <a:pt x="51" y="910"/>
                    <a:pt x="0" y="961"/>
                    <a:pt x="0" y="1024"/>
                  </a:cubicBezTo>
                  <a:cubicBezTo>
                    <a:pt x="0" y="1087"/>
                    <a:pt x="51" y="1138"/>
                    <a:pt x="114" y="1138"/>
                  </a:cubicBezTo>
                  <a:lnTo>
                    <a:pt x="228" y="1138"/>
                  </a:lnTo>
                  <a:lnTo>
                    <a:pt x="228" y="1479"/>
                  </a:lnTo>
                  <a:lnTo>
                    <a:pt x="114" y="1479"/>
                  </a:lnTo>
                  <a:cubicBezTo>
                    <a:pt x="51" y="1479"/>
                    <a:pt x="0" y="1530"/>
                    <a:pt x="0" y="1593"/>
                  </a:cubicBezTo>
                  <a:cubicBezTo>
                    <a:pt x="0" y="1656"/>
                    <a:pt x="51" y="1707"/>
                    <a:pt x="114" y="1707"/>
                  </a:cubicBezTo>
                  <a:lnTo>
                    <a:pt x="228" y="1707"/>
                  </a:lnTo>
                  <a:lnTo>
                    <a:pt x="228" y="2048"/>
                  </a:lnTo>
                  <a:lnTo>
                    <a:pt x="114" y="2048"/>
                  </a:lnTo>
                  <a:cubicBezTo>
                    <a:pt x="51" y="2048"/>
                    <a:pt x="0" y="2099"/>
                    <a:pt x="0" y="2162"/>
                  </a:cubicBezTo>
                  <a:cubicBezTo>
                    <a:pt x="0" y="2225"/>
                    <a:pt x="51" y="2276"/>
                    <a:pt x="114" y="2276"/>
                  </a:cubicBezTo>
                  <a:lnTo>
                    <a:pt x="228" y="2276"/>
                  </a:lnTo>
                  <a:lnTo>
                    <a:pt x="228" y="2617"/>
                  </a:lnTo>
                  <a:lnTo>
                    <a:pt x="114" y="2617"/>
                  </a:lnTo>
                  <a:cubicBezTo>
                    <a:pt x="51" y="2617"/>
                    <a:pt x="0" y="2668"/>
                    <a:pt x="0" y="2731"/>
                  </a:cubicBezTo>
                  <a:cubicBezTo>
                    <a:pt x="0" y="2794"/>
                    <a:pt x="51" y="2844"/>
                    <a:pt x="114" y="2844"/>
                  </a:cubicBezTo>
                  <a:lnTo>
                    <a:pt x="228" y="2844"/>
                  </a:lnTo>
                  <a:lnTo>
                    <a:pt x="228" y="3186"/>
                  </a:lnTo>
                  <a:lnTo>
                    <a:pt x="114" y="3186"/>
                  </a:lnTo>
                  <a:cubicBezTo>
                    <a:pt x="51" y="3186"/>
                    <a:pt x="0" y="3237"/>
                    <a:pt x="0" y="3300"/>
                  </a:cubicBezTo>
                  <a:cubicBezTo>
                    <a:pt x="0" y="3362"/>
                    <a:pt x="51" y="3413"/>
                    <a:pt x="114" y="3413"/>
                  </a:cubicBezTo>
                  <a:lnTo>
                    <a:pt x="228" y="3413"/>
                  </a:lnTo>
                  <a:lnTo>
                    <a:pt x="228" y="3755"/>
                  </a:lnTo>
                  <a:lnTo>
                    <a:pt x="114" y="3755"/>
                  </a:lnTo>
                  <a:cubicBezTo>
                    <a:pt x="51" y="3755"/>
                    <a:pt x="0" y="3806"/>
                    <a:pt x="0" y="3868"/>
                  </a:cubicBezTo>
                  <a:cubicBezTo>
                    <a:pt x="0" y="3931"/>
                    <a:pt x="51" y="3982"/>
                    <a:pt x="114" y="3982"/>
                  </a:cubicBezTo>
                  <a:lnTo>
                    <a:pt x="228" y="3982"/>
                  </a:lnTo>
                  <a:lnTo>
                    <a:pt x="228" y="4324"/>
                  </a:lnTo>
                  <a:lnTo>
                    <a:pt x="114" y="4324"/>
                  </a:lnTo>
                  <a:cubicBezTo>
                    <a:pt x="51" y="4324"/>
                    <a:pt x="0" y="4374"/>
                    <a:pt x="0" y="4437"/>
                  </a:cubicBezTo>
                  <a:cubicBezTo>
                    <a:pt x="0" y="4500"/>
                    <a:pt x="51" y="4551"/>
                    <a:pt x="114" y="4551"/>
                  </a:cubicBezTo>
                  <a:lnTo>
                    <a:pt x="228" y="4551"/>
                  </a:lnTo>
                  <a:lnTo>
                    <a:pt x="228" y="4892"/>
                  </a:lnTo>
                  <a:lnTo>
                    <a:pt x="114" y="4892"/>
                  </a:lnTo>
                  <a:cubicBezTo>
                    <a:pt x="51" y="4892"/>
                    <a:pt x="0" y="4943"/>
                    <a:pt x="0" y="5006"/>
                  </a:cubicBezTo>
                  <a:cubicBezTo>
                    <a:pt x="0" y="5069"/>
                    <a:pt x="51" y="5120"/>
                    <a:pt x="114" y="5120"/>
                  </a:cubicBezTo>
                  <a:lnTo>
                    <a:pt x="228" y="5120"/>
                  </a:lnTo>
                  <a:lnTo>
                    <a:pt x="228" y="5461"/>
                  </a:lnTo>
                  <a:lnTo>
                    <a:pt x="114" y="5461"/>
                  </a:lnTo>
                  <a:cubicBezTo>
                    <a:pt x="51" y="5461"/>
                    <a:pt x="0" y="5512"/>
                    <a:pt x="0" y="5575"/>
                  </a:cubicBezTo>
                  <a:cubicBezTo>
                    <a:pt x="0" y="5638"/>
                    <a:pt x="51" y="5689"/>
                    <a:pt x="114" y="5689"/>
                  </a:cubicBezTo>
                  <a:lnTo>
                    <a:pt x="228" y="5689"/>
                  </a:lnTo>
                  <a:lnTo>
                    <a:pt x="228" y="6030"/>
                  </a:lnTo>
                  <a:lnTo>
                    <a:pt x="114" y="6030"/>
                  </a:lnTo>
                  <a:cubicBezTo>
                    <a:pt x="51" y="6030"/>
                    <a:pt x="0" y="6081"/>
                    <a:pt x="0" y="6144"/>
                  </a:cubicBezTo>
                  <a:cubicBezTo>
                    <a:pt x="0" y="6207"/>
                    <a:pt x="51" y="6258"/>
                    <a:pt x="114" y="6258"/>
                  </a:cubicBezTo>
                  <a:lnTo>
                    <a:pt x="228" y="6258"/>
                  </a:lnTo>
                  <a:lnTo>
                    <a:pt x="228" y="6485"/>
                  </a:lnTo>
                  <a:cubicBezTo>
                    <a:pt x="228" y="6548"/>
                    <a:pt x="278" y="6599"/>
                    <a:pt x="341" y="6599"/>
                  </a:cubicBezTo>
                  <a:lnTo>
                    <a:pt x="683" y="6599"/>
                  </a:lnTo>
                  <a:lnTo>
                    <a:pt x="683" y="6713"/>
                  </a:lnTo>
                  <a:cubicBezTo>
                    <a:pt x="683" y="6776"/>
                    <a:pt x="734" y="6827"/>
                    <a:pt x="796" y="6827"/>
                  </a:cubicBezTo>
                  <a:cubicBezTo>
                    <a:pt x="859" y="6827"/>
                    <a:pt x="910" y="6776"/>
                    <a:pt x="910" y="6713"/>
                  </a:cubicBezTo>
                  <a:lnTo>
                    <a:pt x="910" y="6599"/>
                  </a:lnTo>
                  <a:lnTo>
                    <a:pt x="1252" y="6599"/>
                  </a:lnTo>
                  <a:lnTo>
                    <a:pt x="1252" y="6713"/>
                  </a:lnTo>
                  <a:cubicBezTo>
                    <a:pt x="1252" y="6776"/>
                    <a:pt x="1302" y="6827"/>
                    <a:pt x="1365" y="6827"/>
                  </a:cubicBezTo>
                  <a:cubicBezTo>
                    <a:pt x="1428" y="6827"/>
                    <a:pt x="1479" y="6776"/>
                    <a:pt x="1479" y="6713"/>
                  </a:cubicBezTo>
                  <a:lnTo>
                    <a:pt x="1479" y="6599"/>
                  </a:lnTo>
                  <a:lnTo>
                    <a:pt x="1820" y="6599"/>
                  </a:lnTo>
                  <a:lnTo>
                    <a:pt x="1820" y="6713"/>
                  </a:lnTo>
                  <a:cubicBezTo>
                    <a:pt x="1820" y="6776"/>
                    <a:pt x="1871" y="6827"/>
                    <a:pt x="1934" y="6827"/>
                  </a:cubicBezTo>
                  <a:cubicBezTo>
                    <a:pt x="1997" y="6827"/>
                    <a:pt x="2048" y="6776"/>
                    <a:pt x="2048" y="6713"/>
                  </a:cubicBezTo>
                  <a:lnTo>
                    <a:pt x="2048" y="6599"/>
                  </a:lnTo>
                  <a:lnTo>
                    <a:pt x="2389" y="6599"/>
                  </a:lnTo>
                  <a:lnTo>
                    <a:pt x="2389" y="6713"/>
                  </a:lnTo>
                  <a:cubicBezTo>
                    <a:pt x="2389" y="6776"/>
                    <a:pt x="2440" y="6827"/>
                    <a:pt x="2503" y="6827"/>
                  </a:cubicBezTo>
                  <a:cubicBezTo>
                    <a:pt x="2566" y="6827"/>
                    <a:pt x="2617" y="6776"/>
                    <a:pt x="2617" y="6713"/>
                  </a:cubicBezTo>
                  <a:lnTo>
                    <a:pt x="2617" y="6599"/>
                  </a:lnTo>
                  <a:lnTo>
                    <a:pt x="2958" y="6599"/>
                  </a:lnTo>
                  <a:lnTo>
                    <a:pt x="2958" y="6713"/>
                  </a:lnTo>
                  <a:cubicBezTo>
                    <a:pt x="2958" y="6776"/>
                    <a:pt x="3009" y="6827"/>
                    <a:pt x="3072" y="6827"/>
                  </a:cubicBezTo>
                  <a:cubicBezTo>
                    <a:pt x="3135" y="6827"/>
                    <a:pt x="3186" y="6776"/>
                    <a:pt x="3186" y="6713"/>
                  </a:cubicBezTo>
                  <a:lnTo>
                    <a:pt x="3186" y="6599"/>
                  </a:lnTo>
                  <a:lnTo>
                    <a:pt x="3527" y="6599"/>
                  </a:lnTo>
                  <a:lnTo>
                    <a:pt x="3527" y="6713"/>
                  </a:lnTo>
                  <a:cubicBezTo>
                    <a:pt x="3527" y="6776"/>
                    <a:pt x="3578" y="6827"/>
                    <a:pt x="3641" y="6827"/>
                  </a:cubicBezTo>
                  <a:cubicBezTo>
                    <a:pt x="3704" y="6827"/>
                    <a:pt x="3755" y="6776"/>
                    <a:pt x="3755" y="6713"/>
                  </a:cubicBezTo>
                  <a:lnTo>
                    <a:pt x="3755" y="6599"/>
                  </a:lnTo>
                  <a:lnTo>
                    <a:pt x="4096" y="6599"/>
                  </a:lnTo>
                  <a:lnTo>
                    <a:pt x="4096" y="6713"/>
                  </a:lnTo>
                  <a:cubicBezTo>
                    <a:pt x="4096" y="6776"/>
                    <a:pt x="4147" y="6827"/>
                    <a:pt x="4210" y="6827"/>
                  </a:cubicBezTo>
                  <a:cubicBezTo>
                    <a:pt x="4273" y="6827"/>
                    <a:pt x="4323" y="6776"/>
                    <a:pt x="4323" y="6713"/>
                  </a:cubicBezTo>
                  <a:lnTo>
                    <a:pt x="4323" y="6599"/>
                  </a:lnTo>
                  <a:lnTo>
                    <a:pt x="4665" y="6599"/>
                  </a:lnTo>
                  <a:lnTo>
                    <a:pt x="4665" y="6713"/>
                  </a:lnTo>
                  <a:cubicBezTo>
                    <a:pt x="4665" y="6776"/>
                    <a:pt x="4716" y="6827"/>
                    <a:pt x="4779" y="6827"/>
                  </a:cubicBezTo>
                  <a:cubicBezTo>
                    <a:pt x="4842" y="6827"/>
                    <a:pt x="4892" y="6776"/>
                    <a:pt x="4892" y="6713"/>
                  </a:cubicBezTo>
                  <a:lnTo>
                    <a:pt x="4892" y="6599"/>
                  </a:lnTo>
                  <a:lnTo>
                    <a:pt x="5234" y="6599"/>
                  </a:lnTo>
                  <a:lnTo>
                    <a:pt x="5234" y="6713"/>
                  </a:lnTo>
                  <a:cubicBezTo>
                    <a:pt x="5234" y="6776"/>
                    <a:pt x="5285" y="6827"/>
                    <a:pt x="5347" y="6827"/>
                  </a:cubicBezTo>
                  <a:cubicBezTo>
                    <a:pt x="5410" y="6827"/>
                    <a:pt x="5461" y="6776"/>
                    <a:pt x="5461" y="6713"/>
                  </a:cubicBezTo>
                  <a:lnTo>
                    <a:pt x="5461" y="6599"/>
                  </a:lnTo>
                  <a:lnTo>
                    <a:pt x="5803" y="6599"/>
                  </a:lnTo>
                  <a:lnTo>
                    <a:pt x="5803" y="6713"/>
                  </a:lnTo>
                  <a:cubicBezTo>
                    <a:pt x="5803" y="6776"/>
                    <a:pt x="5853" y="6827"/>
                    <a:pt x="5916" y="6827"/>
                  </a:cubicBezTo>
                  <a:cubicBezTo>
                    <a:pt x="5979" y="6827"/>
                    <a:pt x="6030" y="6776"/>
                    <a:pt x="6030" y="6713"/>
                  </a:cubicBezTo>
                  <a:lnTo>
                    <a:pt x="6030" y="6599"/>
                  </a:lnTo>
                  <a:lnTo>
                    <a:pt x="6371" y="6599"/>
                  </a:lnTo>
                  <a:lnTo>
                    <a:pt x="6371" y="6713"/>
                  </a:lnTo>
                  <a:cubicBezTo>
                    <a:pt x="6371" y="6776"/>
                    <a:pt x="6422" y="6827"/>
                    <a:pt x="6485" y="6827"/>
                  </a:cubicBezTo>
                  <a:cubicBezTo>
                    <a:pt x="6548" y="6827"/>
                    <a:pt x="6599" y="6776"/>
                    <a:pt x="6599" y="6713"/>
                  </a:cubicBezTo>
                  <a:lnTo>
                    <a:pt x="6599" y="6599"/>
                  </a:lnTo>
                  <a:lnTo>
                    <a:pt x="6713" y="6599"/>
                  </a:lnTo>
                  <a:cubicBezTo>
                    <a:pt x="6776" y="6599"/>
                    <a:pt x="6827" y="6548"/>
                    <a:pt x="6827" y="6485"/>
                  </a:cubicBezTo>
                  <a:cubicBezTo>
                    <a:pt x="6827" y="6422"/>
                    <a:pt x="6776" y="6372"/>
                    <a:pt x="6713" y="6372"/>
                  </a:cubicBezTo>
                  <a:lnTo>
                    <a:pt x="6599" y="6372"/>
                  </a:lnTo>
                  <a:lnTo>
                    <a:pt x="6599" y="6258"/>
                  </a:lnTo>
                  <a:cubicBezTo>
                    <a:pt x="6599" y="6195"/>
                    <a:pt x="6548" y="6144"/>
                    <a:pt x="6485" y="6144"/>
                  </a:cubicBezTo>
                  <a:cubicBezTo>
                    <a:pt x="6422" y="6144"/>
                    <a:pt x="6371" y="6195"/>
                    <a:pt x="6371" y="6258"/>
                  </a:cubicBezTo>
                  <a:lnTo>
                    <a:pt x="6371" y="6372"/>
                  </a:lnTo>
                  <a:lnTo>
                    <a:pt x="6030" y="6372"/>
                  </a:lnTo>
                  <a:lnTo>
                    <a:pt x="6030" y="6258"/>
                  </a:lnTo>
                  <a:cubicBezTo>
                    <a:pt x="6030" y="6195"/>
                    <a:pt x="5979" y="6144"/>
                    <a:pt x="5916" y="6144"/>
                  </a:cubicBezTo>
                  <a:cubicBezTo>
                    <a:pt x="5853" y="6144"/>
                    <a:pt x="5803" y="6195"/>
                    <a:pt x="5803" y="6258"/>
                  </a:cubicBezTo>
                  <a:lnTo>
                    <a:pt x="5803" y="6372"/>
                  </a:lnTo>
                  <a:lnTo>
                    <a:pt x="5461" y="6372"/>
                  </a:lnTo>
                  <a:lnTo>
                    <a:pt x="5461" y="6258"/>
                  </a:lnTo>
                  <a:cubicBezTo>
                    <a:pt x="5461" y="6195"/>
                    <a:pt x="5410" y="6144"/>
                    <a:pt x="5347" y="6144"/>
                  </a:cubicBezTo>
                  <a:cubicBezTo>
                    <a:pt x="5285" y="6144"/>
                    <a:pt x="5234" y="6195"/>
                    <a:pt x="5234" y="6258"/>
                  </a:cubicBezTo>
                  <a:lnTo>
                    <a:pt x="5234" y="6372"/>
                  </a:lnTo>
                  <a:lnTo>
                    <a:pt x="4892" y="6372"/>
                  </a:lnTo>
                  <a:lnTo>
                    <a:pt x="4892" y="6258"/>
                  </a:lnTo>
                  <a:cubicBezTo>
                    <a:pt x="4892" y="6195"/>
                    <a:pt x="4842" y="6144"/>
                    <a:pt x="4779" y="6144"/>
                  </a:cubicBezTo>
                  <a:cubicBezTo>
                    <a:pt x="4716" y="6144"/>
                    <a:pt x="4665" y="6195"/>
                    <a:pt x="4665" y="6258"/>
                  </a:cubicBezTo>
                  <a:lnTo>
                    <a:pt x="4665" y="6372"/>
                  </a:lnTo>
                  <a:lnTo>
                    <a:pt x="4323" y="6372"/>
                  </a:lnTo>
                  <a:lnTo>
                    <a:pt x="4323" y="6258"/>
                  </a:lnTo>
                  <a:cubicBezTo>
                    <a:pt x="4323" y="6195"/>
                    <a:pt x="4273" y="6144"/>
                    <a:pt x="4210" y="6144"/>
                  </a:cubicBezTo>
                  <a:cubicBezTo>
                    <a:pt x="4147" y="6144"/>
                    <a:pt x="4096" y="6195"/>
                    <a:pt x="4096" y="6258"/>
                  </a:cubicBezTo>
                  <a:lnTo>
                    <a:pt x="4096" y="6372"/>
                  </a:lnTo>
                  <a:lnTo>
                    <a:pt x="3755" y="6372"/>
                  </a:lnTo>
                  <a:lnTo>
                    <a:pt x="3755" y="6258"/>
                  </a:lnTo>
                  <a:cubicBezTo>
                    <a:pt x="3755" y="6195"/>
                    <a:pt x="3704" y="6144"/>
                    <a:pt x="3641" y="6144"/>
                  </a:cubicBezTo>
                  <a:cubicBezTo>
                    <a:pt x="3578" y="6144"/>
                    <a:pt x="3527" y="6195"/>
                    <a:pt x="3527" y="6258"/>
                  </a:cubicBezTo>
                  <a:lnTo>
                    <a:pt x="3527" y="6372"/>
                  </a:lnTo>
                  <a:lnTo>
                    <a:pt x="3186" y="6372"/>
                  </a:lnTo>
                  <a:lnTo>
                    <a:pt x="3186" y="6258"/>
                  </a:lnTo>
                  <a:cubicBezTo>
                    <a:pt x="3186" y="6195"/>
                    <a:pt x="3135" y="6144"/>
                    <a:pt x="3072" y="6144"/>
                  </a:cubicBezTo>
                  <a:cubicBezTo>
                    <a:pt x="3009" y="6144"/>
                    <a:pt x="2958" y="6195"/>
                    <a:pt x="2958" y="6258"/>
                  </a:cubicBezTo>
                  <a:lnTo>
                    <a:pt x="2958" y="6372"/>
                  </a:lnTo>
                  <a:lnTo>
                    <a:pt x="2617" y="6372"/>
                  </a:lnTo>
                  <a:lnTo>
                    <a:pt x="2617" y="6258"/>
                  </a:lnTo>
                  <a:cubicBezTo>
                    <a:pt x="2617" y="6195"/>
                    <a:pt x="2566" y="6144"/>
                    <a:pt x="2503" y="6144"/>
                  </a:cubicBezTo>
                  <a:cubicBezTo>
                    <a:pt x="2440" y="6144"/>
                    <a:pt x="2389" y="6195"/>
                    <a:pt x="2389" y="6258"/>
                  </a:cubicBezTo>
                  <a:lnTo>
                    <a:pt x="2389" y="6372"/>
                  </a:lnTo>
                  <a:lnTo>
                    <a:pt x="2048" y="6372"/>
                  </a:lnTo>
                  <a:lnTo>
                    <a:pt x="2048" y="6258"/>
                  </a:lnTo>
                  <a:cubicBezTo>
                    <a:pt x="2048" y="6195"/>
                    <a:pt x="1997" y="6144"/>
                    <a:pt x="1934" y="6144"/>
                  </a:cubicBezTo>
                  <a:cubicBezTo>
                    <a:pt x="1871" y="6144"/>
                    <a:pt x="1820" y="6195"/>
                    <a:pt x="1820" y="6258"/>
                  </a:cubicBezTo>
                  <a:lnTo>
                    <a:pt x="1820" y="6372"/>
                  </a:lnTo>
                  <a:lnTo>
                    <a:pt x="1479" y="6372"/>
                  </a:lnTo>
                  <a:lnTo>
                    <a:pt x="1479" y="6258"/>
                  </a:lnTo>
                  <a:cubicBezTo>
                    <a:pt x="1479" y="6195"/>
                    <a:pt x="1428" y="6144"/>
                    <a:pt x="1365" y="6144"/>
                  </a:cubicBezTo>
                  <a:cubicBezTo>
                    <a:pt x="1302" y="6144"/>
                    <a:pt x="1252" y="6195"/>
                    <a:pt x="1252" y="6258"/>
                  </a:cubicBezTo>
                  <a:lnTo>
                    <a:pt x="1252" y="6372"/>
                  </a:lnTo>
                  <a:lnTo>
                    <a:pt x="910" y="6372"/>
                  </a:lnTo>
                  <a:lnTo>
                    <a:pt x="910" y="6258"/>
                  </a:lnTo>
                  <a:cubicBezTo>
                    <a:pt x="910" y="6195"/>
                    <a:pt x="859" y="6144"/>
                    <a:pt x="796" y="6144"/>
                  </a:cubicBezTo>
                  <a:cubicBezTo>
                    <a:pt x="734" y="6144"/>
                    <a:pt x="683" y="6195"/>
                    <a:pt x="683" y="6258"/>
                  </a:cubicBezTo>
                  <a:lnTo>
                    <a:pt x="683" y="6372"/>
                  </a:lnTo>
                  <a:lnTo>
                    <a:pt x="455" y="6372"/>
                  </a:lnTo>
                  <a:lnTo>
                    <a:pt x="455" y="5234"/>
                  </a:lnTo>
                  <a:lnTo>
                    <a:pt x="1263" y="523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8174522" y="2107432"/>
            <a:ext cx="665795" cy="665791"/>
            <a:chOff x="8174522" y="2107432"/>
            <a:chExt cx="665795" cy="665791"/>
          </a:xfrm>
        </p:grpSpPr>
        <p:sp>
          <p:nvSpPr>
            <p:cNvPr id="8" name="AutoShape 8"/>
            <p:cNvSpPr/>
            <p:nvPr/>
          </p:nvSpPr>
          <p:spPr>
            <a:xfrm>
              <a:off x="8174522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>
              <a:off x="8354362" y="2273856"/>
              <a:ext cx="306115" cy="294843"/>
            </a:xfrm>
            <a:custGeom>
              <a:rect l="l" t="t" r="r" b="b"/>
              <a:pathLst>
                <a:path w="6825" h="5912">
                  <a:moveTo>
                    <a:pt x="3413" y="0"/>
                  </a:moveTo>
                  <a:lnTo>
                    <a:pt x="0" y="5912"/>
                  </a:lnTo>
                  <a:lnTo>
                    <a:pt x="6827" y="5912"/>
                  </a:lnTo>
                  <a:lnTo>
                    <a:pt x="3413" y="0"/>
                  </a:lnTo>
                  <a:close/>
                  <a:moveTo>
                    <a:pt x="3413" y="972"/>
                  </a:moveTo>
                  <a:lnTo>
                    <a:pt x="4489" y="2835"/>
                  </a:lnTo>
                  <a:lnTo>
                    <a:pt x="2338" y="2835"/>
                  </a:lnTo>
                  <a:lnTo>
                    <a:pt x="3413" y="972"/>
                  </a:lnTo>
                  <a:close/>
                  <a:moveTo>
                    <a:pt x="842" y="5426"/>
                  </a:moveTo>
                  <a:lnTo>
                    <a:pt x="1917" y="3564"/>
                  </a:lnTo>
                  <a:lnTo>
                    <a:pt x="2993" y="5426"/>
                  </a:lnTo>
                  <a:lnTo>
                    <a:pt x="842" y="5426"/>
                  </a:lnTo>
                  <a:close/>
                  <a:moveTo>
                    <a:pt x="2338" y="3321"/>
                  </a:moveTo>
                  <a:lnTo>
                    <a:pt x="4489" y="3321"/>
                  </a:lnTo>
                  <a:lnTo>
                    <a:pt x="3413" y="5183"/>
                  </a:lnTo>
                  <a:lnTo>
                    <a:pt x="2338" y="3321"/>
                  </a:lnTo>
                  <a:close/>
                  <a:moveTo>
                    <a:pt x="4910" y="3564"/>
                  </a:moveTo>
                  <a:lnTo>
                    <a:pt x="5985" y="5426"/>
                  </a:lnTo>
                  <a:lnTo>
                    <a:pt x="3834" y="5426"/>
                  </a:lnTo>
                  <a:lnTo>
                    <a:pt x="4910" y="356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4252748" y="4178300"/>
            <a:ext cx="665795" cy="665791"/>
            <a:chOff x="4252748" y="4178300"/>
            <a:chExt cx="665795" cy="665791"/>
          </a:xfrm>
        </p:grpSpPr>
        <p:sp>
          <p:nvSpPr>
            <p:cNvPr id="11" name="AutoShape 11"/>
            <p:cNvSpPr/>
            <p:nvPr/>
          </p:nvSpPr>
          <p:spPr>
            <a:xfrm>
              <a:off x="4252748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4432588" y="4363773"/>
              <a:ext cx="306115" cy="294843"/>
            </a:xfrm>
            <a:custGeom>
              <a:rect l="l" t="t" r="r" b="b"/>
              <a:pathLst>
                <a:path w="597921" h="598324">
                  <a:moveTo>
                    <a:pt x="297615" y="96957"/>
                  </a:moveTo>
                  <a:cubicBezTo>
                    <a:pt x="311959" y="96957"/>
                    <a:pt x="323434" y="108416"/>
                    <a:pt x="323434" y="122740"/>
                  </a:cubicBezTo>
                  <a:lnTo>
                    <a:pt x="323434" y="289852"/>
                  </a:lnTo>
                  <a:lnTo>
                    <a:pt x="462572" y="289852"/>
                  </a:lnTo>
                  <a:cubicBezTo>
                    <a:pt x="476438" y="289852"/>
                    <a:pt x="487913" y="301311"/>
                    <a:pt x="487913" y="315157"/>
                  </a:cubicBezTo>
                  <a:cubicBezTo>
                    <a:pt x="487913" y="329004"/>
                    <a:pt x="476438" y="340463"/>
                    <a:pt x="462572" y="340463"/>
                  </a:cubicBezTo>
                  <a:lnTo>
                    <a:pt x="297615" y="340463"/>
                  </a:lnTo>
                  <a:cubicBezTo>
                    <a:pt x="283749" y="340463"/>
                    <a:pt x="272274" y="329004"/>
                    <a:pt x="272274" y="315157"/>
                  </a:cubicBezTo>
                  <a:lnTo>
                    <a:pt x="272274" y="122740"/>
                  </a:lnTo>
                  <a:cubicBezTo>
                    <a:pt x="272274" y="108416"/>
                    <a:pt x="283749" y="96957"/>
                    <a:pt x="297615" y="96957"/>
                  </a:cubicBezTo>
                  <a:close/>
                  <a:moveTo>
                    <a:pt x="298127" y="0"/>
                  </a:moveTo>
                  <a:cubicBezTo>
                    <a:pt x="463564" y="0"/>
                    <a:pt x="597921" y="134181"/>
                    <a:pt x="597921" y="299401"/>
                  </a:cubicBezTo>
                  <a:cubicBezTo>
                    <a:pt x="597921" y="464143"/>
                    <a:pt x="463564" y="598324"/>
                    <a:pt x="298127" y="598324"/>
                  </a:cubicBezTo>
                  <a:cubicBezTo>
                    <a:pt x="188155" y="598324"/>
                    <a:pt x="87268" y="538635"/>
                    <a:pt x="35150" y="442177"/>
                  </a:cubicBezTo>
                  <a:cubicBezTo>
                    <a:pt x="33238" y="438835"/>
                    <a:pt x="32760" y="435492"/>
                    <a:pt x="34194" y="432149"/>
                  </a:cubicBezTo>
                  <a:cubicBezTo>
                    <a:pt x="35150" y="428807"/>
                    <a:pt x="37541" y="425942"/>
                    <a:pt x="40410" y="424509"/>
                  </a:cubicBezTo>
                  <a:lnTo>
                    <a:pt x="74836" y="407796"/>
                  </a:lnTo>
                  <a:cubicBezTo>
                    <a:pt x="81052" y="404931"/>
                    <a:pt x="88702" y="407319"/>
                    <a:pt x="91571" y="413049"/>
                  </a:cubicBezTo>
                  <a:cubicBezTo>
                    <a:pt x="133169" y="488018"/>
                    <a:pt x="212540" y="534815"/>
                    <a:pt x="298127" y="534815"/>
                  </a:cubicBezTo>
                  <a:cubicBezTo>
                    <a:pt x="428181" y="534815"/>
                    <a:pt x="534328" y="429284"/>
                    <a:pt x="534328" y="299401"/>
                  </a:cubicBezTo>
                  <a:cubicBezTo>
                    <a:pt x="534328" y="169517"/>
                    <a:pt x="428181" y="63509"/>
                    <a:pt x="298127" y="63509"/>
                  </a:cubicBezTo>
                  <a:cubicBezTo>
                    <a:pt x="242185" y="63509"/>
                    <a:pt x="187677" y="83565"/>
                    <a:pt x="145123" y="120333"/>
                  </a:cubicBezTo>
                  <a:lnTo>
                    <a:pt x="200587" y="142299"/>
                  </a:lnTo>
                  <a:cubicBezTo>
                    <a:pt x="204890" y="144209"/>
                    <a:pt x="207759" y="148029"/>
                    <a:pt x="208237" y="152327"/>
                  </a:cubicBezTo>
                  <a:cubicBezTo>
                    <a:pt x="208715" y="157102"/>
                    <a:pt x="207281" y="161399"/>
                    <a:pt x="203456" y="164265"/>
                  </a:cubicBezTo>
                  <a:lnTo>
                    <a:pt x="48060" y="285553"/>
                  </a:lnTo>
                  <a:cubicBezTo>
                    <a:pt x="44235" y="288418"/>
                    <a:pt x="39454" y="289373"/>
                    <a:pt x="35150" y="287463"/>
                  </a:cubicBezTo>
                  <a:cubicBezTo>
                    <a:pt x="31325" y="285553"/>
                    <a:pt x="27978" y="281733"/>
                    <a:pt x="27500" y="277435"/>
                  </a:cubicBezTo>
                  <a:lnTo>
                    <a:pt x="246" y="82132"/>
                  </a:lnTo>
                  <a:cubicBezTo>
                    <a:pt x="-710" y="77835"/>
                    <a:pt x="1203" y="73060"/>
                    <a:pt x="4550" y="70194"/>
                  </a:cubicBezTo>
                  <a:cubicBezTo>
                    <a:pt x="8375" y="67807"/>
                    <a:pt x="13156" y="66852"/>
                    <a:pt x="17459" y="68762"/>
                  </a:cubicBezTo>
                  <a:lnTo>
                    <a:pt x="80574" y="94070"/>
                  </a:lnTo>
                  <a:cubicBezTo>
                    <a:pt x="137472" y="33426"/>
                    <a:pt x="214931" y="0"/>
                    <a:pt x="29812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7274660" y="4178300"/>
            <a:ext cx="665795" cy="665791"/>
            <a:chOff x="7274660" y="4178300"/>
            <a:chExt cx="665795" cy="665791"/>
          </a:xfrm>
        </p:grpSpPr>
        <p:sp>
          <p:nvSpPr>
            <p:cNvPr id="14" name="AutoShape 14"/>
            <p:cNvSpPr/>
            <p:nvPr/>
          </p:nvSpPr>
          <p:spPr>
            <a:xfrm>
              <a:off x="7274660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7469003" y="4363774"/>
              <a:ext cx="306115" cy="294843"/>
            </a:xfrm>
            <a:custGeom>
              <a:rect l="l" t="t" r="r" b="b"/>
              <a:pathLst>
                <a:path w="582235" h="606722">
                  <a:moveTo>
                    <a:pt x="0" y="404481"/>
                  </a:moveTo>
                  <a:lnTo>
                    <a:pt x="101261" y="404481"/>
                  </a:lnTo>
                  <a:lnTo>
                    <a:pt x="101261" y="606722"/>
                  </a:lnTo>
                  <a:lnTo>
                    <a:pt x="0" y="606722"/>
                  </a:lnTo>
                  <a:close/>
                  <a:moveTo>
                    <a:pt x="151927" y="328623"/>
                  </a:moveTo>
                  <a:lnTo>
                    <a:pt x="253188" y="328623"/>
                  </a:lnTo>
                  <a:lnTo>
                    <a:pt x="253188" y="606722"/>
                  </a:lnTo>
                  <a:lnTo>
                    <a:pt x="151927" y="606722"/>
                  </a:lnTo>
                  <a:close/>
                  <a:moveTo>
                    <a:pt x="303855" y="252766"/>
                  </a:moveTo>
                  <a:lnTo>
                    <a:pt x="405046" y="252766"/>
                  </a:lnTo>
                  <a:lnTo>
                    <a:pt x="405046" y="606722"/>
                  </a:lnTo>
                  <a:lnTo>
                    <a:pt x="303855" y="606722"/>
                  </a:lnTo>
                  <a:close/>
                  <a:moveTo>
                    <a:pt x="455711" y="202241"/>
                  </a:moveTo>
                  <a:lnTo>
                    <a:pt x="556972" y="202241"/>
                  </a:lnTo>
                  <a:lnTo>
                    <a:pt x="556972" y="606722"/>
                  </a:lnTo>
                  <a:lnTo>
                    <a:pt x="455711" y="606722"/>
                  </a:lnTo>
                  <a:close/>
                  <a:moveTo>
                    <a:pt x="455697" y="0"/>
                  </a:moveTo>
                  <a:lnTo>
                    <a:pt x="556785" y="0"/>
                  </a:lnTo>
                  <a:lnTo>
                    <a:pt x="556874" y="0"/>
                  </a:lnTo>
                  <a:lnTo>
                    <a:pt x="556963" y="0"/>
                  </a:lnTo>
                  <a:cubicBezTo>
                    <a:pt x="557230" y="0"/>
                    <a:pt x="557408" y="0"/>
                    <a:pt x="557675" y="0"/>
                  </a:cubicBezTo>
                  <a:cubicBezTo>
                    <a:pt x="558298" y="89"/>
                    <a:pt x="558832" y="89"/>
                    <a:pt x="559366" y="89"/>
                  </a:cubicBezTo>
                  <a:cubicBezTo>
                    <a:pt x="559811" y="178"/>
                    <a:pt x="560256" y="267"/>
                    <a:pt x="560611" y="267"/>
                  </a:cubicBezTo>
                  <a:cubicBezTo>
                    <a:pt x="561056" y="356"/>
                    <a:pt x="561412" y="444"/>
                    <a:pt x="561857" y="444"/>
                  </a:cubicBezTo>
                  <a:cubicBezTo>
                    <a:pt x="562302" y="533"/>
                    <a:pt x="562747" y="711"/>
                    <a:pt x="563192" y="800"/>
                  </a:cubicBezTo>
                  <a:cubicBezTo>
                    <a:pt x="563548" y="889"/>
                    <a:pt x="563904" y="978"/>
                    <a:pt x="564171" y="1067"/>
                  </a:cubicBezTo>
                  <a:cubicBezTo>
                    <a:pt x="564616" y="1156"/>
                    <a:pt x="565061" y="1333"/>
                    <a:pt x="565506" y="1511"/>
                  </a:cubicBezTo>
                  <a:cubicBezTo>
                    <a:pt x="565862" y="1600"/>
                    <a:pt x="566218" y="1778"/>
                    <a:pt x="566574" y="1867"/>
                  </a:cubicBezTo>
                  <a:cubicBezTo>
                    <a:pt x="566929" y="2044"/>
                    <a:pt x="567285" y="2222"/>
                    <a:pt x="567730" y="2400"/>
                  </a:cubicBezTo>
                  <a:cubicBezTo>
                    <a:pt x="568086" y="2578"/>
                    <a:pt x="568442" y="2755"/>
                    <a:pt x="568798" y="2933"/>
                  </a:cubicBezTo>
                  <a:cubicBezTo>
                    <a:pt x="569154" y="3111"/>
                    <a:pt x="569421" y="3289"/>
                    <a:pt x="569777" y="3467"/>
                  </a:cubicBezTo>
                  <a:cubicBezTo>
                    <a:pt x="570133" y="3733"/>
                    <a:pt x="570578" y="4000"/>
                    <a:pt x="570934" y="4178"/>
                  </a:cubicBezTo>
                  <a:cubicBezTo>
                    <a:pt x="571201" y="4444"/>
                    <a:pt x="571557" y="4622"/>
                    <a:pt x="571824" y="4800"/>
                  </a:cubicBezTo>
                  <a:cubicBezTo>
                    <a:pt x="572180" y="5155"/>
                    <a:pt x="572536" y="5422"/>
                    <a:pt x="572891" y="5689"/>
                  </a:cubicBezTo>
                  <a:cubicBezTo>
                    <a:pt x="573247" y="5955"/>
                    <a:pt x="573514" y="6222"/>
                    <a:pt x="573781" y="6489"/>
                  </a:cubicBezTo>
                  <a:cubicBezTo>
                    <a:pt x="574137" y="6755"/>
                    <a:pt x="574493" y="7022"/>
                    <a:pt x="574760" y="7289"/>
                  </a:cubicBezTo>
                  <a:cubicBezTo>
                    <a:pt x="575205" y="7733"/>
                    <a:pt x="575561" y="8178"/>
                    <a:pt x="575917" y="8533"/>
                  </a:cubicBezTo>
                  <a:cubicBezTo>
                    <a:pt x="576095" y="8711"/>
                    <a:pt x="576273" y="8889"/>
                    <a:pt x="576451" y="9066"/>
                  </a:cubicBezTo>
                  <a:cubicBezTo>
                    <a:pt x="576451" y="9155"/>
                    <a:pt x="576451" y="9155"/>
                    <a:pt x="576451" y="9155"/>
                  </a:cubicBezTo>
                  <a:cubicBezTo>
                    <a:pt x="576985" y="9777"/>
                    <a:pt x="577519" y="10489"/>
                    <a:pt x="577964" y="11200"/>
                  </a:cubicBezTo>
                  <a:cubicBezTo>
                    <a:pt x="577964" y="11200"/>
                    <a:pt x="578053" y="11289"/>
                    <a:pt x="578053" y="11289"/>
                  </a:cubicBezTo>
                  <a:cubicBezTo>
                    <a:pt x="578498" y="12000"/>
                    <a:pt x="578854" y="12622"/>
                    <a:pt x="579209" y="13244"/>
                  </a:cubicBezTo>
                  <a:cubicBezTo>
                    <a:pt x="579387" y="13600"/>
                    <a:pt x="579565" y="13955"/>
                    <a:pt x="579743" y="14222"/>
                  </a:cubicBezTo>
                  <a:cubicBezTo>
                    <a:pt x="579921" y="14666"/>
                    <a:pt x="580099" y="15111"/>
                    <a:pt x="580277" y="15555"/>
                  </a:cubicBezTo>
                  <a:cubicBezTo>
                    <a:pt x="580455" y="15911"/>
                    <a:pt x="580633" y="16266"/>
                    <a:pt x="580722" y="16711"/>
                  </a:cubicBezTo>
                  <a:cubicBezTo>
                    <a:pt x="580900" y="17066"/>
                    <a:pt x="581078" y="17422"/>
                    <a:pt x="581167" y="17866"/>
                  </a:cubicBezTo>
                  <a:cubicBezTo>
                    <a:pt x="581256" y="18311"/>
                    <a:pt x="581434" y="18755"/>
                    <a:pt x="581523" y="19199"/>
                  </a:cubicBezTo>
                  <a:cubicBezTo>
                    <a:pt x="581612" y="19555"/>
                    <a:pt x="581701" y="19910"/>
                    <a:pt x="581790" y="20266"/>
                  </a:cubicBezTo>
                  <a:cubicBezTo>
                    <a:pt x="581879" y="20977"/>
                    <a:pt x="582057" y="21777"/>
                    <a:pt x="582146" y="22488"/>
                  </a:cubicBezTo>
                  <a:cubicBezTo>
                    <a:pt x="582146" y="22577"/>
                    <a:pt x="582146" y="22666"/>
                    <a:pt x="582146" y="22666"/>
                  </a:cubicBezTo>
                  <a:cubicBezTo>
                    <a:pt x="582235" y="23555"/>
                    <a:pt x="582235" y="24355"/>
                    <a:pt x="582235" y="25244"/>
                  </a:cubicBezTo>
                  <a:lnTo>
                    <a:pt x="582235" y="126396"/>
                  </a:lnTo>
                  <a:cubicBezTo>
                    <a:pt x="582235" y="140351"/>
                    <a:pt x="570934" y="151728"/>
                    <a:pt x="556963" y="151728"/>
                  </a:cubicBezTo>
                  <a:cubicBezTo>
                    <a:pt x="542992" y="151728"/>
                    <a:pt x="531691" y="140351"/>
                    <a:pt x="531691" y="126396"/>
                  </a:cubicBezTo>
                  <a:lnTo>
                    <a:pt x="531691" y="79286"/>
                  </a:lnTo>
                  <a:lnTo>
                    <a:pt x="421260" y="171106"/>
                  </a:lnTo>
                  <a:cubicBezTo>
                    <a:pt x="410582" y="180083"/>
                    <a:pt x="394564" y="178572"/>
                    <a:pt x="385666" y="167906"/>
                  </a:cubicBezTo>
                  <a:cubicBezTo>
                    <a:pt x="376678" y="157150"/>
                    <a:pt x="378191" y="141240"/>
                    <a:pt x="388869" y="132262"/>
                  </a:cubicBezTo>
                  <a:lnTo>
                    <a:pt x="487020" y="50576"/>
                  </a:lnTo>
                  <a:lnTo>
                    <a:pt x="455697" y="50576"/>
                  </a:lnTo>
                  <a:cubicBezTo>
                    <a:pt x="441727" y="50576"/>
                    <a:pt x="430425" y="39288"/>
                    <a:pt x="430425" y="25244"/>
                  </a:cubicBezTo>
                  <a:cubicBezTo>
                    <a:pt x="430425" y="11289"/>
                    <a:pt x="441727" y="0"/>
                    <a:pt x="45569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6" name="AutoShape 16"/>
          <p:cNvSpPr/>
          <p:nvPr/>
        </p:nvSpPr>
        <p:spPr>
          <a:xfrm>
            <a:off x="633036" y="2037683"/>
            <a:ext cx="2553871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职业道德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专业素养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9015108" y="2037683"/>
            <a:ext cx="2569478" cy="44168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沟通能力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学习能力</a:t>
            </a:r>
            <a:endParaRPr lang="en-US" sz="1100"/>
          </a:p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专家职业道德和素养要求</a:t>
              </a:r>
            </a:p>
          </p:txBody>
        </p:sp>
      </p:grpSp>
      <p:sp>
        <p:nvSpPr>
          <p:cNvPr id="42" name="TextBox 42"/>
          <p:cNvSpPr txBox="1"/>
          <p:nvPr/>
        </p:nvSpPr>
        <p:spPr>
          <a:xfrm>
            <a:off x="633255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遵守职业道德规范，保持独立、客观、公正的态度，不徇私情、不谋取私利。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9015108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具备良好的沟通能力和团队协作精神，能够与科研人员、企业代表等各方进行有效沟通和协作。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1940528" y="5112856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具备扎实的专业知识和丰富的实践经验，能够准确判断科技成果的水平和价值。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7845361" y="5065527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保持持续学习和自我提升的态度，关注科技发展趋势和前沿动态，不断提高自身专业素养和综合能力。</a:t>
            </a: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8" r="-18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2818458"/>
            <a:ext cx="12192000" cy="2508250"/>
          </a:xfrm>
          <a:prstGeom prst="rect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11188" y="3101033"/>
            <a:ext cx="8039100" cy="19431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9600" b="1">
                <a:solidFill>
                  <a:schemeClr val="accent1">
                    <a:alpha val="100000"/>
                  </a:schemeClr>
                </a:solidFill>
                <a:highlight>
                  <a:srgbClr val="000000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504319" y="3158183"/>
            <a:ext cx="6715125" cy="18288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企业战略与运营管理关系剖析</a:t>
            </a:r>
          </a:p>
        </p:txBody>
      </p:sp>
      <p:sp>
        <p:nvSpPr>
          <p:cNvPr id="5" name="AutoShape 5"/>
          <p:cNvSpPr/>
          <p:nvPr/>
        </p:nvSpPr>
        <p:spPr>
          <a:xfrm>
            <a:off x="0" y="2818458"/>
            <a:ext cx="254000" cy="250825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9280374" y="2818458"/>
            <a:ext cx="2911626" cy="250825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9675283" y="3534950"/>
            <a:ext cx="1075267" cy="1075267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38100">
            <a:solidFill>
              <a:srgbClr val="FFFFF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10020300" y="3827050"/>
            <a:ext cx="423333" cy="491067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https://d.book118.com/626121004202010044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2A26"/>
      </a:lt1>
      <a:dk2>
        <a:srgbClr val="D9FFFA"/>
      </a:dk2>
      <a:lt2>
        <a:srgbClr val="000000"/>
      </a:lt2>
      <a:accent1>
        <a:srgbClr val="00BEA8"/>
      </a:accent1>
      <a:accent2>
        <a:srgbClr val="00A5B2"/>
      </a:accent2>
      <a:accent3>
        <a:srgbClr val="00657D"/>
      </a:accent3>
      <a:accent4>
        <a:srgbClr val="05DD68"/>
      </a:accent4>
      <a:accent5>
        <a:srgbClr val="5DE88C"/>
      </a:accent5>
      <a:accent6>
        <a:srgbClr val="6BAFF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81</Paragraphs>
  <Slides>16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baseType="lpstr" size="20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2024-09-13T05:23:54.790</cp:lastPrinted>
  <dcterms:created xsi:type="dcterms:W3CDTF">2024-09-12T21:23:54Z</dcterms:created>
  <dcterms:modified xsi:type="dcterms:W3CDTF">2024-09-12T21:23:57Z</dcterms:modified>
</cp:coreProperties>
</file>