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AE4E38-BD72-4864-B956-4490B7886F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D14198-F53F-4FF7-AF60-894E7578E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541787-1AB6-45EF-9C8A-D7DAB4F9A0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4C1204-03CB-4974-BF5F-F76A26B18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2EAA59-9112-4C55-8277-5C4B60BB1FD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046AB6-B94B-4257-8E1E-B84022353C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0D4618-6788-4FF1-A7CB-C38A1115A8F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16EE42-2790-4DF6-AADF-357C99E206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9D7EB8-E5C3-4049-890C-E9E26BAC69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BB0A39-C974-4356-84E5-54F9A8008B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EBC476-85A4-47BA-A60E-39DA740F68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14222300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临床护理操作培训\n## 1.临床护理操作的基本概念与重要性\n### 1.1临床护理操作的定义与分类\n### 1.2临床护理操作的重要性及影响\n### 1.3临床护理操作的伦理与法律要求\n## 2.临床护理操作的基本原则与规范\n### 2.1临床护理操作的基本原则\n### 2.2临床护理操作的规范流程\n### 2.3临床护理操作的注意事项与风险防范\n## 3.临床护理操作技能的种类与要求\n### 3.1临床护理操作技能的种类介绍\n### 3.2临床护理操作技能的具体要求\n### 3.3临床护理操作技能的考核与评价标准\n## 4.临床护理操作技能的培训方法与实践\n### 4.1临床护理操作技能的培训方法\n### 4.2临床护理操作技能的实践操作\n### 4.3临床护理操作技能的持续改进与提升\n## 5.临床护理操作技能的应用与案例分析\n### 5.1临床护理操作技能的应用场景与案例分析\n### 5.2临床护理操作技能的成功经验与教训\n### 5.3临床护理操作技能的未来发展趋势与挑战\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499" y="2606765"/>
            <a:ext cx="11055350" cy="1409700"/>
          </a:xfrm>
        </p:spPr>
        <p:txBody>
          <a:bodyPr vert="horz" wrap="square" lIns="91440" tIns="45720" rIns="91440" bIns="45720" anchor="t">
            <a:spAutoFit/>
          </a:bodyPr>
          <a:lstStyle/>
          <a:p>
            <a:r>
              <a:rPr lang="zh-CN"/>
              <a:t>临床护理操作培训</a:t>
            </a:r>
            <a:endParaRPr/>
          </a:p>
        </p:txBody>
      </p:sp>
      <p:sp>
        <p:nvSpPr>
          <p:cNvPr id="3" name="文本占位符 3" descr="{&quot;isTemplate&quot;:false,&quot;type&quot;:&quot;content&quot;,&quot;canOmit&quot;:true,&quot;range&quot;:0}"/>
          <p:cNvSpPr>
            <a:spLocks noGrp="1"/>
          </p:cNvSpPr>
          <p:nvPr>
            <p:ph type="body" sz="quarter" idx="10"/>
          </p:nvPr>
        </p:nvSpPr>
        <p:spPr>
          <a:xfrm>
            <a:off x="2695577" y="1991619"/>
            <a:ext cx="6800850" cy="476250"/>
          </a:xfrm>
        </p:spPr>
        <p:txBody>
          <a:bodyPr/>
          <a:lstStyle/>
          <a:p>
            <a:pPr>
              <a:buFont typeface="Arial" pitchFamily="34" charset="0"/>
              <a:buNone/>
            </a:pPr>
            <a:r>
              <a:rPr lang="en-US" sz="2800"/>
              <a:t>TENCENT DOCS SMART CREATE</a:t>
            </a:r>
            <a:endParaRPr/>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solidFill>
                  <a:schemeClr val="bg1"/>
                </a:solidFill>
                <a:effectLst/>
                <a:latin typeface="+mn-lt"/>
              </a:rPr>
              <a:t>CREATE TOGETHER</a:t>
            </a:r>
            <a:endParaRPr kumimoji="1" lang="en-US" altLang="zh-CN" spc="80">
              <a:solidFill>
                <a:schemeClr val="bg1"/>
              </a:solidFill>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solidFill>
                  <a:schemeClr val="bg1"/>
                </a:solidFill>
                <a:effectLst/>
              </a:rPr>
              <a:t>TENCENT</a:t>
            </a:r>
            <a:r>
              <a:rPr lang="zh-CN" altLang="en-US" spc="80">
                <a:solidFill>
                  <a:schemeClr val="bg1"/>
                </a:solidFill>
                <a:effectLst/>
              </a:rPr>
              <a:t> </a:t>
            </a:r>
            <a:r>
              <a:rPr lang="en-US" altLang="zh-CN" spc="80">
                <a:solidFill>
                  <a:schemeClr val="bg1"/>
                </a:solidFill>
                <a:effectLst/>
              </a:rPr>
              <a:t>DOCS</a:t>
            </a: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2" name="" descr="{&quot;isTemplate&quot;:true,&quot;type&quot;:2}"/>
        <p:cNvGrpSpPr/>
        <p:nvPr/>
      </p:nvGrpSpPr>
      <p:grpSpPr>
        <a:xfrm>
          <a:off x="0" y="0"/>
          <a:ext cx="0" cy="0"/>
        </a:xfrm>
      </p:grpSpPr>
      <p:sp>
        <p:nvSpPr>
          <p:cNvPr id="133"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34"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35"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900">
                <a:solidFill>
                  <a:srgbClr val="FFFFFF">
                    <a:alpha val="100000"/>
                  </a:srgbClr>
                </a:solidFill>
                <a:latin typeface="微软雅黑"/>
                <a:ea typeface="微软雅黑"/>
              </a:rPr>
              <a:t>临床护理操作的基本概念与重要性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1" name="" descr="{&quot;isTemplate&quot;:true,&quot;type&quot;:3}"/>
        <p:cNvGrpSpPr/>
        <p:nvPr/>
      </p:nvGrpSpPr>
      <p:grpSpPr>
        <a:xfrm>
          <a:off x="0" y="0"/>
          <a:ext cx="0" cy="0"/>
        </a:xfrm>
      </p:grpSpPr>
      <p:grpSp>
        <p:nvGrpSpPr>
          <p:cNvPr id="17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73" name=""/>
            <p:cNvGrpSpPr/>
            <p:nvPr/>
          </p:nvGrpSpPr>
          <p:grpSpPr>
            <a:xfrm>
              <a:off x="685800" y="3146904"/>
              <a:ext cx="5760000" cy="3225487"/>
              <a:chOff x="685800" y="3146904"/>
              <a:chExt cx="5760000" cy="3225487"/>
            </a:xfrm>
          </p:grpSpPr>
          <p:sp>
            <p:nvSpPr>
              <p:cNvPr id="17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临床护理操作是指护理人员在患者治疗过程中所进行的各项护理活动</a:t>
                </a:r>
                <a:endParaRPr kumimoji="1" lang="en-US" altLang="zh-CN" sz="1800" b="1">
                  <a:solidFill>
                    <a:schemeClr val="bg1"/>
                  </a:solidFill>
                  <a:latin typeface="+mj-ea"/>
                  <a:ea typeface="+mj-ea"/>
                </a:endParaRPr>
              </a:p>
            </p:txBody>
          </p:sp>
          <p:sp>
            <p:nvSpPr>
              <p:cNvPr id="17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包括生活护理、病情观察、治疗护理等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目的是确保患者舒适、安全，促进患者康复</a:t>
                </a:r>
                <a:endParaRPr/>
              </a:p>
            </p:txBody>
          </p:sp>
        </p:grpSp>
        <p:grpSp>
          <p:nvGrpSpPr>
            <p:cNvPr id="176" name=""/>
            <p:cNvGrpSpPr/>
            <p:nvPr/>
          </p:nvGrpSpPr>
          <p:grpSpPr>
            <a:xfrm>
              <a:off x="6016236" y="3146904"/>
              <a:ext cx="5400000" cy="3225487"/>
              <a:chOff x="6016236" y="3146904"/>
              <a:chExt cx="5400000" cy="3225487"/>
            </a:xfrm>
          </p:grpSpPr>
          <p:sp>
            <p:nvSpPr>
              <p:cNvPr id="17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临床护理操作的分类</a:t>
                </a:r>
                <a:endParaRPr kumimoji="1" lang="en-US" altLang="zh-CN" sz="1800" b="1">
                  <a:solidFill>
                    <a:schemeClr val="bg1"/>
                  </a:solidFill>
                  <a:latin typeface="+mj-ea"/>
                  <a:ea typeface="+mj-ea"/>
                </a:endParaRPr>
              </a:p>
            </p:txBody>
          </p:sp>
          <p:sp>
            <p:nvSpPr>
              <p:cNvPr id="17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按操作对象分：成人护理、儿童护理、老年护理等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按操作内容分：基础护理、专科护理、急救护理等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按操作技术分：无菌操作、有菌操作、护理操作等</a:t>
                </a:r>
                <a:endParaRPr/>
              </a:p>
            </p:txBody>
          </p:sp>
        </p:grpSp>
      </p:grpSp>
      <p:sp>
        <p:nvSpPr>
          <p:cNvPr id="17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临床护理操作的定义与分类</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pic>
        <p:nvPicPr>
          <p:cNvPr id="18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3" name="Group 598"/>
            <p:cNvGrpSpPr/>
            <p:nvPr/>
          </p:nvGrpSpPr>
          <p:grpSpPr>
            <a:xfrm>
              <a:off x="763829" y="1414808"/>
              <a:ext cx="6972294" cy="2337649"/>
              <a:chOff x="763829" y="1414808"/>
              <a:chExt cx="6972294" cy="2337649"/>
            </a:xfrm>
          </p:grpSpPr>
          <p:sp>
            <p:nvSpPr>
              <p:cNvPr id="18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临床护理操作的重要性</a:t>
                </a:r>
                <a:endParaRPr/>
              </a:p>
            </p:txBody>
          </p:sp>
          <p:sp>
            <p:nvSpPr>
              <p:cNvPr id="18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护理操作是医疗活动的重要组成部分，关系到患者的生命安全和康复质量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良好的护理操作技能可以提高护理质量，降低医疗事故的发生率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护理操作技能是护理人员应具备的基本素质，是评价护理人员能力的重要指标</a:t>
                </a:r>
                <a:endParaRPr/>
              </a:p>
            </p:txBody>
          </p:sp>
          <p:sp>
            <p:nvSpPr>
              <p:cNvPr id="18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0" name="Group 591"/>
            <p:cNvGrpSpPr/>
            <p:nvPr/>
          </p:nvGrpSpPr>
          <p:grpSpPr>
            <a:xfrm>
              <a:off x="689593" y="3949139"/>
              <a:ext cx="7078256" cy="2128975"/>
              <a:chOff x="689593" y="3949139"/>
              <a:chExt cx="7078256" cy="2128975"/>
            </a:xfrm>
          </p:grpSpPr>
          <p:sp>
            <p:nvSpPr>
              <p:cNvPr id="19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临床护理操作的影响</a:t>
                </a:r>
                <a:endParaRPr/>
              </a:p>
            </p:txBody>
          </p:sp>
          <p:sp>
            <p:nvSpPr>
              <p:cNvPr id="19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护理操作技能的优劣直接影响患者的治疗效果和满意度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护理操作技能的水平反映护理队伍的整体素质和专业水平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护理操作技能的培训与发展是提高护理服务质量的关键因素</a:t>
                </a:r>
                <a:endParaRPr/>
              </a:p>
            </p:txBody>
          </p:sp>
          <p:sp>
            <p:nvSpPr>
              <p:cNvPr id="19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9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临床护理操作的重要性及影响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8" name="" descr="{&quot;isTemplate&quot;:true,&quot;type&quot;:3}"/>
        <p:cNvGrpSpPr/>
        <p:nvPr/>
      </p:nvGrpSpPr>
      <p:grpSpPr>
        <a:xfrm>
          <a:off x="0" y="0"/>
          <a:ext cx="0" cy="0"/>
        </a:xfrm>
      </p:grpSpPr>
      <p:pic>
        <p:nvPicPr>
          <p:cNvPr id="19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1" name="Group 598"/>
            <p:cNvGrpSpPr/>
            <p:nvPr/>
          </p:nvGrpSpPr>
          <p:grpSpPr>
            <a:xfrm>
              <a:off x="763829" y="1414808"/>
              <a:ext cx="6972294" cy="2337649"/>
              <a:chOff x="763829" y="1414808"/>
              <a:chExt cx="6972294" cy="2337649"/>
            </a:xfrm>
          </p:grpSpPr>
          <p:sp>
            <p:nvSpPr>
              <p:cNvPr id="20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临床护理操作的伦理要求</a:t>
                </a:r>
                <a:endParaRPr/>
              </a:p>
            </p:txBody>
          </p:sp>
          <p:sp>
            <p:nvSpPr>
              <p:cNvPr id="20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尊重患者的权益，保护患者的隐私和尊严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护理操作过程中关注患者的心理需求，提供人性化的护理服务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护理操作中严格遵守职业道德，做到诚实守信、爱岗敬业</a:t>
                </a:r>
                <a:endParaRPr/>
              </a:p>
            </p:txBody>
          </p:sp>
          <p:sp>
            <p:nvSpPr>
              <p:cNvPr id="20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0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0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8" name="Group 591"/>
            <p:cNvGrpSpPr/>
            <p:nvPr/>
          </p:nvGrpSpPr>
          <p:grpSpPr>
            <a:xfrm>
              <a:off x="689593" y="3949139"/>
              <a:ext cx="7078256" cy="2128975"/>
              <a:chOff x="689593" y="3949139"/>
              <a:chExt cx="7078256" cy="2128975"/>
            </a:xfrm>
          </p:grpSpPr>
          <p:sp>
            <p:nvSpPr>
              <p:cNvPr id="20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临床护理操作的法律要求</a:t>
                </a:r>
                <a:endParaRPr/>
              </a:p>
            </p:txBody>
          </p:sp>
          <p:sp>
            <p:nvSpPr>
              <p:cNvPr id="21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遵守国家法律法规，依法执业，确保医疗安全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护理操作过程中严格遵循诊疗护理规范，防止医疗事故的发生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保护患者的知情同意权，尊重患者的自主选择</a:t>
                </a:r>
                <a:endParaRPr/>
              </a:p>
            </p:txBody>
          </p:sp>
          <p:sp>
            <p:nvSpPr>
              <p:cNvPr id="21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1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临床护理操作的伦理与法律要求</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6" name="" descr="{&quot;isTemplate&quot;:true,&quot;type&quot;:2}"/>
        <p:cNvGrpSpPr/>
        <p:nvPr/>
      </p:nvGrpSpPr>
      <p:grpSpPr>
        <a:xfrm>
          <a:off x="0" y="0"/>
          <a:ext cx="0" cy="0"/>
        </a:xfrm>
      </p:grpSpPr>
      <p:sp>
        <p:nvSpPr>
          <p:cNvPr id="21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1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1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临床护理操作的基本原则与规范</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sp>
        <p:nvSpPr>
          <p:cNvPr id="221"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222"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223" name="Group 474"/>
            <p:cNvGrpSpPr/>
            <p:nvPr/>
          </p:nvGrpSpPr>
          <p:grpSpPr>
            <a:xfrm>
              <a:off x="454962" y="1575832"/>
              <a:ext cx="5829300" cy="1489352"/>
              <a:chOff x="454963" y="1575832"/>
              <a:chExt cx="5829300" cy="1489352"/>
            </a:xfrm>
          </p:grpSpPr>
          <p:sp>
            <p:nvSpPr>
              <p:cNvPr id="224"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以患者的需求为导向，提供个性化的护理服务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关注患者的心理、生理、社会等多方面需求，提供全面的护理关怀</a:t>
                </a:r>
                <a:endParaRPr/>
              </a:p>
            </p:txBody>
          </p:sp>
          <p:sp>
            <p:nvSpPr>
              <p:cNvPr id="225"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患者中心原则</a:t>
                </a:r>
                <a:endParaRPr/>
              </a:p>
            </p:txBody>
          </p:sp>
        </p:grpSp>
        <p:grpSp>
          <p:nvGrpSpPr>
            <p:cNvPr id="226" name="Group 477"/>
            <p:cNvGrpSpPr/>
            <p:nvPr/>
          </p:nvGrpSpPr>
          <p:grpSpPr>
            <a:xfrm>
              <a:off x="454962" y="3071702"/>
              <a:ext cx="5829300" cy="1489351"/>
              <a:chOff x="454963" y="3071702"/>
              <a:chExt cx="5829300" cy="1489351"/>
            </a:xfrm>
          </p:grpSpPr>
          <p:sp>
            <p:nvSpPr>
              <p:cNvPr id="227"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护理操作过程中严格遵守各项操作规程，确保患者的安全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加强护理操作技能的培训，提高护理人员的风险防范意识</a:t>
                </a:r>
                <a:endParaRPr/>
              </a:p>
            </p:txBody>
          </p:sp>
          <p:sp>
            <p:nvSpPr>
              <p:cNvPr id="228"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安全原则</a:t>
                </a:r>
                <a:endParaRPr/>
              </a:p>
            </p:txBody>
          </p:sp>
        </p:grpSp>
        <p:grpSp>
          <p:nvGrpSpPr>
            <p:cNvPr id="229" name="Group 480"/>
            <p:cNvGrpSpPr/>
            <p:nvPr/>
          </p:nvGrpSpPr>
          <p:grpSpPr>
            <a:xfrm>
              <a:off x="454962" y="4660638"/>
              <a:ext cx="6019800" cy="1489352"/>
              <a:chOff x="454963" y="4660638"/>
              <a:chExt cx="6019800" cy="1489352"/>
            </a:xfrm>
          </p:grpSpPr>
          <p:sp>
            <p:nvSpPr>
              <p:cNvPr id="230"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护理操作力求简洁、高效，提高护理工作的效率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护理操作过程中关注患者的治疗效果，及时调整护理方案</a:t>
                </a:r>
                <a:endParaRPr/>
              </a:p>
            </p:txBody>
          </p:sp>
          <p:sp>
            <p:nvSpPr>
              <p:cNvPr id="231"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有效原则</a:t>
                </a:r>
                <a:endParaRPr/>
              </a:p>
            </p:txBody>
          </p:sp>
        </p:grpSp>
      </p:grpSp>
      <p:pic>
        <p:nvPicPr>
          <p:cNvPr id="232"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33"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4"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5"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3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临床护理操作的基本原则</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descr="{&quot;isTemplate&quot;:true,&quot;type&quot;:3}"/>
        <p:cNvGrpSpPr/>
        <p:nvPr/>
      </p:nvGrpSpPr>
      <p:grpSpPr>
        <a:xfrm>
          <a:off x="0" y="0"/>
          <a:ext cx="0" cy="0"/>
        </a:xfrm>
      </p:grpSpPr>
      <p:pic>
        <p:nvPicPr>
          <p:cNvPr id="238"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239" name=""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240" name="组合 4"/>
            <p:cNvGrpSpPr/>
            <p:nvPr/>
          </p:nvGrpSpPr>
          <p:grpSpPr>
            <a:xfrm>
              <a:off x="660396" y="1892786"/>
              <a:ext cx="5622867" cy="1446014"/>
              <a:chOff x="571500" y="1815543"/>
              <a:chExt cx="5622867" cy="1446014"/>
            </a:xfrm>
          </p:grpSpPr>
          <p:sp>
            <p:nvSpPr>
              <p:cNvPr id="241"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护理操作前</a:t>
                </a:r>
                <a:endParaRPr lang="en-US" b="1">
                  <a:solidFill>
                    <a:schemeClr val="accent1">
                      <a:alpha val="100000"/>
                    </a:schemeClr>
                  </a:solidFill>
                  <a:latin typeface="微软雅黑"/>
                  <a:ea typeface="微软雅黑"/>
                </a:endParaRPr>
              </a:p>
            </p:txBody>
          </p:sp>
          <p:sp>
            <p:nvSpPr>
              <p:cNvPr id="242"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了解患者的病情、治疗计划，做好操作前的准备工作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评估患者的自理能力，制定个性化的护理操作方案</a:t>
                </a:r>
                <a:endParaRPr/>
              </a:p>
            </p:txBody>
          </p:sp>
          <p:sp>
            <p:nvSpPr>
              <p:cNvPr id="243"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44" name="组合 8"/>
            <p:cNvGrpSpPr/>
            <p:nvPr/>
          </p:nvGrpSpPr>
          <p:grpSpPr>
            <a:xfrm>
              <a:off x="660396" y="3478749"/>
              <a:ext cx="5622868" cy="1446014"/>
              <a:chOff x="571500" y="1815543"/>
              <a:chExt cx="5622868" cy="1446014"/>
            </a:xfrm>
          </p:grpSpPr>
          <p:sp>
            <p:nvSpPr>
              <p:cNvPr id="245"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护理操作中</a:t>
                </a:r>
                <a:endParaRPr lang="en-US" b="1">
                  <a:solidFill>
                    <a:schemeClr val="accent1">
                      <a:alpha val="100000"/>
                    </a:schemeClr>
                  </a:solidFill>
                  <a:latin typeface="微软雅黑"/>
                  <a:ea typeface="微软雅黑"/>
                </a:endParaRPr>
              </a:p>
            </p:txBody>
          </p:sp>
          <p:sp>
            <p:nvSpPr>
              <p:cNvPr id="246"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严格遵守操作规程，注意操作技巧，确保操作效果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观察患者的反应，及时调整护理操作，确保患者舒适</a:t>
                </a:r>
                <a:endParaRPr/>
              </a:p>
            </p:txBody>
          </p:sp>
          <p:sp>
            <p:nvSpPr>
              <p:cNvPr id="247"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48" name="组合 12"/>
            <p:cNvGrpSpPr/>
            <p:nvPr/>
          </p:nvGrpSpPr>
          <p:grpSpPr>
            <a:xfrm>
              <a:off x="660396" y="5064711"/>
              <a:ext cx="5622867" cy="1446014"/>
              <a:chOff x="571500" y="1815543"/>
              <a:chExt cx="5622867" cy="1446014"/>
            </a:xfrm>
          </p:grpSpPr>
          <p:sp>
            <p:nvSpPr>
              <p:cNvPr id="249"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护理操作后</a:t>
                </a:r>
                <a:endParaRPr lang="en-US" b="1">
                  <a:solidFill>
                    <a:schemeClr val="accent1">
                      <a:alpha val="100000"/>
                    </a:schemeClr>
                  </a:solidFill>
                  <a:latin typeface="微软雅黑"/>
                  <a:ea typeface="微软雅黑"/>
                </a:endParaRPr>
              </a:p>
            </p:txBody>
          </p:sp>
          <p:sp>
            <p:nvSpPr>
              <p:cNvPr id="250"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进行操作后的评估，记录护理操作的效果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关注患者的反馈，持续改进护理操作，提高护理质量</a:t>
                </a:r>
                <a:endParaRPr/>
              </a:p>
            </p:txBody>
          </p:sp>
          <p:sp>
            <p:nvSpPr>
              <p:cNvPr id="251"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临床护理操作的规范流程</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3" name="" descr="{&quot;isTemplate&quot;:true,&quot;type&quot;:3}"/>
        <p:cNvGrpSpPr/>
        <p:nvPr/>
      </p:nvGrpSpPr>
      <p:grpSpPr>
        <a:xfrm>
          <a:off x="0" y="0"/>
          <a:ext cx="0" cy="0"/>
        </a:xfrm>
      </p:grpSpPr>
      <p:sp>
        <p:nvSpPr>
          <p:cNvPr id="25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临床护理操作的注意事项与风险防范</a:t>
            </a:r>
            <a:endParaRPr lang="en-US" altLang="zh-CN" sz="2800" b="1">
              <a:latin typeface="+mj-ea"/>
              <a:ea typeface="+mj-ea"/>
            </a:endParaRPr>
          </a:p>
        </p:txBody>
      </p:sp>
      <p:grpSp>
        <p:nvGrpSpPr>
          <p:cNvPr id="25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6" name=""/>
            <p:cNvGrpSpPr/>
            <p:nvPr/>
          </p:nvGrpSpPr>
          <p:grpSpPr>
            <a:xfrm>
              <a:off x="660399" y="2074672"/>
              <a:ext cx="5100082" cy="4536540"/>
              <a:chOff x="660399" y="2074672"/>
              <a:chExt cx="5100082" cy="4536540"/>
            </a:xfrm>
          </p:grpSpPr>
          <p:sp>
            <p:nvSpPr>
              <p:cNvPr id="25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临床护理操作的注意事项</a:t>
                </a:r>
                <a:endParaRPr lang="en-US" altLang="zh-CN" sz="2000" b="1">
                  <a:latin typeface="Microsoft YaHei" panose="020b0503020204020204" pitchFamily="34" charset="-122"/>
                  <a:ea typeface="Microsoft YaHei" panose="020b0503020204020204" pitchFamily="34" charset="-122"/>
                </a:endParaRPr>
              </a:p>
            </p:txBody>
          </p:sp>
          <p:sp>
            <p:nvSpPr>
              <p:cNvPr id="25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严格遵守操作规程，注意操作技巧，确保操作效果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保持操作环境整洁，防止交叉感染</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注意患者的心理需求，提供人性化的护理服务</a:t>
                </a:r>
                <a:endParaRPr/>
              </a:p>
            </p:txBody>
          </p:sp>
          <p:pic>
            <p:nvPicPr>
              <p:cNvPr id="26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1" name=""/>
            <p:cNvGrpSpPr/>
            <p:nvPr/>
          </p:nvGrpSpPr>
          <p:grpSpPr>
            <a:xfrm>
              <a:off x="6431519" y="2074672"/>
              <a:ext cx="5100082" cy="4536540"/>
              <a:chOff x="660399" y="2074672"/>
              <a:chExt cx="5100082" cy="4536540"/>
            </a:xfrm>
          </p:grpSpPr>
          <p:sp>
            <p:nvSpPr>
              <p:cNvPr id="26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临床护理操作的风险防范</a:t>
                </a:r>
                <a:endParaRPr lang="en-US" altLang="zh-CN" sz="2000" b="1">
                  <a:latin typeface="Microsoft YaHei" panose="020b0503020204020204" pitchFamily="34" charset="-122"/>
                  <a:ea typeface="Microsoft YaHei" panose="020b0503020204020204" pitchFamily="34" charset="-122"/>
                </a:endParaRPr>
              </a:p>
            </p:txBody>
          </p:sp>
          <p:sp>
            <p:nvSpPr>
              <p:cNvPr id="26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加强护理操作技能的培训，提高护理人员的风险防范意识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严格执行查对制度，确保操作对象的准确性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配备完善的急救设备和药品，做好应急处理准备</a:t>
                </a:r>
                <a:endParaRPr/>
              </a:p>
            </p:txBody>
          </p:sp>
          <p:pic>
            <p:nvPicPr>
              <p:cNvPr id="26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100">
                <a:solidFill>
                  <a:srgbClr val="FFFFFF">
                    <a:alpha val="100000"/>
                  </a:srgbClr>
                </a:solidFill>
                <a:latin typeface="微软雅黑"/>
                <a:ea typeface="微软雅黑"/>
              </a:rPr>
              <a:t>临床护理操作技能的种类与要求</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临床护理操作技能的种类介绍</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063380"/>
            <a:chOff x="660399" y="2074672"/>
            <a:chExt cx="10871202" cy="4063380"/>
          </a:xfrm>
        </p:grpSpPr>
        <p:grpSp>
          <p:nvGrpSpPr>
            <p:cNvPr id="13" name=""/>
            <p:cNvGrpSpPr/>
            <p:nvPr/>
          </p:nvGrpSpPr>
          <p:grpSpPr>
            <a:xfrm>
              <a:off x="660399" y="2074672"/>
              <a:ext cx="2584800" cy="4063380"/>
              <a:chOff x="660399" y="2074672"/>
              <a:chExt cx="2584800" cy="4063380"/>
            </a:xfrm>
          </p:grpSpPr>
          <p:sp>
            <p:nvSpPr>
              <p:cNvPr id="14"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无菌操作技能</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消毒、洗手、穿脱隔离衣等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要求护理人员具备严格的无菌观念，熟练掌握操作技能</a:t>
                </a:r>
                <a:endParaRPr/>
              </a:p>
            </p:txBody>
          </p:sp>
          <p:pic>
            <p:nvPicPr>
              <p:cNvPr id="17" name="图片 11" descr="{&quot;isTemplate&quot;:true,&quot;type&quot;:&quot;image&quot;,&quot;canOmit&quot;:false}"/>
              <p:cNvPicPr>
                <a:picLocks noChangeAspect="1"/>
              </p:cNvPicPr>
              <p:nvPr/>
            </p:nvPicPr>
            <p:blipFill>
              <a:blip r:embed="rId2"/>
              <a:srcRect l="933" r="933"/>
              <a:stretch>
                <a:fillRect/>
              </a:stretch>
            </p:blipFill>
            <p:spPr>
              <a:xfrm>
                <a:off x="788411" y="2205184"/>
                <a:ext cx="2324809" cy="1332579"/>
              </a:xfrm>
              <a:prstGeom prst="rect">
                <a:avLst/>
              </a:prstGeom>
            </p:spPr>
          </p:pic>
        </p:grpSp>
        <p:grpSp>
          <p:nvGrpSpPr>
            <p:cNvPr id="18" name=""/>
            <p:cNvGrpSpPr/>
            <p:nvPr/>
          </p:nvGrpSpPr>
          <p:grpSpPr>
            <a:xfrm>
              <a:off x="3422533" y="2074672"/>
              <a:ext cx="2584800" cy="4063380"/>
              <a:chOff x="660399" y="2074672"/>
              <a:chExt cx="2584800" cy="4063380"/>
            </a:xfrm>
          </p:grpSpPr>
          <p:sp>
            <p:nvSpPr>
              <p:cNvPr id="19"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有菌操作技能</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静脉输液、采血、换药等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要求护理人员具备良好的无菌观念，熟练掌握操作技能</a:t>
                </a:r>
                <a:endParaRPr/>
              </a:p>
            </p:txBody>
          </p:sp>
          <p:pic>
            <p:nvPicPr>
              <p:cNvPr id="22" name="图片 11" descr="{&quot;isTemplate&quot;:true,&quot;type&quot;:&quot;image&quot;,&quot;canOmit&quot;:false}"/>
              <p:cNvPicPr>
                <a:picLocks noChangeAspect="1"/>
              </p:cNvPicPr>
              <p:nvPr/>
            </p:nvPicPr>
            <p:blipFill>
              <a:blip r:embed="rId3"/>
              <a:srcRect l="933" r="933"/>
              <a:stretch>
                <a:fillRect/>
              </a:stretch>
            </p:blipFill>
            <p:spPr>
              <a:xfrm>
                <a:off x="788411" y="2205184"/>
                <a:ext cx="2324809" cy="1332579"/>
              </a:xfrm>
              <a:prstGeom prst="rect">
                <a:avLst/>
              </a:prstGeom>
            </p:spPr>
          </p:pic>
        </p:grpSp>
        <p:grpSp>
          <p:nvGrpSpPr>
            <p:cNvPr id="23" name=""/>
            <p:cNvGrpSpPr/>
            <p:nvPr/>
          </p:nvGrpSpPr>
          <p:grpSpPr>
            <a:xfrm>
              <a:off x="6184667" y="2074672"/>
              <a:ext cx="2584800" cy="4063380"/>
              <a:chOff x="660399" y="2074672"/>
              <a:chExt cx="2584800" cy="4063380"/>
            </a:xfrm>
          </p:grpSpPr>
          <p:sp>
            <p:nvSpPr>
              <p:cNvPr id="24"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基础护理操作技能</a:t>
                </a:r>
                <a:endParaRPr lang="en-US" altLang="zh-CN" sz="2000" b="1">
                  <a:latin typeface="Microsoft YaHei" panose="020b0503020204020204" pitchFamily="34" charset="-122"/>
                  <a:ea typeface="Microsoft YaHei" panose="020b0503020204020204" pitchFamily="34" charset="-122"/>
                </a:endParaRPr>
              </a:p>
            </p:txBody>
          </p:sp>
          <p:sp>
            <p:nvSpPr>
              <p:cNvPr id="26"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翻身、拍背、换尿布等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要求护理人员具备良好的沟通技巧，关注患者的舒适度和需求</a:t>
                </a:r>
                <a:endParaRPr/>
              </a:p>
            </p:txBody>
          </p:sp>
          <p:pic>
            <p:nvPicPr>
              <p:cNvPr id="27" name="图片 11" descr="{&quot;isTemplate&quot;:true,&quot;type&quot;:&quot;image&quot;,&quot;canOmit&quot;:false}"/>
              <p:cNvPicPr>
                <a:picLocks noChangeAspect="1"/>
              </p:cNvPicPr>
              <p:nvPr/>
            </p:nvPicPr>
            <p:blipFill>
              <a:blip r:embed="rId4"/>
              <a:srcRect l="933" r="933"/>
              <a:stretch>
                <a:fillRect/>
              </a:stretch>
            </p:blipFill>
            <p:spPr>
              <a:xfrm>
                <a:off x="788411" y="2205184"/>
                <a:ext cx="2324809" cy="1332579"/>
              </a:xfrm>
              <a:prstGeom prst="rect">
                <a:avLst/>
              </a:prstGeom>
            </p:spPr>
          </p:pic>
        </p:grpSp>
        <p:grpSp>
          <p:nvGrpSpPr>
            <p:cNvPr id="28" name=""/>
            <p:cNvGrpSpPr/>
            <p:nvPr/>
          </p:nvGrpSpPr>
          <p:grpSpPr>
            <a:xfrm>
              <a:off x="8946801" y="2074672"/>
              <a:ext cx="2584800" cy="4063380"/>
              <a:chOff x="660399" y="2074672"/>
              <a:chExt cx="2584800" cy="4063380"/>
            </a:xfrm>
          </p:grpSpPr>
          <p:sp>
            <p:nvSpPr>
              <p:cNvPr id="29" name="Tencent"/>
              <p:cNvSpPr/>
              <p:nvPr/>
            </p:nvSpPr>
            <p:spPr>
              <a:xfrm>
                <a:off x="660399" y="2074672"/>
                <a:ext cx="2584800" cy="406338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0" name="Tencent" descr="{&quot;isTemplate&quot;:true,&quot;type&quot;:&quot;title&quot;,&quot;canOmit&quot;:false,&quot;range&quot;:0}"/>
              <p:cNvSpPr txBox="1"/>
              <p:nvPr/>
            </p:nvSpPr>
            <p:spPr>
              <a:xfrm>
                <a:off x="788411" y="3635647"/>
                <a:ext cx="2320841"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专科护理操作技能</a:t>
                </a:r>
                <a:endParaRPr lang="en-US" altLang="zh-CN" sz="2000" b="1">
                  <a:latin typeface="Microsoft YaHei" panose="020b0503020204020204" pitchFamily="34" charset="-122"/>
                  <a:ea typeface="Microsoft YaHei" panose="020b0503020204020204" pitchFamily="34" charset="-122"/>
                </a:endParaRPr>
              </a:p>
            </p:txBody>
          </p:sp>
          <p:sp>
            <p:nvSpPr>
              <p:cNvPr id="31" name="Tencent" descr="{&quot;isTemplate&quot;:true,&quot;type&quot;:&quot;content&quot;,&quot;canOmit&quot;:true,&quot;range&quot;:0}"/>
              <p:cNvSpPr txBox="1"/>
              <p:nvPr/>
            </p:nvSpPr>
            <p:spPr>
              <a:xfrm>
                <a:off x="788411" y="4021153"/>
                <a:ext cx="2320841" cy="1976865"/>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心肺复苏、气管插管、电除颤等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要求护理人员具备专业的护理知识和技能，能够应对紧急情况</a:t>
                </a:r>
                <a:endParaRPr/>
              </a:p>
            </p:txBody>
          </p:sp>
          <p:pic>
            <p:nvPicPr>
              <p:cNvPr id="32" name="图片 11" descr="{&quot;isTemplate&quot;:true,&quot;type&quot;:&quot;image&quot;,&quot;canOmit&quot;:false}"/>
              <p:cNvPicPr>
                <a:picLocks noChangeAspect="1"/>
              </p:cNvPicPr>
              <p:nvPr/>
            </p:nvPicPr>
            <p:blipFill>
              <a:blip r:embed="rId5"/>
              <a:srcRect l="933" r="933"/>
              <a:stretch>
                <a:fillRect/>
              </a:stretch>
            </p:blipFill>
            <p:spPr>
              <a:xfrm>
                <a:off x="788411" y="2205184"/>
                <a:ext cx="2324809" cy="1332579"/>
              </a:xfrm>
              <a:prstGeom prst="rect">
                <a:avLst/>
              </a:prstGeom>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https://d.book118.com/626142223005010050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临床护理操作培训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2024-09-15T02:25:18.472</cp:lastPrinted>
  <dcterms:created xsi:type="dcterms:W3CDTF">2024-09-14T18:25:18Z</dcterms:created>
  <dcterms:modified xsi:type="dcterms:W3CDTF">2024-09-14T18:25:20Z</dcterms:modified>
</cp:coreProperties>
</file>