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08F8D5-5825-43D8-B919-3A06906569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B92655-1DEC-497C-B609-2419D18232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14AD61-8461-4986-8144-CBD691C7BC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B6E3ED-8D64-46B6-86B9-C6EEC3A0D1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E7FD64A-4B7B-4CCB-8C1B-40E2FE6E33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E972187-7A9F-4B12-A926-B6D23DCDEB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D25DE4D-D567-4302-A9C5-2EC9162FC2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75DD58-80ED-4447-B4CE-1A9C408715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E6B708-3064-48B9-A285-D7F51C2DCD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FA0189-35D0-49FF-8913-0FB911E047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12375F-7421-4A80-AE15-4B81514628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6145215202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研究生中期汇报模板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5854" y="4977559"/>
            <a:ext cx="2343302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33038" y="5701914"/>
            <a:ext cx="3208934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202X-01-05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研究背景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研究方法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研究结果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参考文献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致谢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研究背景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领域发展历程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介绍研究领域的发展历程，包括重要的里程碑和主要研究成果。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当前研究现状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概述当前研究领域的发展现状，包括主流观点、研究热点和存在的问题。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文献综述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对相关领域的文献进行综述，分析现有研究的优点和不足，为后续研究提供参考。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相关领域介绍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966" r="14966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研究动机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阐述研究动机，包括对现有研究的改进、填补研究空白以及解决实际问题的需要。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现实问题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分析现实生活中的问题，阐述这些问题对研究领域的挑战和影响。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理论问题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探讨理论框架和研究假设，说明现有理论在解释和解决问题上的局限性和不足。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研究问题的提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明确研究目的，包括希望解决的具体问题和预期的研究成果。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阐述研究的意义，包括理论意义、实践意义和对未来研究的启示。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研究意义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指出研究的创新点，包括研究方法、理论框架和预期成果等方面的创新。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创新点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研究目的与意义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研究方法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440684" y="1569551"/>
            <a:ext cx="3418416" cy="4073482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51615" y="2379250"/>
            <a:ext cx="2811304" cy="2809875"/>
          </a:xfrm>
          <a:custGeom>
            <a:rect l="l" t="t" r="r" b="b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1177" y="10800"/>
                </a:moveTo>
                <a:cubicBezTo>
                  <a:pt x="1177" y="16115"/>
                  <a:pt x="5485" y="20423"/>
                  <a:pt x="10800" y="20423"/>
                </a:cubicBezTo>
                <a:cubicBezTo>
                  <a:pt x="16115" y="20423"/>
                  <a:pt x="20423" y="16115"/>
                  <a:pt x="20423" y="10800"/>
                </a:cubicBezTo>
                <a:cubicBezTo>
                  <a:pt x="20423" y="5485"/>
                  <a:pt x="16115" y="1177"/>
                  <a:pt x="10800" y="1177"/>
                </a:cubicBezTo>
                <a:cubicBezTo>
                  <a:pt x="5485" y="1177"/>
                  <a:pt x="1177" y="5485"/>
                  <a:pt x="1177" y="1080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03256" y="1797082"/>
            <a:ext cx="1348359" cy="1019157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420201" y="5637371"/>
            <a:ext cx="826770" cy="460343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346696" y="4534330"/>
            <a:ext cx="1348359" cy="1019157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510170" y="2701925"/>
            <a:ext cx="2294194" cy="2200553"/>
          </a:xfrm>
          <a:custGeom>
            <a:rect l="l" t="t" r="r" b="b"/>
            <a:pathLst>
              <a:path w="1905000" h="1905000">
                <a:moveTo>
                  <a:pt x="47625" y="666750"/>
                </a:moveTo>
                <a:lnTo>
                  <a:pt x="381000" y="190500"/>
                </a:lnTo>
                <a:lnTo>
                  <a:pt x="952500" y="0"/>
                </a:lnTo>
                <a:lnTo>
                  <a:pt x="1524000" y="190500"/>
                </a:lnTo>
                <a:lnTo>
                  <a:pt x="1857375" y="666750"/>
                </a:lnTo>
                <a:lnTo>
                  <a:pt x="1857375" y="1238250"/>
                </a:lnTo>
                <a:lnTo>
                  <a:pt x="1524000" y="1714500"/>
                </a:lnTo>
                <a:lnTo>
                  <a:pt x="952500" y="1905000"/>
                </a:lnTo>
                <a:lnTo>
                  <a:pt x="381000" y="1714500"/>
                </a:lnTo>
                <a:lnTo>
                  <a:pt x="47625" y="123825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087620" y="3214540"/>
            <a:ext cx="1139293" cy="113929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研究方法</a:t>
              </a:r>
            </a:p>
          </p:txBody>
        </p:sp>
      </p:grpSp>
      <p:sp>
        <p:nvSpPr>
          <p:cNvPr id="31" name="Freeform 31"/>
          <p:cNvSpPr/>
          <p:nvPr/>
        </p:nvSpPr>
        <p:spPr>
          <a:xfrm>
            <a:off x="1262052" y="1991277"/>
            <a:ext cx="630767" cy="630767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5705598" y="4728631"/>
            <a:ext cx="630555" cy="630555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291556" y="4966363"/>
            <a:ext cx="1154900" cy="1591889"/>
          </a:xfrm>
          <a:custGeom>
            <a:rect l="l" t="t" r="r" b="b"/>
            <a:pathLst>
              <a:path w="1154900" h="1591889">
                <a:moveTo>
                  <a:pt x="0" y="0"/>
                </a:moveTo>
                <a:lnTo>
                  <a:pt x="0" y="1591889"/>
                </a:lnTo>
                <a:lnTo>
                  <a:pt x="1154900" y="1591889"/>
                </a:lnTo>
                <a:lnTo>
                  <a:pt x="1154900" y="1303164"/>
                </a:lnTo>
                <a:lnTo>
                  <a:pt x="288725" y="1303164"/>
                </a:lnTo>
                <a:lnTo>
                  <a:pt x="288725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 rot="-10800000">
            <a:off x="10781066" y="205192"/>
            <a:ext cx="1154900" cy="1591889"/>
          </a:xfrm>
          <a:custGeom>
            <a:rect l="l" t="t" r="r" b="b"/>
            <a:pathLst>
              <a:path w="1154900" h="1591889">
                <a:moveTo>
                  <a:pt x="0" y="0"/>
                </a:moveTo>
                <a:lnTo>
                  <a:pt x="0" y="1591889"/>
                </a:lnTo>
                <a:lnTo>
                  <a:pt x="1154900" y="1591889"/>
                </a:lnTo>
                <a:lnTo>
                  <a:pt x="1154900" y="1303164"/>
                </a:lnTo>
                <a:lnTo>
                  <a:pt x="288725" y="1303164"/>
                </a:lnTo>
                <a:lnTo>
                  <a:pt x="288725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5" name="Group 35"/>
          <p:cNvGrpSpPr/>
          <p:nvPr/>
        </p:nvGrpSpPr>
        <p:grpSpPr>
          <a:xfrm>
            <a:off x="7581403" y="1797082"/>
            <a:ext cx="3111273" cy="3664926"/>
            <a:chOff x="7581403" y="1797082"/>
            <a:chExt cx="3111273" cy="3664926"/>
          </a:xfrm>
        </p:grpSpPr>
        <p:sp>
          <p:nvSpPr>
            <p:cNvPr id="36" name="TextBox 36"/>
            <p:cNvSpPr txBox="1"/>
            <p:nvPr/>
          </p:nvSpPr>
          <p:spPr>
            <a:xfrm>
              <a:off x="7581403" y="1797082"/>
              <a:ext cx="3111273" cy="366492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203200" lvl="0" indent="-203200">
                <a:lnSpc>
                  <a:spcPct val="80000"/>
                </a:lnSpc>
                <a:buFont typeface="Arial"/>
                <a:buChar char="•"/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研究生中期汇报是研究生培养过程中的重要环节，是对研究生学术成果的阶段性总结和展示。一个完整的中期汇报模板应该包括以下几个部分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研究结果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主要发现是研究的核心内容，是研究者在研究过程中获得的最具价值的成果。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主要发现是对研究数据的深入分析和解读，包括对实验结果或调查结果的总结和提炼，以及对这些结果所反映出的规律的揭示。这些发现可能是一个或多个实验结果，也可能是一个新的理论或观点。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主要发现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结果分析是对研究结果的深入探讨，旨在解释和阐述研究结果的意义和价值。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结果分析需要对研究结果进行深入的解读和分析，包括对结果的可靠性、稳定性和一致性的评估，以及对结果与其他研究结果的比较和分析。此外，结果分析还需要对结果的潜在影响和价值进行探讨和预测。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结果分析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结果讨论是对研究结果的进一步思考和探讨，旨在提出新的观点、假设或研究方向。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结果讨论需要结合相关理论和研究，对结果进行深入的探讨和思考，提出新的观点、假设或研究方向。同时，结果讨论还需要对研究的局限性进行反思和探讨，提出改进和完善的建议和思路。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结果讨论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https://d.book118.com/626145215202010035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2024-09-05T17:49:58.964</cp:lastPrinted>
  <dcterms:created xsi:type="dcterms:W3CDTF">2024-09-05T09:49:58Z</dcterms:created>
  <dcterms:modified xsi:type="dcterms:W3CDTF">2024-09-05T09:50:00Z</dcterms:modified>
</cp:coreProperties>
</file>