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LPRFFG+MS-UIGothic"/>
      <p:regular r:id="rId16"/>
    </p:embeddedFont>
    <p:embeddedFont>
      <p:font typeface="GWKDNG+OGOTFM+ArialMT"/>
      <p:regular r:id="rId17"/>
    </p:embeddedFont>
    <p:embeddedFont>
      <p:font typeface="KFIBLG+JFGCUK+MicrosoftYaHei"/>
      <p:regular r:id="rId18"/>
    </p:embeddedFont>
    <p:embeddedFont>
      <p:font typeface="QLFVVI+MJBIRM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A0756-410A-4EFA-AEF5-DA7548E6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B16F3-9459-468E-8A25-28D35293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F5B0E-B5C9-4BEB-A68C-0DC6826E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9CCFB-6107-4112-8BFE-96E5C6CA9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8D71E-654C-4302-9D30-23D9CE003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339DA-F96B-428E-824B-64216ADD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35CAB-950E-48CD-83D7-D47195002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84BC4-200B-4AD6-8E44-D0BA62FC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7A5E2-92E0-47B7-833C-54C1218F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45D61-00D3-47CE-9C3A-59EEAFD1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FC8B0-9E9E-43A6-8AA2-A7778C1E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01100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5150" spc="25">
                <a:solidFill>
                  <a:srgbClr val="000000"/>
                </a:solidFill>
                <a:latin typeface="LPRFFG+MS-UIGothic"/>
                <a:cs typeface="LPRFFG+MS-UIGothic"/>
              </a:rPr>
              <a:t>血及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5150" spc="25">
                <a:solidFill>
                  <a:srgbClr val="000000"/>
                </a:solidFill>
                <a:latin typeface="LPRFFG+MS-UIGothic"/>
                <a:cs typeface="LPRFFG+MS-UIGothic"/>
              </a:rPr>
              <a:t>答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LPRFFG+MS-UIGothic"/>
                <a:cs typeface="LPRFFG+MS-UIGothic"/>
              </a:rPr>
              <a:t>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LPRFFG+MS-UIGothic"/>
                <a:cs typeface="LPRFF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100158" cy="29786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GWKDNG+OGOTFM+ArialMT"/>
                <a:cs typeface="GWKDNG+OGOTFM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血基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知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GWKDNG+OGOTFM+ArialMT"/>
                <a:cs typeface="GWKDNG+OGOTFM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血前的准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GWKDNG+OGOTFM+ArialMT"/>
                <a:cs typeface="GWKDNG+OGOTFM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血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程中的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GWKDNG+OGOTFM+ArialMT"/>
                <a:cs typeface="GWKDNG+OGOTFM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血后的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GWKDNG+OGOTFM+ArialMT"/>
                <a:cs typeface="GWKDNG+OGOTFM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常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见问</a:t>
            </a:r>
            <a:r>
              <a:rPr sz="2400">
                <a:solidFill>
                  <a:srgbClr val="00A5B2"/>
                </a:solidFill>
                <a:latin typeface="LPRFFG+MS-UIGothic"/>
                <a:cs typeface="LPRFFG+MS-UIGothic"/>
              </a:rPr>
              <a:t>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KFIBLG+JFGCUK+MicrosoftYaHei"/>
                <a:cs typeface="KFIBLG+JFGCU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PRFFG+MS-UIGothic"/>
                <a:cs typeface="LPRFF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QLFVVI+MJBIRM+MicrosoftYaHei-Bold"/>
                <a:cs typeface="QLFVVI+MJBIR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4200">
                <a:solidFill>
                  <a:srgbClr val="000000"/>
                </a:solidFill>
                <a:latin typeface="LPRFFG+MS-UIGothic"/>
                <a:cs typeface="LPRFFG+MS-UIGothic"/>
              </a:rPr>
              <a:t>血基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4200">
                <a:solidFill>
                  <a:srgbClr val="000000"/>
                </a:solidFill>
                <a:latin typeface="LPRFFG+MS-UIGothic"/>
                <a:cs typeface="LPRFFG+MS-UIGothic"/>
              </a:rPr>
              <a:t>知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血液的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成和功能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PRFFG+MS-UIGothic"/>
                <a:cs typeface="LPRFFG+MS-UIGothic"/>
              </a:rPr>
              <a:t>血液的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组</a:t>
            </a:r>
            <a:r>
              <a:rPr sz="2300">
                <a:solidFill>
                  <a:srgbClr val="00A5B2"/>
                </a:solidFill>
                <a:latin typeface="LPRFFG+MS-UIGothic"/>
                <a:cs typeface="LPRFFG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血液主要由血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红细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胞、白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胞和血小板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成，其中血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含有多种蛋白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养物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红细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氧气，白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胞和血小板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参与免疫和止血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PRFFG+MS-UIGothic"/>
                <a:cs typeface="LPRFFG+MS-UIGothic"/>
              </a:rPr>
              <a:t>血液的功能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血液具有多种功能，包括运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氧气和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养物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体温、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持酸碱平衡、参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与免疫反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对维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持人体正常生理功能至关重要。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血的目的和适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FFFFFF"/>
                </a:solidFill>
                <a:latin typeface="LPRFFG+MS-UIGothic"/>
                <a:cs typeface="LPRFFG+MS-UIGothic"/>
              </a:rPr>
              <a:t>血的目的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血的主要目的是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充血液成分、提高血液携氧能力和改善血液循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，以治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种原因引起的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血、失血、凝血障碍等疾病。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FFFFFF"/>
                </a:solidFill>
                <a:latin typeface="LPRFFG+MS-UIGothic"/>
                <a:cs typeface="LPRFFG+MS-UIGothic"/>
              </a:rPr>
              <a:t>血的适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FFFF"/>
                </a:solidFill>
                <a:latin typeface="LPRFFG+MS-UIGothic"/>
                <a:cs typeface="LPRFFG+MS-UIGothic"/>
              </a:rPr>
              <a:t>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血的适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症包括急性失血、慢性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血、凝血障碍、免疫缺陷等，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于某些特定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疾病如地中海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贫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血、骨髓增生异常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合征等，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血也是一种重要的治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手段。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血的方式和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65862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000" spc="15">
                <a:solidFill>
                  <a:srgbClr val="FFFFFF"/>
                </a:solidFill>
                <a:latin typeface="LPRFFG+MS-UIGothic"/>
                <a:cs typeface="LPRFFG+MS-UIGothic"/>
              </a:rPr>
              <a:t>血的方式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LPRFFG+MS-UIGothic"/>
                <a:cs typeface="LPRFFG+MS-UIGothic"/>
              </a:rPr>
              <a:t>血可以通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PRFFG+MS-UIGothic"/>
                <a:cs typeface="LPRFFG+MS-UIGothic"/>
              </a:rPr>
              <a:t>静脉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LPRFFG+MS-UIGothic"/>
                <a:cs typeface="LPRFFG+MS-UIGothic"/>
              </a:rPr>
              <a:t>注或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PRFFG+MS-UIGothic"/>
                <a:cs typeface="LPRFFG+MS-UIGothic"/>
              </a:rPr>
              <a:t>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LPRFFG+MS-UIGothic"/>
                <a:cs typeface="LPRFFG+MS-UIGothic"/>
              </a:rPr>
              <a:t>注，其中静脉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LPRFFG+MS-UIGothic"/>
                <a:cs typeface="LPRFFG+MS-UIGothic"/>
              </a:rPr>
              <a:t>注是最常用的方式。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65862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000" spc="15">
                <a:solidFill>
                  <a:srgbClr val="00A5B2"/>
                </a:solidFill>
                <a:latin typeface="LPRFFG+MS-UIGothic"/>
                <a:cs typeface="LPRFFG+MS-UIGothic"/>
              </a:rPr>
              <a:t>血的</a:t>
            </a: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00A5B2"/>
                </a:solidFill>
                <a:latin typeface="LPRFFG+MS-UIGothic"/>
                <a:cs typeface="LPRFFG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根据所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入的血液成分不同，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血可以分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全血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注和成分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血。全血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注是指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入完整的血液，而成分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血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是指根据需要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入血液中的某一成分，如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红细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胞、血小板、血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等。成分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血具有更高的治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5359"/>
                </a:solidFill>
                <a:latin typeface="LPRFFG+MS-UIGothic"/>
                <a:cs typeface="LPRFFG+MS-UIGothic"/>
              </a:rPr>
              <a:t>效率和安全性。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QLFVVI+MJBIRM+MicrosoftYaHei-Bold"/>
                <a:cs typeface="QLFVVI+MJBIR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4200">
                <a:solidFill>
                  <a:srgbClr val="000000"/>
                </a:solidFill>
                <a:latin typeface="LPRFFG+MS-UIGothic"/>
                <a:cs typeface="LPRFFG+MS-UIGothic"/>
              </a:rPr>
              <a:t>血前的准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血申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请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00A5B2"/>
                </a:solidFill>
                <a:latin typeface="LPRFFG+MS-UIGothic"/>
                <a:cs typeface="LPRFFG+MS-UIGothic"/>
              </a:rPr>
              <a:t>血申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医生根据患者病情需要，开具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血申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请单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LPRFFG+MS-UIGothic"/>
                <a:cs typeface="LPRFFG+MS-UIGothic"/>
              </a:rPr>
              <a:t>申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请审</a:t>
            </a:r>
            <a:r>
              <a:rPr sz="1550">
                <a:solidFill>
                  <a:srgbClr val="00A5B2"/>
                </a:solidFill>
                <a:latin typeface="LPRFFG+MS-UIGothic"/>
                <a:cs typeface="LPRFFG+MS-UIGothic"/>
              </a:rPr>
              <a:t>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请单进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核，确保符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血指征，并填写相关表格。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血和取血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备</a:t>
            </a:r>
            <a:r>
              <a:rPr sz="1550">
                <a:solidFill>
                  <a:srgbClr val="00A5B2"/>
                </a:solidFill>
                <a:latin typeface="LPRFFG+MS-UIGothic"/>
                <a:cs typeface="LPRFFG+MS-UIGothic"/>
              </a:rPr>
              <a:t>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根据申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请单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上的信息，准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的血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PRFFG+MS-UIGothic"/>
                <a:cs typeface="LPRFFG+MS-UIGothic"/>
              </a:rPr>
              <a:t>液制品。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PRFFG+MS-UIGothic"/>
                <a:cs typeface="LPRFFG+MS-UIGothic"/>
              </a:rPr>
              <a:t>取血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由医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到血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取血，并核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血液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制品的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标签</a:t>
            </a:r>
            <a:r>
              <a:rPr sz="1350">
                <a:solidFill>
                  <a:srgbClr val="FFFFFF"/>
                </a:solidFill>
                <a:latin typeface="LPRFFG+MS-UIGothic"/>
                <a:cs typeface="LPRFFG+MS-UIGothic"/>
              </a:rPr>
              <a:t>、有效期等信息。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00A5B2"/>
                </a:solidFill>
                <a:latin typeface="LPRFFG+MS-UIGothic"/>
                <a:cs typeface="LPRFFG+MS-UIGothic"/>
              </a:rPr>
              <a:t>血前的核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LPRFFG+MS-UIGothic"/>
                <a:cs typeface="LPRFFG+MS-UIGothic"/>
              </a:rPr>
              <a:t>核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00A5B2"/>
                </a:solidFill>
                <a:latin typeface="LPRFFG+MS-UIGothic"/>
                <a:cs typeface="LPRFFG+MS-UIGothic"/>
              </a:rPr>
              <a:t>患者信息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确保患者身份与申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请单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一致，避免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血型。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LPRFFG+MS-UIGothic"/>
                <a:cs typeface="LPRFFG+MS-UIGothic"/>
              </a:rPr>
              <a:t>核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00A5B2"/>
                </a:solidFill>
                <a:latin typeface="LPRFFG+MS-UIGothic"/>
                <a:cs typeface="LPRFFG+MS-UIGothic"/>
              </a:rPr>
              <a:t>血液制品信息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血液制品的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标签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、有效期、血型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等信息，确保无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LPRFFG+MS-UIGothic"/>
                <a:cs typeface="LPRFF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QLFVVI+MJBIRM+MicrosoftYaHei-Bold"/>
                <a:cs typeface="QLFVVI+MJBIR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4200">
                <a:solidFill>
                  <a:srgbClr val="000000"/>
                </a:solidFill>
                <a:latin typeface="LPRFFG+MS-UIGothic"/>
                <a:cs typeface="LPRFFG+MS-UIGothic"/>
              </a:rPr>
              <a:t>血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4200">
                <a:solidFill>
                  <a:srgbClr val="000000"/>
                </a:solidFill>
                <a:latin typeface="LPRFFG+MS-UIGothic"/>
                <a:cs typeface="LPRFFG+MS-UIGothic"/>
              </a:rPr>
              <a:t>程中的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1333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LPRFFG+MS-UIGothic"/>
                <a:cs typeface="LPRFFG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https://d.book118.com/626201100113010050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LPRFFG+MS-UIGothic</vt:lpstr>
      <vt:lpstr>GWKDNG+OGOTFM+ArialMT</vt:lpstr>
      <vt:lpstr>Times New Roman</vt:lpstr>
      <vt:lpstr>KFIBLG+JFGCUK+MicrosoftYaHei</vt:lpstr>
      <vt:lpstr>QLFVVI+MJBIRM+MicrosoftYaHei-Bold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2024-09-15T16:59:30.387</cp:lastPrinted>
  <dcterms:created xsi:type="dcterms:W3CDTF">2024-09-15T08:59:30Z</dcterms:created>
  <dcterms:modified xsi:type="dcterms:W3CDTF">2024-09-15T08:59:31Z</dcterms:modified>
</cp:coreProperties>
</file>