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7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1C9212-1BB1-4D81-BA4C-8833F5FA1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FFC2E9-08FB-4C00-958B-32C1EC4B9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0E8DB1-5E65-4334-A1D4-5B59CE9B7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34AD53-0AC8-405E-8417-91F2F2FEF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3984B5-F875-4B78-88AD-4D6666E0D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F5C890-CB29-430F-8103-1AFB2DE46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BAD2BB-8B42-44D9-BD8F-024BAE19E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35DC4E-ED68-47CF-846D-888EFB4CD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C9DA81-6DAC-4DA9-9454-8FF6AAF7D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312D8-F141-4F12-8783-0485664AF4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759EAA-D61E-4771-BCA0-A2F1FE055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464021" y="480291"/>
            <a:ext cx="11229216" cy="589741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635000" dist="5080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2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Relationship Id="rId4" Type="http://schemas.openxmlformats.org/officeDocument/2006/relationships/tags" Target="../tags/tag6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Relationship Id="rId4" Type="http://schemas.openxmlformats.org/officeDocument/2006/relationships/tags" Target="../tags/tag6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Relationship Id="rId4" Type="http://schemas.openxmlformats.org/officeDocument/2006/relationships/tags" Target="../tags/tag6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Relationship Id="rId4" Type="http://schemas.openxmlformats.org/officeDocument/2006/relationships/tags" Target="../tags/tag6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Relationship Id="rId4" Type="http://schemas.openxmlformats.org/officeDocument/2006/relationships/tags" Target="../tags/tag6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Relationship Id="rId4" Type="http://schemas.openxmlformats.org/officeDocument/2006/relationships/tags" Target="../tags/tag6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png" /><Relationship Id="rId4" Type="http://schemas.openxmlformats.org/officeDocument/2006/relationships/tags" Target="../tags/tag6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.png" /><Relationship Id="rId4" Type="http://schemas.openxmlformats.org/officeDocument/2006/relationships/tags" Target="../tags/tag7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203024100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 title=""/>
          <p:cNvSpPr/>
          <p:nvPr/>
        </p:nvSpPr>
        <p:spPr>
          <a:xfrm>
            <a:off x="917575" y="1488440"/>
            <a:ext cx="10500995" cy="4420235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 title=""/>
          <p:cNvSpPr txBox="1"/>
          <p:nvPr/>
        </p:nvSpPr>
        <p:spPr>
          <a:xfrm>
            <a:off x="995045" y="1692275"/>
            <a:ext cx="10201910" cy="524192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r>
              <a:rPr lang="zh-CN" altLang="en-US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分析概括能力</a:t>
            </a:r>
            <a:r>
              <a:rPr lang="zh-CN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高阶思维训练</a:t>
            </a:r>
            <a:r>
              <a:rPr lang="en-US" altLang="zh-CN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endParaRPr lang="zh-CN" altLang="en-US" sz="4800">
              <a:solidFill>
                <a:schemeClr val="accent1">
                  <a:lumMod val="75000"/>
                </a:schemeClr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微专题</a:t>
            </a:r>
            <a:r>
              <a:rPr lang="en-US" alt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1</a:t>
            </a:r>
            <a:r>
              <a:rPr 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：</a:t>
            </a:r>
            <a:endParaRPr lang="zh-CN" sz="60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现代文阅读</a:t>
            </a:r>
            <a:r>
              <a:rPr lang="en-US" alt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Ⅰ</a:t>
            </a: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第</a:t>
            </a:r>
            <a:r>
              <a:rPr lang="en-US" alt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5</a:t>
            </a: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题（主观概括题）</a:t>
            </a:r>
            <a:endParaRPr lang="zh-CN" sz="28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第二课：</a:t>
            </a:r>
            <a:r>
              <a:rPr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材料型，利用信息类的文本观点</a:t>
            </a:r>
            <a:endParaRPr sz="2800" b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</a:t>
            </a:r>
            <a:r>
              <a:rPr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解读题目情境中的新材料</a:t>
            </a:r>
            <a:r>
              <a:rPr lang="zh-CN"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（课外巩固部分）</a:t>
            </a:r>
            <a:endParaRPr sz="2800" b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</a:pPr>
            <a:r>
              <a:rPr lang="en-US" altLang="zh-CN" sz="660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lt"/>
              </a:rPr>
              <a:t>                               </a:t>
            </a: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武穴中学</a:t>
            </a: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陈保侯</a:t>
            </a: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r>
              <a:rPr 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r>
              <a:rPr lang="en-US" sz="6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  </a:t>
            </a:r>
            <a:r>
              <a:rPr lang="en-US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   </a:t>
            </a:r>
            <a:endParaRPr lang="en-US" sz="2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4" name="文本框 3" title=""/>
          <p:cNvSpPr txBox="1"/>
          <p:nvPr/>
        </p:nvSpPr>
        <p:spPr>
          <a:xfrm>
            <a:off x="199390" y="1338580"/>
            <a:ext cx="11910060" cy="368363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现代文阅读</a:t>
            </a:r>
            <a:r>
              <a:rPr lang="en-US" altLang="zh-CN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Ⅰ</a:t>
            </a:r>
            <a:r>
              <a:rPr lang="zh-CN" altLang="en-US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主观概括题</a:t>
            </a:r>
            <a:r>
              <a:rPr lang="en-US" altLang="zh-CN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5              </a:t>
            </a:r>
            <a:endParaRPr lang="en-US" altLang="zh-CN" sz="2400" b="1" i="1" u="sng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en-US" altLang="zh-CN" sz="2800" b="1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                        </a:t>
            </a:r>
            <a:r>
              <a:rPr lang="en-US" altLang="zh-CN" sz="2800" b="1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新高考 信息类文本“情境+问题”主观题</a:t>
            </a:r>
            <a:endParaRPr lang="en-US" altLang="zh-CN" sz="2800" b="1">
              <a:solidFill>
                <a:schemeClr val="tx1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algn="l">
              <a:lnSpc>
                <a:spcPct val="130000"/>
              </a:lnSpc>
            </a:pPr>
            <a:endParaRPr sz="2400" b="1">
              <a:solidFill>
                <a:srgbClr val="FF000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【课后巩固</a:t>
            </a:r>
            <a:r>
              <a:rPr lang="en-US" altLang="zh-CN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·</a:t>
            </a:r>
            <a:r>
              <a:rPr lang="zh-CN" altLang="en-US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练习讲评】</a:t>
            </a:r>
            <a:r>
              <a:rPr lang="en-US" altLang="zh-CN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endParaRPr lang="en-US" altLang="zh-CN" sz="8000" b="1" i="1">
              <a:solidFill>
                <a:srgbClr val="0070C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161290"/>
            <a:ext cx="12281535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en-US" sz="2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</a:t>
            </a:r>
            <a:r>
              <a:rPr lang="en-US" sz="32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r>
              <a:rPr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典型例题· 课</a:t>
            </a:r>
            <a:r>
              <a:rPr 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后巩固练习</a:t>
            </a:r>
            <a:r>
              <a:rPr lang="en-US" alt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01</a:t>
            </a:r>
            <a:endParaRPr lang="en-US" sz="3200" b="1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sz="24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【2022年春季鄂东南省级示范高中教育教学改革联盟学校五月模拟考】</a:t>
            </a:r>
            <a:r>
              <a:rPr lang="zh-CN" altLang="en-US" sz="24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现代文阅读</a:t>
            </a:r>
            <a:r>
              <a:rPr lang="en-US" altLang="zh-CN" sz="24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Ⅰ </a:t>
            </a:r>
            <a:endParaRPr lang="zh-CN" altLang="en-US" sz="2400" b="1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☆☆【概括能力高阶训练】</a:t>
            </a:r>
            <a:r>
              <a:rPr 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5.请结合两则材料，简要分析下面选段中“妙玉邀人品茶”的茶艺美学特点。（4分） </a:t>
            </a:r>
            <a:endParaRPr lang="zh-CN" sz="24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</a:t>
            </a:r>
            <a:r>
              <a:rPr lang="en-US" altLang="zh-CN" sz="2400" b="1">
                <a:solidFill>
                  <a:srgbClr val="0A15F4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</a:t>
            </a: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遂又寻出一只九曲十环一百二十节蟠虬整雕竹根的一个大海出来，笑道:“就剩了这一个，你可吃得了这一海?”宝玉喜的忙道:“吃的了。”妙玉笑道:“你虽吃的了，也没这些茶糟蹋。岂不闻‘一杯为品，二杯即是解渴的蠢物，三杯便是饮牛饮骡了’。你吃这一海便成什么?”说的宝钗、黛玉、宝玉都笑了。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</a:t>
            </a: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黛玉因问:“这也是旧年的雨水?”妙玉冷笑道:“你这么个人，竟是大俗人，连水也尝不出来。这是五年前我在玄墓蟠香寺住着，收的梅花上的雪……隔年蠲的雨水哪有这样轻浮，如何吃得。”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title="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66751" y="1187925"/>
            <a:ext cx="718093" cy="44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 title=""/>
          <p:cNvSpPr/>
          <p:nvPr/>
        </p:nvSpPr>
        <p:spPr>
          <a:xfrm>
            <a:off x="917575" y="1488440"/>
            <a:ext cx="10500995" cy="4420235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 title=""/>
          <p:cNvSpPr txBox="1"/>
          <p:nvPr/>
        </p:nvSpPr>
        <p:spPr>
          <a:xfrm>
            <a:off x="1061085" y="1488440"/>
            <a:ext cx="10213975" cy="449326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buClrTx/>
              <a:buSzTx/>
              <a:buFontTx/>
            </a:pPr>
            <a:r>
              <a:rPr lang="en-US" sz="2400">
                <a:highlight>
                  <a:srgbClr val="FF0000"/>
                </a:highlight>
                <a:sym typeface="+mn-lt"/>
              </a:rPr>
              <a:t>☆</a:t>
            </a:r>
            <a:r>
              <a:rPr lang="en-US" sz="24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r>
              <a:rPr sz="2400" b="1">
                <a:solidFill>
                  <a:schemeClr val="tx2">
                    <a:lumMod val="75000"/>
                    <a:lumOff val="2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【基本思维】</a:t>
            </a:r>
            <a:endParaRPr sz="2400" b="1">
              <a:solidFill>
                <a:schemeClr val="tx2">
                  <a:lumMod val="75000"/>
                  <a:lumOff val="25000"/>
                </a:schemeClr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fontAlgn="auto">
              <a:lnSpc>
                <a:spcPct val="150000"/>
              </a:lnSpc>
              <a:buClrTx/>
              <a:buSzTx/>
              <a:buFontTx/>
            </a:pPr>
            <a:r>
              <a:rPr lang="en-US" sz="2400" b="1">
                <a:solidFill>
                  <a:schemeClr val="tx2">
                    <a:lumMod val="75000"/>
                    <a:lumOff val="2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     </a:t>
            </a:r>
            <a:r>
              <a:rPr sz="2400" b="1">
                <a:solidFill>
                  <a:schemeClr val="tx2">
                    <a:lumMod val="75000"/>
                    <a:lumOff val="2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（1）关于新题型的认识。文外材料（情境）：</a:t>
            </a:r>
            <a:r>
              <a:rPr sz="24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《红楼梦》中“妙玉邀人品茶”情节内容。</a:t>
            </a:r>
            <a:r>
              <a:rPr sz="2400" b="1">
                <a:solidFill>
                  <a:schemeClr val="tx2">
                    <a:lumMod val="75000"/>
                    <a:lumOff val="2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问题：</a:t>
            </a:r>
            <a:r>
              <a:rPr sz="24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“妙玉邀人品茶”的茶艺美学特点</a:t>
            </a:r>
            <a:r>
              <a:rPr sz="2400" b="1">
                <a:solidFill>
                  <a:schemeClr val="tx2">
                    <a:lumMod val="75000"/>
                    <a:lumOff val="2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。 考查重点：</a:t>
            </a:r>
            <a:r>
              <a:rPr sz="24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能用文本提供的事实、观点和方法解决遇到的实际问题</a:t>
            </a:r>
            <a:r>
              <a:rPr sz="2400" b="1">
                <a:solidFill>
                  <a:schemeClr val="tx2">
                    <a:lumMod val="75000"/>
                    <a:lumOff val="2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。 </a:t>
            </a:r>
            <a:endParaRPr sz="2400" b="1">
              <a:solidFill>
                <a:schemeClr val="tx2">
                  <a:lumMod val="75000"/>
                  <a:lumOff val="25000"/>
                </a:schemeClr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fontAlgn="auto">
              <a:lnSpc>
                <a:spcPct val="150000"/>
              </a:lnSpc>
              <a:buClrTx/>
              <a:buSzTx/>
              <a:buFontTx/>
            </a:pPr>
            <a:r>
              <a:rPr lang="en-US" sz="2400" b="1">
                <a:solidFill>
                  <a:schemeClr val="tx2">
                    <a:lumMod val="75000"/>
                    <a:lumOff val="2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    </a:t>
            </a:r>
            <a:r>
              <a:rPr sz="2400" b="1">
                <a:solidFill>
                  <a:schemeClr val="tx2">
                    <a:lumMod val="75000"/>
                    <a:lumOff val="2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（2）关于答题思路。</a:t>
            </a:r>
            <a:r>
              <a:rPr sz="24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找到文本中涉及到的中国古代文人茶艺美学特点</a:t>
            </a:r>
            <a:r>
              <a:rPr sz="2400" b="1">
                <a:solidFill>
                  <a:schemeClr val="tx2">
                    <a:lumMod val="75000"/>
                    <a:lumOff val="2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；</a:t>
            </a:r>
            <a:r>
              <a:rPr sz="24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分析“妙玉邀人品茶”情节内容，体现了中国古代文人茶艺美学哪些特点</a:t>
            </a:r>
            <a:r>
              <a:rPr sz="2400" b="1">
                <a:solidFill>
                  <a:schemeClr val="tx2">
                    <a:lumMod val="75000"/>
                    <a:lumOff val="2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，然后</a:t>
            </a:r>
            <a:r>
              <a:rPr sz="24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对点分析</a:t>
            </a:r>
            <a:r>
              <a:rPr sz="2400" b="1">
                <a:solidFill>
                  <a:schemeClr val="tx2">
                    <a:lumMod val="75000"/>
                    <a:lumOff val="2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。  </a:t>
            </a:r>
            <a:r>
              <a:rPr sz="2400" b="1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r>
              <a:rPr lang="en-US" sz="2400" b="1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</a:t>
            </a:r>
            <a:endParaRPr sz="2400" b="1">
              <a:solidFill>
                <a:srgbClr val="FF000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fontAlgn="auto">
              <a:lnSpc>
                <a:spcPct val="150000"/>
              </a:lnSpc>
              <a:buClrTx/>
              <a:buSzTx/>
              <a:buFontTx/>
            </a:pPr>
            <a:r>
              <a:rPr lang="en-US" sz="2400">
                <a:highlight>
                  <a:srgbClr val="FF0000"/>
                </a:highlight>
                <a:sym typeface="+mn-lt"/>
              </a:rPr>
              <a:t> </a:t>
            </a:r>
            <a:r>
              <a:rPr sz="2400" b="1">
                <a:solidFill>
                  <a:schemeClr val="accent1">
                    <a:lumMod val="7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r>
              <a:rPr sz="24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r>
              <a:rPr lang="en-US" sz="24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      </a:t>
            </a:r>
            <a:endParaRPr sz="2400" b="1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</p:txBody>
      </p:sp>
      <p:sp>
        <p:nvSpPr>
          <p:cNvPr id="3" name="TextBox 7" title=""/>
          <p:cNvSpPr txBox="1">
            <a:spLocks noChangeArrowheads="1"/>
          </p:cNvSpPr>
          <p:nvPr/>
        </p:nvSpPr>
        <p:spPr bwMode="auto">
          <a:xfrm>
            <a:off x="968375" y="658495"/>
            <a:ext cx="9785985" cy="69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08" tIns="60902" rIns="121808" bIns="60902">
            <a:noAutofit/>
          </a:bodyPr>
          <a:lstStyle>
            <a:defPPr>
              <a:defRPr lang="zh-CN"/>
            </a:defPPr>
            <a:lvl1pPr marL="0" algn="l" defTabSz="914400" rtl="0" eaLnBrk="0" latinLnBrk="0" hangingPunct="0">
              <a:buFont typeface="Arial" pitchFamily="34" charset="0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buFont typeface="Arial" pitchFamily="34" charset="0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buFont typeface="Arial" pitchFamily="34" charset="0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buFont typeface="Arial" pitchFamily="34" charset="0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buFont typeface="Arial" pitchFamily="34" charset="0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sz="28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腾祥铭宋简-W10" panose="01010104010101010101" charset="-122"/>
                <a:ea typeface="腾祥铭宋简-W10" panose="01010104010101010101" charset="-122"/>
                <a:cs typeface="叶根友毛笔行书2.0版" panose="02010601030101010101" charset="-122"/>
                <a:sym typeface="+mn-lt"/>
              </a:rPr>
              <a:t>思维能力</a:t>
            </a:r>
            <a:r>
              <a:rPr lang="en-US" sz="28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叶根友毛笔行书2.0版" panose="02010601030101010101" charset="-122"/>
                <a:ea typeface="叶根友毛笔行书2.0版" panose="02010601030101010101" charset="-122"/>
                <a:cs typeface="叶根友毛笔行书2.0版" panose="02010601030101010101" charset="-122"/>
                <a:sym typeface="+mn-lt"/>
              </a:rPr>
              <a:t> </a:t>
            </a:r>
            <a:r>
              <a:rPr lang="en-US" sz="2400" b="1">
                <a:latin typeface="方正全福体" panose="02000500000000000000" charset="-122"/>
                <a:ea typeface="方正全福体" panose="02000500000000000000" charset="-122"/>
                <a:cs typeface="方正全福体" panose="02000500000000000000" charset="-122"/>
                <a:sym typeface="+mn-lt"/>
              </a:rPr>
              <a:t> </a:t>
            </a:r>
            <a:r>
              <a:rPr lang="zh-CN" sz="28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腾祥铭宋简-W10" panose="01010104010101010101" charset="-122"/>
                <a:ea typeface="腾祥铭宋简-W10" panose="01010104010101010101" charset="-122"/>
                <a:cs typeface="叶根友毛笔行书2.0版" panose="02010601030101010101" charset="-122"/>
                <a:sym typeface="+mn-lt"/>
              </a:rPr>
              <a:t>概括分析</a:t>
            </a:r>
            <a:r>
              <a:rPr lang="en-US" sz="28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叶根友毛笔行书2.0版" panose="02010601030101010101" charset="-122"/>
                <a:ea typeface="叶根友毛笔行书2.0版" panose="02010601030101010101" charset="-122"/>
                <a:cs typeface="叶根友毛笔行书2.0版" panose="02010601030101010101" charset="-122"/>
                <a:sym typeface="+mn-lt"/>
              </a:rPr>
              <a:t>——</a:t>
            </a:r>
            <a:r>
              <a:rPr lang="zh-CN" sz="3200" b="1">
                <a:solidFill>
                  <a:srgbClr val="0A15F4"/>
                </a:solidFill>
                <a:latin typeface="方正全福体" panose="02000500000000000000" charset="-122"/>
                <a:ea typeface="方正全福体" panose="02000500000000000000" charset="-122"/>
                <a:cs typeface="方正全福体" panose="02000500000000000000" charset="-122"/>
                <a:sym typeface="+mn-lt"/>
              </a:rPr>
              <a:t>底层</a:t>
            </a:r>
            <a:r>
              <a:rPr lang="en-US" sz="3200" b="1">
                <a:solidFill>
                  <a:srgbClr val="0A15F4"/>
                </a:solidFill>
                <a:latin typeface="方正全福体" panose="02000500000000000000" charset="-122"/>
                <a:ea typeface="方正全福体" panose="02000500000000000000" charset="-122"/>
                <a:cs typeface="方正全福体" panose="02000500000000000000" charset="-122"/>
                <a:sym typeface="+mn-lt"/>
              </a:rPr>
              <a:t>+</a:t>
            </a:r>
            <a:r>
              <a:rPr lang="zh-CN" sz="3200" b="1">
                <a:solidFill>
                  <a:srgbClr val="0A15F4"/>
                </a:solidFill>
                <a:latin typeface="方正全福体" panose="02000500000000000000" charset="-122"/>
                <a:ea typeface="方正全福体" panose="02000500000000000000" charset="-122"/>
                <a:cs typeface="方正全福体" panose="02000500000000000000" charset="-122"/>
                <a:sym typeface="+mn-lt"/>
              </a:rPr>
              <a:t>高阶</a:t>
            </a:r>
            <a:r>
              <a:rPr sz="2400" b="1">
                <a:solidFill>
                  <a:srgbClr val="0A15F4"/>
                </a:solidFill>
                <a:latin typeface="方正全福体" panose="02000500000000000000" charset="-122"/>
                <a:ea typeface="方正全福体" panose="02000500000000000000" charset="-122"/>
                <a:cs typeface="方正全福体" panose="02000500000000000000" charset="-122"/>
                <a:sym typeface="+mn-lt"/>
              </a:rPr>
              <a:t> </a:t>
            </a:r>
            <a:r>
              <a:rPr lang="en-US" altLang="zh-CN" sz="2400">
                <a:solidFill>
                  <a:srgbClr val="0A15F4"/>
                </a:solidFill>
                <a:latin typeface="方正全福体" panose="02000500000000000000" charset="-122"/>
                <a:ea typeface="方正全福体" panose="02000500000000000000" charset="-122"/>
                <a:cs typeface="方正全福体" panose="02000500000000000000" charset="-122"/>
                <a:sym typeface="+mn-lt"/>
              </a:rPr>
              <a:t> </a:t>
            </a:r>
            <a:r>
              <a:rPr lang="zh-CN" altLang="en-US" sz="2400">
                <a:solidFill>
                  <a:srgbClr val="0A15F4"/>
                </a:solidFill>
                <a:latin typeface="方正全福体" panose="02000500000000000000" charset="-122"/>
                <a:ea typeface="方正全福体" panose="02000500000000000000" charset="-122"/>
                <a:cs typeface="方正全福体" panose="02000500000000000000" charset="-122"/>
                <a:sym typeface="+mn-lt"/>
              </a:rPr>
              <a:t> </a:t>
            </a:r>
            <a:r>
              <a:rPr lang="en-US" sz="24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方正全福体" panose="02000500000000000000" charset="-122"/>
                <a:ea typeface="方正全福体" panose="02000500000000000000" charset="-122"/>
                <a:cs typeface="方正全福体" panose="02000500000000000000" charset="-122"/>
                <a:sym typeface="+mn-lt"/>
              </a:rPr>
              <a:t> </a:t>
            </a:r>
            <a:r>
              <a:rPr lang="en-US" altLang="zh-CN" sz="2400">
                <a:solidFill>
                  <a:srgbClr val="FF0000"/>
                </a:solidFill>
                <a:latin typeface="方正全福体" panose="02000500000000000000" charset="-122"/>
                <a:ea typeface="方正全福体" panose="02000500000000000000" charset="-122"/>
                <a:cs typeface="方正全福体" panose="02000500000000000000" charset="-122"/>
                <a:sym typeface="+mn-lt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lt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6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sz="36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121856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endParaRPr lang="zh-CN" altLang="en-US" sz="24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161290"/>
            <a:ext cx="12281535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en-US" sz="2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r>
              <a:rPr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汇总主要观点：</a:t>
            </a:r>
            <a:r>
              <a:rPr 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（观点众多，先找出来）</a:t>
            </a:r>
            <a:r>
              <a:rPr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文人墨客和士大夫们有意识地把品茶作为一种能够显示高雅素养、寄托感情、表现自我的艺术活动刻意追求、创造和鉴赏</a:t>
            </a: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文人的性情、茶情、豪情、柔情，都在茶中得到展示，真可谓从“一杯茶中看世界”。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以茶雅志，别有一番怀抱，饮茶并非只在茶本身，而是“神栖物外”，表达志向的一种方式而已。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在游山玩水、起居日用中追求自我，沉湎物趣，以达雅趣。多种雅事的集合，使茶文化成为一种集哲学、史学、美学、文艺学、宗教学以及音乐舞蹈、琴棋书画于一体的庞大而深广的文化体系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点茶艺术成为了无数文人寄托身心、抒怀遣意的工具。宋代文人不仅追求点茶的雅致、茶具的精巧，对茶的色香味形也有极高的追求。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宋代茶审美追求道家的“虚静”，借由“物我观照”“妙悟自然”等审美方法，让文人们得以超然物外，获得自由；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体悟到道德之境，儒道相融，让宋代文人以“真味”“真香”为茶的审美标准；“禅茶一味”，品茗如参禅，冷暧自品，苦甜自知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无论是点茶还是斗茶，在宋代都是雅俗共享，集物质美与精神美于一。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94615"/>
            <a:ext cx="12281535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【</a:t>
            </a:r>
            <a:r>
              <a:rPr 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阅读</a:t>
            </a:r>
            <a:r>
              <a:rPr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】重点：找出文本</a:t>
            </a:r>
            <a:r>
              <a:rPr 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里与</a:t>
            </a:r>
            <a:r>
              <a:rPr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中国古代文人茶艺美学特点相</a:t>
            </a:r>
            <a:r>
              <a:rPr 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应内容</a:t>
            </a:r>
            <a:endParaRPr sz="3200" b="1">
              <a:solidFill>
                <a:srgbClr val="FF000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遂又寻出一只九曲十环一百二十节蟠虬整雕竹根的一个大海出来，笑道:“</a:t>
            </a:r>
            <a:r>
              <a:rPr lang="zh-CN" sz="2400" b="1" u="sng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就剩了这一个，</a:t>
            </a:r>
            <a:r>
              <a:rPr 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【妙玉对茶的品质要求颇高】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你可吃得了这一海?”宝玉喜的忙道:“吃的了。”妙玉笑道:“你虽吃的了，也没这些茶糟蹋。岂不闻‘一杯为品，二杯即是解渴的蠢物，三杯便是饮牛饮骡了’。你吃这一海便成什么?”说的</a:t>
            </a:r>
            <a:r>
              <a:rPr lang="zh-CN" sz="2400" b="1" u="sng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宝钗、黛玉、宝玉都笑了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。</a:t>
            </a:r>
            <a:r>
              <a:rPr 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【妙玉邀请宝黛玉等人与自己一同饮茶，茶艺活动成为了品茶之人显示高雅素养、寄托情感、表现自我等的审美活动】</a:t>
            </a:r>
            <a:r>
              <a:rPr lang="en-US" altLang="zh-CN" sz="2400" b="1">
                <a:solidFill>
                  <a:schemeClr val="tx1"/>
                </a:solidFill>
                <a:latin typeface="华文宋体" panose="02010600040101010101" charset="-122"/>
                <a:ea typeface="华文宋体" panose="02010600040101010101" charset="-122"/>
                <a:cs typeface="微软雅黑" panose="020b0503020204020204" charset="-122"/>
                <a:sym typeface="+mn-lt"/>
              </a:rPr>
              <a:t>   </a:t>
            </a:r>
            <a:endParaRPr lang="zh-CN" sz="24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黛玉因问:“这也是旧年的雨水?”妙玉冷笑道:“</a:t>
            </a:r>
            <a:r>
              <a:rPr lang="zh-CN" sz="2400" b="1" u="sng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你这么个人，竟是大俗人</a:t>
            </a:r>
            <a:r>
              <a:rPr 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【妙玉对茶人的要求颇高】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，连水也尝不出来。这是</a:t>
            </a:r>
            <a:r>
              <a:rPr lang="zh-CN" sz="2400" b="1" u="sng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五年前我在</a:t>
            </a:r>
            <a:r>
              <a:rPr 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玄墓蟠香寺住着</a:t>
            </a:r>
            <a:r>
              <a:rPr lang="zh-CN" sz="2400" b="1" u="sng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，收的梅花上的雪</a:t>
            </a:r>
            <a:r>
              <a:rPr 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【妙玉深谙佛学，因而能“禅茶一味”悟茶之美】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……</a:t>
            </a:r>
            <a:r>
              <a:rPr lang="zh-CN" sz="2400" b="1" u="sng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隔年蠲的雨水哪有这样轻浮，如何吃得。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”</a:t>
            </a:r>
            <a:r>
              <a:rPr 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【妙玉对茶水要求颇高】</a:t>
            </a:r>
            <a:r>
              <a:rPr lang="en-US" alt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</a:t>
            </a:r>
            <a:endParaRPr lang="en-US" altLang="zh-CN" sz="24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161290"/>
            <a:ext cx="12281535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en-US" sz="2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r>
              <a:rPr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思考：从文中找出对应观点</a:t>
            </a:r>
            <a:r>
              <a:rPr 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（观点众多，找对点有效的）</a:t>
            </a:r>
            <a:r>
              <a:rPr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</a:t>
            </a:r>
            <a:r>
              <a:rPr lang="zh-CN" sz="2000" b="1">
                <a:solidFill>
                  <a:schemeClr val="tx1"/>
                </a:solidFill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文人墨客和士大夫们有意识地把品茶作为一种能够显示高雅素养、寄托感情、表现自我的艺术活动刻意追求、创造和鉴赏。</a:t>
            </a: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</a:t>
            </a:r>
            <a:r>
              <a:rPr lang="en-US" altLang="zh-CN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（√）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文人的性情、茶情、豪情、柔情，都在茶中得到展示，真可谓从“一杯茶中看世界”。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以茶雅志，别有一番怀抱，饮茶并非只在茶本身，而是“神栖物外”，表达志向的一种方式而已。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在游山玩水、起居日用中追求自我，沉湎物趣，以达雅趣。多种雅事的集合，使茶文化成为一种集哲学、史学、美学、文艺学、宗教学以及音乐舞蹈、琴棋书画于一体的庞大而深广的文化体系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点茶艺术成为了无数文人寄托身心、抒怀遣意的工具。宋代文人不仅追求点茶的雅致、茶具的精巧，对茶的色香味形也有极高的追求。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宋代茶审美追求道家的“虚静”，借由“物我观照”“妙悟自然”等审美方法，让文人们得以超然物外，获得自由；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体悟到道德之境，</a:t>
            </a:r>
            <a:r>
              <a:rPr lang="zh-CN" sz="2000" b="1">
                <a:solidFill>
                  <a:schemeClr val="tx1"/>
                </a:solidFill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儒道相融，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让宋代文人以“真味”“真香”为茶的审美标准；</a:t>
            </a:r>
            <a:r>
              <a:rPr lang="zh-CN" sz="2000" b="1">
                <a:solidFill>
                  <a:schemeClr val="tx1"/>
                </a:solidFill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“禅茶一味”，品茗如参禅，冷暧自品，苦甜自知</a:t>
            </a:r>
            <a:r>
              <a:rPr lang="en-US" altLang="zh-CN" sz="2000" b="1">
                <a:solidFill>
                  <a:schemeClr val="tx1"/>
                </a:solidFill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</a:t>
            </a:r>
            <a:r>
              <a:rPr lang="en-US" altLang="zh-CN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（√） </a:t>
            </a:r>
            <a:endParaRPr lang="en-US" altLang="zh-CN" sz="2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无论是点茶还是斗茶，在宋代都是雅俗共享，</a:t>
            </a:r>
            <a:r>
              <a:rPr lang="zh-CN" sz="2000" b="1">
                <a:solidFill>
                  <a:schemeClr val="tx1"/>
                </a:solidFill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集物质美与精神美于一。</a:t>
            </a:r>
            <a:r>
              <a:rPr lang="en-US" altLang="zh-CN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（√）</a:t>
            </a:r>
            <a:endParaRPr lang="en-US" altLang="zh-CN" sz="2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94615"/>
            <a:ext cx="12281535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r>
              <a:rPr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重点：</a:t>
            </a:r>
            <a:r>
              <a:rPr 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文内观点</a:t>
            </a:r>
            <a:r>
              <a:rPr lang="en-US" alt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+</a:t>
            </a:r>
            <a:r>
              <a:rPr 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对点分析</a:t>
            </a:r>
            <a:r>
              <a:rPr lang="en-US" alt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endParaRPr sz="3200" b="1">
              <a:solidFill>
                <a:srgbClr val="FF000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</a:t>
            </a:r>
            <a:r>
              <a:rPr lang="en-US" alt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zh-CN" sz="2800" b="1">
                <a:cs typeface="微软雅黑" panose="020b0503020204020204" charset="-122"/>
                <a:sym typeface="+mn-lt"/>
              </a:rPr>
              <a:t>参考答案：</a:t>
            </a:r>
            <a:endParaRPr lang="zh-CN" sz="2800" b="1"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800" b="1">
                <a:cs typeface="微软雅黑" panose="020b0503020204020204" charset="-122"/>
                <a:sym typeface="+mn-lt"/>
              </a:rPr>
              <a:t> </a:t>
            </a:r>
            <a:r>
              <a:rPr lang="en-US" altLang="zh-CN" sz="2800" b="1">
                <a:cs typeface="微软雅黑" panose="020b0503020204020204" charset="-122"/>
                <a:sym typeface="+mn-lt"/>
              </a:rPr>
              <a:t>      </a:t>
            </a:r>
            <a:r>
              <a:rPr sz="2800" b="1">
                <a:cs typeface="微软雅黑" panose="020b0503020204020204" charset="-122"/>
                <a:sym typeface="+mn-lt"/>
              </a:rPr>
              <a:t>①作为茶艺美学审美主体的妙玉，其审美品位决定了所追求的茶艺之美。</a:t>
            </a:r>
            <a:r>
              <a:rPr lang="en-US" sz="2800" b="1">
                <a:cs typeface="微软雅黑" panose="020b0503020204020204" charset="-122"/>
                <a:sym typeface="+mn-lt"/>
              </a:rPr>
              <a:t>     </a:t>
            </a:r>
            <a:endParaRPr lang="en-US" sz="2800" b="1"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sz="2800" b="1">
                <a:cs typeface="微软雅黑" panose="020b0503020204020204" charset="-122"/>
                <a:sym typeface="+mn-lt"/>
              </a:rPr>
              <a:t>       </a:t>
            </a:r>
            <a:r>
              <a:rPr sz="2800" b="1">
                <a:cs typeface="微软雅黑" panose="020b0503020204020204" charset="-122"/>
                <a:sym typeface="+mn-lt"/>
              </a:rPr>
              <a:t>②妙玉邀请宝黛玉等人与自己一同饮茶，茶艺活动成为了品茶之人显示高雅素养、寄托情感、表现自我等的审美活动。</a:t>
            </a:r>
            <a:endParaRPr sz="2800" b="1"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sz="2800" b="1">
                <a:cs typeface="微软雅黑" panose="020b0503020204020204" charset="-122"/>
                <a:sym typeface="+mn-lt"/>
              </a:rPr>
              <a:t> </a:t>
            </a:r>
            <a:r>
              <a:rPr lang="en-US" sz="2800" b="1">
                <a:cs typeface="微软雅黑" panose="020b0503020204020204" charset="-122"/>
                <a:sym typeface="+mn-lt"/>
              </a:rPr>
              <a:t>     </a:t>
            </a:r>
            <a:r>
              <a:rPr sz="2800" b="1">
                <a:cs typeface="微软雅黑" panose="020b0503020204020204" charset="-122"/>
                <a:sym typeface="+mn-lt"/>
              </a:rPr>
              <a:t>③妙玉对茶器、茶水、茶人的要求颇高，表现出茶艺美学集物质美与精神美于一身的特点。</a:t>
            </a:r>
            <a:endParaRPr sz="2800" b="1"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sz="2800" b="1">
                <a:cs typeface="微软雅黑" panose="020b0503020204020204" charset="-122"/>
                <a:sym typeface="+mn-lt"/>
              </a:rPr>
              <a:t> </a:t>
            </a:r>
            <a:r>
              <a:rPr lang="en-US" sz="2800" b="1">
                <a:cs typeface="微软雅黑" panose="020b0503020204020204" charset="-122"/>
                <a:sym typeface="+mn-lt"/>
              </a:rPr>
              <a:t>     </a:t>
            </a:r>
            <a:r>
              <a:rPr sz="2800" b="1">
                <a:cs typeface="微软雅黑" panose="020b0503020204020204" charset="-122"/>
                <a:sym typeface="+mn-lt"/>
              </a:rPr>
              <a:t>④茶艺美学文化底蕴深厚，与儒释道融合共同构成中国茶艺的哲学基础。妙玉深谙佛学，因而能“禅茶一味”悟茶之美。（每点2分，意思对即可，答4点满分。另有言之有理的观点可酌情给分）</a:t>
            </a:r>
            <a:endParaRPr sz="2800" b="1"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4" name="文本框 3" title=""/>
          <p:cNvSpPr txBox="1"/>
          <p:nvPr/>
        </p:nvSpPr>
        <p:spPr>
          <a:xfrm>
            <a:off x="199390" y="1338580"/>
            <a:ext cx="11910060" cy="368363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现代文阅读</a:t>
            </a:r>
            <a:r>
              <a:rPr lang="en-US" altLang="zh-CN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Ⅰ</a:t>
            </a:r>
            <a:r>
              <a:rPr lang="zh-CN" altLang="en-US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主观概括题</a:t>
            </a:r>
            <a:r>
              <a:rPr lang="en-US" altLang="zh-CN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5              </a:t>
            </a:r>
            <a:r>
              <a:rPr lang="en-US" altLang="zh-CN" sz="2800" b="1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</a:t>
            </a:r>
            <a:r>
              <a:rPr lang="en-US" altLang="zh-CN" sz="2800" b="1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新高考 信息类文本“情境+问题”主观题</a:t>
            </a:r>
            <a:endParaRPr lang="en-US" altLang="zh-CN" sz="2800" b="1">
              <a:solidFill>
                <a:schemeClr val="tx1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algn="l">
              <a:lnSpc>
                <a:spcPct val="130000"/>
              </a:lnSpc>
            </a:pPr>
            <a:endParaRPr sz="2400" b="1">
              <a:solidFill>
                <a:srgbClr val="FF000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【课后巩固</a:t>
            </a:r>
            <a:r>
              <a:rPr lang="en-US" altLang="zh-CN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·</a:t>
            </a:r>
            <a:r>
              <a:rPr lang="zh-CN" altLang="en-US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练习讲评】</a:t>
            </a:r>
            <a:r>
              <a:rPr lang="en-US" altLang="zh-CN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endParaRPr lang="en-US" altLang="zh-CN" sz="8000" b="1" i="1">
              <a:solidFill>
                <a:srgbClr val="0070C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635"/>
            <a:ext cx="12281535" cy="685736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en-US" sz="2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</a:t>
            </a:r>
            <a:r>
              <a:rPr lang="en-US" sz="32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r>
              <a:rPr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典型例题· 课</a:t>
            </a:r>
            <a:r>
              <a:rPr 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后巩固练习</a:t>
            </a:r>
            <a:r>
              <a:rPr lang="en-US" altLang="zh-CN" sz="32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02</a:t>
            </a:r>
            <a:endParaRPr lang="en-US" sz="3200" b="1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sz="24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【安徽六校教育研究会2023年高三年级入学素质测试】</a:t>
            </a:r>
            <a:r>
              <a:rPr lang="zh-CN" altLang="en-US" sz="24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现代文阅读</a:t>
            </a:r>
            <a:r>
              <a:rPr lang="en-US" altLang="zh-CN" sz="24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Ⅰ </a:t>
            </a:r>
            <a:endParaRPr lang="zh-CN" altLang="en-US" sz="2400" b="1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☆☆【概括能力高阶训练】</a:t>
            </a:r>
            <a:r>
              <a:rPr lang="zh-CN" sz="24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5.结合文本材料内容，赏析下面微型小说。 (6分)</a:t>
            </a:r>
            <a:endParaRPr lang="zh-CN" sz="24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                </a:t>
            </a: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丈夫支出账单中的一页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                                   </a:t>
            </a: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马克 · 吐温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       </a:t>
            </a: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招聘女打字员的广告费…… (支出金额)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         提前一星期预付给女打字员的薪水……  (支出金额) 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     </a:t>
            </a: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购买送给女打字员的花束…… (支出金额)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         </a:t>
            </a: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同她共进的一顿晚餐…… (支出金额)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         </a:t>
            </a: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给夫人买衣服…… (一大笔开支)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         </a:t>
            </a: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给岳母买大衣……(一大笔开支)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       </a:t>
            </a: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 </a:t>
            </a:r>
            <a:r>
              <a:rPr 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招聘中年女打字员的广告费…… (支出金额)</a:t>
            </a:r>
            <a:endParaRPr lang="zh-CN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https://d.book118.com/626203024100010033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4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5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6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7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8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9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70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7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11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6">
      <vt:lpstr>Arial</vt:lpstr>
      <vt:lpstr>Calibri</vt:lpstr>
      <vt:lpstr>微软雅黑</vt:lpstr>
      <vt:lpstr>Wingdings</vt:lpstr>
      <vt:lpstr>黑体</vt:lpstr>
      <vt:lpstr>方正粗黑宋简体</vt:lpstr>
      <vt:lpstr>宋体</vt:lpstr>
      <vt:lpstr>方正小标宋_GBK</vt:lpstr>
      <vt:lpstr>Calibri Light</vt:lpstr>
      <vt:lpstr>楷体</vt:lpstr>
      <vt:lpstr>腾祥铭宋简-W10</vt:lpstr>
      <vt:lpstr>叶根友毛笔行书2.0版</vt:lpstr>
      <vt:lpstr>方正全福体</vt:lpstr>
      <vt:lpstr>华文宋体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2024-09-01T22:05:51.980</cp:lastPrinted>
  <dcterms:created xsi:type="dcterms:W3CDTF">2024-09-01T14:05:52Z</dcterms:created>
  <dcterms:modified xsi:type="dcterms:W3CDTF">2024-09-01T14:05:53Z</dcterms:modified>
</cp:coreProperties>
</file>