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694894-D0F5-4AE6-86DF-697C7D953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B18E3-612E-4995-8EBB-32174A9E7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E732C7-615F-4B7F-A59F-77E889970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C18924-4A37-4521-8FF3-58E06DF9B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A35358-8FF2-498C-9C8B-03280C218F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7D1909-CCFA-4D11-8CEB-5890F8115F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A75F19-9D3D-4E22-9223-70DDA86A1B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2CFBE8-92D7-4B56-9A4A-49463A6A5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EB1B8B-35B0-4F5C-A45D-6088D388F5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0A31E-6C3A-465A-8FA3-048EA4DC3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CD80D-88C5-46F7-BF19-375FACEBF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222153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硬件安全模块设计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硬件安全模块概述
 安全威胁与挑战
 设计原则与标准
 硬件架构与组成
 密钥管理与加密
 安全启动与更新
 防御措施与技术
 未来趋势与展望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硬件安全模块概述</a:t>
            </a:r>
          </a:p>
        </p:txBody>
      </p:sp>
      <p:sp>
        <p:nvSpPr>
          <p:cNvPr id="3" name="Subtitle 2"/>
          <p:cNvSpPr>
            <a:spLocks noGrp="1"/>
          </p:cNvSpPr>
          <p:nvPr>
            <p:ph type="subTitle" idx="1"/>
          </p:nvPr>
        </p:nvSpPr>
        <p:spPr/>
        <p:txBody>
          <a:bodyPr/>
          <a:lstStyle/>
          <a:p>
            <a:r>
              <a:t>硬件安全模块设计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硬件安全模块概述</a:t>
            </a:r>
          </a:p>
        </p:txBody>
      </p:sp>
      <p:sp>
        <p:nvSpPr>
          <p:cNvPr id="3" name="Text Placeholder 2"/>
          <p:cNvSpPr>
            <a:spLocks noGrp="1"/>
          </p:cNvSpPr>
          <p:nvPr>
            <p:ph type="body" idx="1"/>
          </p:nvPr>
        </p:nvSpPr>
        <p:spPr/>
        <p:txBody>
          <a:bodyPr/>
          <a:lstStyle/>
          <a:p>
            <a:r>
              <a:t>硬件安全模块概述</a:t>
            </a:r>
          </a:p>
        </p:txBody>
      </p:sp>
      <p:sp>
        <p:nvSpPr>
          <p:cNvPr id="4" name="Content Placeholder 3"/>
          <p:cNvSpPr>
            <a:spLocks noGrp="1"/>
          </p:cNvSpPr>
          <p:nvPr>
            <p:ph sz="half" idx="2"/>
          </p:nvPr>
        </p:nvSpPr>
        <p:spPr/>
        <p:txBody>
          <a:bodyPr/>
          <a:lstStyle/>
          <a:p>
            <a:r>
              <a:t>1.定义与功能：硬件安全模块是一种用于保护密钥和加密操作的独立硬件设备，能够提供高强度的安全保障。</a:t>
            </a:r>
          </a:p>
          <a:p>
            <a:r>
              <a:t>2.技术特点：采用专用的加密芯片和安全的操作系统，确保密钥的生成、存储和使用过程中的安全性。</a:t>
            </a:r>
          </a:p>
          <a:p>
            <a:r>
              <a:t>3.应用场景：适用于需要高度数据保密和完整性保护的金融、政府、企业等领域。</a:t>
            </a:r>
          </a:p>
          <a:p/>
        </p:txBody>
      </p:sp>
      <p:sp>
        <p:nvSpPr>
          <p:cNvPr id="5" name="Text Placeholder 4"/>
          <p:cNvSpPr>
            <a:spLocks noGrp="1"/>
          </p:cNvSpPr>
          <p:nvPr>
            <p:ph type="body" idx="3"/>
          </p:nvPr>
        </p:nvSpPr>
        <p:spPr/>
        <p:txBody>
          <a:bodyPr/>
          <a:lstStyle/>
          <a:p>
            <a:r>
              <a:t>硬件安全模块的发展趋势</a:t>
            </a:r>
          </a:p>
        </p:txBody>
      </p:sp>
      <p:sp>
        <p:nvSpPr>
          <p:cNvPr id="6" name="Content Placeholder 5"/>
          <p:cNvSpPr>
            <a:spLocks noGrp="1"/>
          </p:cNvSpPr>
          <p:nvPr>
            <p:ph sz="half" idx="4"/>
          </p:nvPr>
        </p:nvSpPr>
        <p:spPr/>
        <p:txBody>
          <a:bodyPr/>
          <a:lstStyle/>
          <a:p>
            <a:r>
              <a:t>1.技术创新：随着技术的不断发展，硬件安全模块将不断集成新的加密算法和安全协议，提高安全性能。</a:t>
            </a:r>
          </a:p>
          <a:p>
            <a:r>
              <a:t>2.云计算应用：云计算的普及使得硬件安全模块逐渐与云服务相结合，为云端数据提供可靠的安全保障。</a:t>
            </a:r>
          </a:p>
          <a:p>
            <a:r>
              <a:t>3.物联网安全：物联网设备的普及对硬件安全模块提出了新的需求，将为物联网设备提供更加严格的安全防护。</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硬件安全模块概述</a:t>
            </a:r>
          </a:p>
        </p:txBody>
      </p:sp>
      <p:sp>
        <p:nvSpPr>
          <p:cNvPr id="3" name="Text Placeholder 2"/>
          <p:cNvSpPr>
            <a:spLocks noGrp="1"/>
          </p:cNvSpPr>
          <p:nvPr>
            <p:ph type="body" idx="1"/>
          </p:nvPr>
        </p:nvSpPr>
        <p:spPr/>
        <p:txBody>
          <a:bodyPr/>
          <a:lstStyle/>
          <a:p>
            <a:r>
              <a:t>硬件安全模块的设计原则</a:t>
            </a:r>
          </a:p>
        </p:txBody>
      </p:sp>
      <p:sp>
        <p:nvSpPr>
          <p:cNvPr id="4" name="Content Placeholder 3"/>
          <p:cNvSpPr>
            <a:spLocks noGrp="1"/>
          </p:cNvSpPr>
          <p:nvPr>
            <p:ph sz="half" idx="2"/>
          </p:nvPr>
        </p:nvSpPr>
        <p:spPr/>
        <p:txBody>
          <a:bodyPr/>
          <a:lstStyle/>
          <a:p>
            <a:r>
              <a:t>1.安全性：确保硬件安全模块的设计符合相关安全标准和规范，防止各种攻击手段。</a:t>
            </a:r>
          </a:p>
          <a:p>
            <a:r>
              <a:t>2.稳定性：确保硬件安全模块在高负载和复杂环境下长时间稳定运行，避免因硬件故障导致的安全问题。</a:t>
            </a:r>
          </a:p>
          <a:p>
            <a:r>
              <a:t>3.易用性：提供友好的用户界面和操作体验，方便用户管理和使用硬件安全模块。</a:t>
            </a:r>
          </a:p>
          <a:p/>
        </p:txBody>
      </p:sp>
      <p:sp>
        <p:nvSpPr>
          <p:cNvPr id="5" name="Text Placeholder 4"/>
          <p:cNvSpPr>
            <a:spLocks noGrp="1"/>
          </p:cNvSpPr>
          <p:nvPr>
            <p:ph type="body" idx="3"/>
          </p:nvPr>
        </p:nvSpPr>
        <p:spPr/>
        <p:txBody>
          <a:bodyPr/>
          <a:lstStyle/>
          <a:p>
            <a:r>
              <a:t>硬件安全模块的实现技术</a:t>
            </a:r>
          </a:p>
        </p:txBody>
      </p:sp>
      <p:sp>
        <p:nvSpPr>
          <p:cNvPr id="6" name="Content Placeholder 5"/>
          <p:cNvSpPr>
            <a:spLocks noGrp="1"/>
          </p:cNvSpPr>
          <p:nvPr>
            <p:ph sz="half" idx="4"/>
          </p:nvPr>
        </p:nvSpPr>
        <p:spPr/>
        <p:txBody>
          <a:bodyPr/>
          <a:lstStyle/>
          <a:p>
            <a:r>
              <a:t>1.加密芯片技术：采用专用的加密芯片，提高加密操作的性能和安全性。</a:t>
            </a:r>
          </a:p>
          <a:p>
            <a:r>
              <a:t>2.安全操作系统：使用安全的操作系统，确保硬件安全模块的可靠性和稳定性。</a:t>
            </a:r>
          </a:p>
          <a:p>
            <a:r>
              <a:t>3.安全通信协议：采用标准的安全通信协议，方便与其他系统进行集成和交互。</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硬件安全模块概述</a:t>
            </a:r>
          </a:p>
        </p:txBody>
      </p:sp>
      <p:sp>
        <p:nvSpPr>
          <p:cNvPr id="3" name="Text Placeholder 2"/>
          <p:cNvSpPr>
            <a:spLocks noGrp="1"/>
          </p:cNvSpPr>
          <p:nvPr>
            <p:ph type="body" idx="1"/>
          </p:nvPr>
        </p:nvSpPr>
        <p:spPr/>
        <p:txBody>
          <a:bodyPr/>
          <a:lstStyle/>
          <a:p>
            <a:r>
              <a:t>硬件安全模块的应用场景分析</a:t>
            </a:r>
          </a:p>
        </p:txBody>
      </p:sp>
      <p:sp>
        <p:nvSpPr>
          <p:cNvPr id="4" name="Content Placeholder 3"/>
          <p:cNvSpPr>
            <a:spLocks noGrp="1"/>
          </p:cNvSpPr>
          <p:nvPr>
            <p:ph sz="half" idx="2"/>
          </p:nvPr>
        </p:nvSpPr>
        <p:spPr/>
        <p:txBody>
          <a:bodyPr/>
          <a:lstStyle/>
          <a:p>
            <a:r>
              <a:t>1.金融领域：硬件安全模块在金融领域的应用广泛，包括数据加密、密钥管理、身份验证等方面，保障金融交易的安全性。</a:t>
            </a:r>
          </a:p>
          <a:p>
            <a:r>
              <a:t>2.政府领域：政府领域对信息安全要求较高，硬件安全模块可用于保护政府数据和通信的安全性，确保政务工作的顺利开展。</a:t>
            </a:r>
          </a:p>
          <a:p>
            <a:r>
              <a:t>3.企业领域：企业在数据安全方面也需要加强防护，硬件安全模块可为企业提供高强度的数据加密和密钥管理服务，保障企业商业秘密的安全。</a:t>
            </a:r>
          </a:p>
          <a:p/>
        </p:txBody>
      </p:sp>
      <p:sp>
        <p:nvSpPr>
          <p:cNvPr id="5" name="Text Placeholder 4"/>
          <p:cNvSpPr>
            <a:spLocks noGrp="1"/>
          </p:cNvSpPr>
          <p:nvPr>
            <p:ph type="body" idx="3"/>
          </p:nvPr>
        </p:nvSpPr>
        <p:spPr/>
        <p:txBody>
          <a:bodyPr/>
          <a:lstStyle/>
          <a:p>
            <a:r>
              <a:t>硬件安全模块的未来发展展望</a:t>
            </a:r>
          </a:p>
        </p:txBody>
      </p:sp>
      <p:sp>
        <p:nvSpPr>
          <p:cNvPr id="6" name="Content Placeholder 5"/>
          <p:cNvSpPr>
            <a:spLocks noGrp="1"/>
          </p:cNvSpPr>
          <p:nvPr>
            <p:ph sz="half" idx="4"/>
          </p:nvPr>
        </p:nvSpPr>
        <p:spPr/>
        <p:txBody>
          <a:bodyPr/>
          <a:lstStyle/>
          <a:p>
            <a:r>
              <a:t>1.技术创新持续推动：随着技术的不断进步，硬件安全模块将不断集成新的技术和算法，提高安全性和性能。</a:t>
            </a:r>
          </a:p>
          <a:p>
            <a:r>
              <a:t>2.云计算与物联网的融合：云计算和物联网的快速发展将为硬件安全模块提供更多的应用场景和发展机遇，促进其发展与创新。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Subtitle 2"/>
          <p:cNvSpPr>
            <a:spLocks noGrp="1"/>
          </p:cNvSpPr>
          <p:nvPr>
            <p:ph type="subTitle" idx="1"/>
          </p:nvPr>
        </p:nvSpPr>
        <p:spPr/>
        <p:txBody>
          <a:bodyPr/>
          <a:lstStyle/>
          <a:p>
            <a:r>
              <a:t>硬件安全模块设计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Text Placeholder 2"/>
          <p:cNvSpPr>
            <a:spLocks noGrp="1"/>
          </p:cNvSpPr>
          <p:nvPr>
            <p:ph type="body" idx="1"/>
          </p:nvPr>
        </p:nvSpPr>
        <p:spPr/>
        <p:txBody>
          <a:bodyPr/>
          <a:lstStyle/>
          <a:p>
            <a:r>
              <a:t>物理安全威胁</a:t>
            </a:r>
          </a:p>
        </p:txBody>
      </p:sp>
      <p:sp>
        <p:nvSpPr>
          <p:cNvPr id="4" name="Content Placeholder 3"/>
          <p:cNvSpPr>
            <a:spLocks noGrp="1"/>
          </p:cNvSpPr>
          <p:nvPr>
            <p:ph sz="half" idx="2"/>
          </p:nvPr>
        </p:nvSpPr>
        <p:spPr/>
        <p:txBody>
          <a:bodyPr/>
          <a:lstStyle/>
          <a:p>
            <a:r>
              <a:t>1.设备盗窃：硬件设备可能被盗窃，导致数据泄露或系统瘫痪。</a:t>
            </a:r>
          </a:p>
          <a:p>
            <a:r>
              <a:t>2.物理损坏：自然灾害、人为破坏等因素可能对硬件安全模块造成物理损坏。</a:t>
            </a:r>
          </a:p>
          <a:p/>
        </p:txBody>
      </p:sp>
      <p:sp>
        <p:nvSpPr>
          <p:cNvPr id="5" name="Text Placeholder 4"/>
          <p:cNvSpPr>
            <a:spLocks noGrp="1"/>
          </p:cNvSpPr>
          <p:nvPr>
            <p:ph type="body" idx="3"/>
          </p:nvPr>
        </p:nvSpPr>
        <p:spPr/>
        <p:txBody>
          <a:bodyPr/>
          <a:lstStyle/>
          <a:p>
            <a:r>
              <a:t>软件安全威胁</a:t>
            </a:r>
          </a:p>
        </p:txBody>
      </p:sp>
      <p:sp>
        <p:nvSpPr>
          <p:cNvPr id="6" name="Content Placeholder 5"/>
          <p:cNvSpPr>
            <a:spLocks noGrp="1"/>
          </p:cNvSpPr>
          <p:nvPr>
            <p:ph sz="half" idx="4"/>
          </p:nvPr>
        </p:nvSpPr>
        <p:spPr/>
        <p:txBody>
          <a:bodyPr/>
          <a:lstStyle/>
          <a:p>
            <a:r>
              <a:t>1.恶意软件：恶意软件可能感染硬件安全模块，导致数据泄露或系统失控。</a:t>
            </a:r>
          </a:p>
          <a:p>
            <a:r>
              <a:t>2.漏洞利用：攻击者可能利用软件漏洞，获得非法访问权限，对系统进行攻击。</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Text Placeholder 2"/>
          <p:cNvSpPr>
            <a:spLocks noGrp="1"/>
          </p:cNvSpPr>
          <p:nvPr>
            <p:ph type="body" idx="1"/>
          </p:nvPr>
        </p:nvSpPr>
        <p:spPr/>
        <p:txBody>
          <a:bodyPr/>
          <a:lstStyle/>
          <a:p>
            <a:r>
              <a:t>网络安全威胁</a:t>
            </a:r>
          </a:p>
        </p:txBody>
      </p:sp>
      <p:sp>
        <p:nvSpPr>
          <p:cNvPr id="4" name="Content Placeholder 3"/>
          <p:cNvSpPr>
            <a:spLocks noGrp="1"/>
          </p:cNvSpPr>
          <p:nvPr>
            <p:ph sz="half" idx="2"/>
          </p:nvPr>
        </p:nvSpPr>
        <p:spPr/>
        <p:txBody>
          <a:bodyPr/>
          <a:lstStyle/>
          <a:p>
            <a:r>
              <a:t>1.网络攻击：攻击者可能通过网络对硬件安全模块进行攻击，篡改数据或破坏系统功能。</a:t>
            </a:r>
          </a:p>
          <a:p>
            <a:r>
              <a:t>2.数据泄露：数据传输过程中可能被截获，导致敏感信息泄露。</a:t>
            </a:r>
          </a:p>
          <a:p/>
        </p:txBody>
      </p:sp>
      <p:sp>
        <p:nvSpPr>
          <p:cNvPr id="5" name="Text Placeholder 4"/>
          <p:cNvSpPr>
            <a:spLocks noGrp="1"/>
          </p:cNvSpPr>
          <p:nvPr>
            <p:ph type="body" idx="3"/>
          </p:nvPr>
        </p:nvSpPr>
        <p:spPr/>
        <p:txBody>
          <a:bodyPr/>
          <a:lstStyle/>
          <a:p>
            <a:r>
              <a:t>供应链安全威胁</a:t>
            </a:r>
          </a:p>
        </p:txBody>
      </p:sp>
      <p:sp>
        <p:nvSpPr>
          <p:cNvPr id="6" name="Content Placeholder 5"/>
          <p:cNvSpPr>
            <a:spLocks noGrp="1"/>
          </p:cNvSpPr>
          <p:nvPr>
            <p:ph sz="half" idx="4"/>
          </p:nvPr>
        </p:nvSpPr>
        <p:spPr/>
        <p:txBody>
          <a:bodyPr/>
          <a:lstStyle/>
          <a:p>
            <a:r>
              <a:t>1.组件风险：硬件安全模块的组件可能存在漏洞或后门，对系统安全构成威胁。</a:t>
            </a:r>
          </a:p>
          <a:p>
            <a:r>
              <a:t>2.供应链攻击：供应链中的任何一方可能受到攻击，影响硬件安全模块的安全性和可靠性。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Text Placeholder 2"/>
          <p:cNvSpPr>
            <a:spLocks noGrp="1"/>
          </p:cNvSpPr>
          <p:nvPr>
            <p:ph type="body" idx="1"/>
          </p:nvPr>
        </p:nvSpPr>
        <p:spPr/>
        <p:txBody>
          <a:bodyPr/>
          <a:lstStyle/>
          <a:p>
            <a:r>
              <a:t>管理安全威胁</a:t>
            </a:r>
          </a:p>
        </p:txBody>
      </p:sp>
      <p:sp>
        <p:nvSpPr>
          <p:cNvPr id="4" name="Content Placeholder 3"/>
          <p:cNvSpPr>
            <a:spLocks noGrp="1"/>
          </p:cNvSpPr>
          <p:nvPr>
            <p:ph sz="half" idx="2"/>
          </p:nvPr>
        </p:nvSpPr>
        <p:spPr/>
        <p:txBody>
          <a:bodyPr/>
          <a:lstStyle/>
          <a:p>
            <a:r>
              <a:t>1.权限滥用：管理员可能滥用权限，对系统进行非法操作，导致数据泄露或系统瘫痪。</a:t>
            </a:r>
          </a:p>
          <a:p>
            <a:r>
              <a:t>2.审计不足：缺乏有效的审计机制，可能导致违规行为无法及时发现和处理。</a:t>
            </a:r>
          </a:p>
          <a:p/>
        </p:txBody>
      </p:sp>
      <p:sp>
        <p:nvSpPr>
          <p:cNvPr id="5" name="Text Placeholder 4"/>
          <p:cNvSpPr>
            <a:spLocks noGrp="1"/>
          </p:cNvSpPr>
          <p:nvPr>
            <p:ph type="body" idx="3"/>
          </p:nvPr>
        </p:nvSpPr>
        <p:spPr/>
        <p:txBody>
          <a:bodyPr/>
          <a:lstStyle/>
          <a:p>
            <a:r>
              <a:t>法规与合规挑战</a:t>
            </a:r>
          </a:p>
        </p:txBody>
      </p:sp>
      <p:sp>
        <p:nvSpPr>
          <p:cNvPr id="6" name="Content Placeholder 5"/>
          <p:cNvSpPr>
            <a:spLocks noGrp="1"/>
          </p:cNvSpPr>
          <p:nvPr>
            <p:ph sz="half" idx="4"/>
          </p:nvPr>
        </p:nvSpPr>
        <p:spPr/>
        <p:txBody>
          <a:bodyPr/>
          <a:lstStyle/>
          <a:p>
            <a:r>
              <a:t>1.法规遵从：硬件安全模块的设计和实施需要遵守相关法规和标准，否则可能面临合规风险。</a:t>
            </a:r>
          </a:p>
          <a:p>
            <a:r>
              <a:t>2.数据保护：需要加强对数据的保护，以防止数据泄露和滥用，满足数据保护法规的要求。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设计原则与标准</a:t>
            </a:r>
          </a:p>
        </p:txBody>
      </p:sp>
      <p:sp>
        <p:nvSpPr>
          <p:cNvPr id="3" name="Subtitle 2"/>
          <p:cNvSpPr>
            <a:spLocks noGrp="1"/>
          </p:cNvSpPr>
          <p:nvPr>
            <p:ph type="subTitle" idx="1"/>
          </p:nvPr>
        </p:nvSpPr>
        <p:spPr/>
        <p:txBody>
          <a:bodyPr/>
          <a:lstStyle/>
          <a:p>
            <a:r>
              <a:t>硬件安全模块设计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设计原则与标准</a:t>
            </a:r>
          </a:p>
        </p:txBody>
      </p:sp>
      <p:sp>
        <p:nvSpPr>
          <p:cNvPr id="3" name="Text Placeholder 2"/>
          <p:cNvSpPr>
            <a:spLocks noGrp="1"/>
          </p:cNvSpPr>
          <p:nvPr>
            <p:ph type="body" idx="1"/>
          </p:nvPr>
        </p:nvSpPr>
        <p:spPr/>
        <p:txBody>
          <a:bodyPr/>
          <a:lstStyle/>
          <a:p>
            <a:r>
              <a:t>硬件安全模块设计原则</a:t>
            </a:r>
          </a:p>
        </p:txBody>
      </p:sp>
      <p:sp>
        <p:nvSpPr>
          <p:cNvPr id="4" name="Content Placeholder 3"/>
          <p:cNvSpPr>
            <a:spLocks noGrp="1"/>
          </p:cNvSpPr>
          <p:nvPr>
            <p:ph sz="half" idx="2"/>
          </p:nvPr>
        </p:nvSpPr>
        <p:spPr/>
        <p:txBody>
          <a:bodyPr/>
          <a:lstStyle/>
          <a:p>
            <a:r>
              <a:t>1.安全性优先：在设计硬件安全模块时，首要考虑的是安全性。这包括对数据的保护，防止未授权的访问，以及确保模块在遭受攻击时的稳定性。</a:t>
            </a:r>
          </a:p>
          <a:p>
            <a:r>
              <a:t>2.标准化与兼容性：硬件安全模块应遵循业界认可的设计和标准，确保其与其他系统的兼容性和互操作性。</a:t>
            </a:r>
          </a:p>
          <a:p>
            <a:r>
              <a:t>3.高效性能：模块设计应考虑到性能需求，确保在处理安全任务时的高效运行。</a:t>
            </a:r>
          </a:p>
          <a:p/>
        </p:txBody>
      </p:sp>
      <p:sp>
        <p:nvSpPr>
          <p:cNvPr id="5" name="Text Placeholder 4"/>
          <p:cNvSpPr>
            <a:spLocks noGrp="1"/>
          </p:cNvSpPr>
          <p:nvPr>
            <p:ph type="body" idx="3"/>
          </p:nvPr>
        </p:nvSpPr>
        <p:spPr/>
        <p:txBody>
          <a:bodyPr/>
          <a:lstStyle/>
          <a:p>
            <a:r>
              <a:t>硬件安全模块设计标准</a:t>
            </a:r>
          </a:p>
        </p:txBody>
      </p:sp>
      <p:sp>
        <p:nvSpPr>
          <p:cNvPr id="6" name="Content Placeholder 5"/>
          <p:cNvSpPr>
            <a:spLocks noGrp="1"/>
          </p:cNvSpPr>
          <p:nvPr>
            <p:ph sz="half" idx="4"/>
          </p:nvPr>
        </p:nvSpPr>
        <p:spPr/>
        <p:txBody>
          <a:bodyPr/>
          <a:lstStyle/>
          <a:p>
            <a:r>
              <a:t>1.物理安全：模块应具备抵抗物理攻击的能力，如防篡改、防电磁辐射等。</a:t>
            </a:r>
          </a:p>
          <a:p>
            <a:r>
              <a:t>2.数据加密：所有在模块中传输和存储的数据应被适当地加密，以保证数据安全。</a:t>
            </a:r>
          </a:p>
          <a:p>
            <a:r>
              <a:t>3.可靠性与可用性：模块应具备高可靠性和可用性，确保在任何情况下都能正常运行。</a:t>
            </a:r>
          </a:p>
          <a:p>
            <a:r>
              <a:t>以上设计原则与标准是硬件安全模块设计中的重要考虑因素，能够确保模块在提供安全保障的同时，也能满足性能和兼容性的需求。这些原则与标准反映了当前网络安全领域的趋势和前沿技术，为硬件安全模块的设计提供了指导方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硬件架构与组成</a:t>
            </a:r>
          </a:p>
        </p:txBody>
      </p:sp>
      <p:sp>
        <p:nvSpPr>
          <p:cNvPr id="3" name="Subtitle 2"/>
          <p:cNvSpPr>
            <a:spLocks noGrp="1"/>
          </p:cNvSpPr>
          <p:nvPr>
            <p:ph type="subTitle" idx="1"/>
          </p:nvPr>
        </p:nvSpPr>
        <p:spPr/>
        <p:txBody>
          <a:bodyPr/>
          <a:lstStyle/>
          <a:p>
            <a:r>
              <a:t>硬件安全模块设计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硬件架构与组成</a:t>
            </a:r>
          </a:p>
        </p:txBody>
      </p:sp>
      <p:sp>
        <p:nvSpPr>
          <p:cNvPr id="3" name="Text Placeholder 2"/>
          <p:cNvSpPr>
            <a:spLocks noGrp="1"/>
          </p:cNvSpPr>
          <p:nvPr>
            <p:ph type="body" idx="1"/>
          </p:nvPr>
        </p:nvSpPr>
        <p:spPr/>
        <p:txBody>
          <a:bodyPr/>
          <a:lstStyle/>
          <a:p>
            <a:r>
              <a:t>硬件架构概述</a:t>
            </a:r>
          </a:p>
        </p:txBody>
      </p:sp>
      <p:sp>
        <p:nvSpPr>
          <p:cNvPr id="4" name="Content Placeholder 3"/>
          <p:cNvSpPr>
            <a:spLocks noGrp="1"/>
          </p:cNvSpPr>
          <p:nvPr>
            <p:ph sz="half" idx="2"/>
          </p:nvPr>
        </p:nvSpPr>
        <p:spPr/>
        <p:txBody>
          <a:bodyPr/>
          <a:lstStyle/>
          <a:p>
            <a:r>
              <a:t>1.硬件安全模块采用先进的系统级芯片设计，集成多种安全功能。</a:t>
            </a:r>
          </a:p>
          <a:p>
            <a:r>
              <a:t>2.采用多核处理器架构，实现高性能数据处理和安全防护。</a:t>
            </a:r>
          </a:p>
          <a:p>
            <a:r>
              <a:t>3.模块支持国密算法和国际主流密码算法。</a:t>
            </a:r>
          </a:p>
          <a:p/>
        </p:txBody>
      </p:sp>
      <p:sp>
        <p:nvSpPr>
          <p:cNvPr id="5" name="Text Placeholder 4"/>
          <p:cNvSpPr>
            <a:spLocks noGrp="1"/>
          </p:cNvSpPr>
          <p:nvPr>
            <p:ph type="body" idx="3"/>
          </p:nvPr>
        </p:nvSpPr>
        <p:spPr/>
        <p:txBody>
          <a:bodyPr/>
          <a:lstStyle/>
          <a:p>
            <a:r>
              <a:t>硬件组成与接口</a:t>
            </a:r>
          </a:p>
        </p:txBody>
      </p:sp>
      <p:sp>
        <p:nvSpPr>
          <p:cNvPr id="6" name="Content Placeholder 5"/>
          <p:cNvSpPr>
            <a:spLocks noGrp="1"/>
          </p:cNvSpPr>
          <p:nvPr>
            <p:ph sz="half" idx="4"/>
          </p:nvPr>
        </p:nvSpPr>
        <p:spPr/>
        <p:txBody>
          <a:bodyPr/>
          <a:lstStyle/>
          <a:p>
            <a:r>
              <a:t>1.硬件安全模块由处理器、存储器、密码协处理器、安全芯片等部分组成。</a:t>
            </a:r>
          </a:p>
          <a:p>
            <a:r>
              <a:t>2.模块提供多种接口，包括PCIe、USB、串口等，方便与不同系统平台集成。</a:t>
            </a:r>
          </a:p>
          <a:p>
            <a:r>
              <a:t>3.模块支持硬件级虚拟化，实现多个独立安全环境。</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硬件架构与组成</a:t>
            </a:r>
          </a:p>
        </p:txBody>
      </p:sp>
      <p:sp>
        <p:nvSpPr>
          <p:cNvPr id="3" name="Text Placeholder 2"/>
          <p:cNvSpPr>
            <a:spLocks noGrp="1"/>
          </p:cNvSpPr>
          <p:nvPr>
            <p:ph type="body" idx="1"/>
          </p:nvPr>
        </p:nvSpPr>
        <p:spPr/>
        <p:txBody>
          <a:bodyPr/>
          <a:lstStyle/>
          <a:p>
            <a:r>
              <a:t>硬件加解密性能</a:t>
            </a:r>
          </a:p>
        </p:txBody>
      </p:sp>
      <p:sp>
        <p:nvSpPr>
          <p:cNvPr id="4" name="Content Placeholder 3"/>
          <p:cNvSpPr>
            <a:spLocks noGrp="1"/>
          </p:cNvSpPr>
          <p:nvPr>
            <p:ph sz="half" idx="2"/>
          </p:nvPr>
        </p:nvSpPr>
        <p:spPr/>
        <p:txBody>
          <a:bodyPr/>
          <a:lstStyle/>
          <a:p>
            <a:r>
              <a:t>1.硬件安全模块实现高速加解密，支持大数据量处理。</a:t>
            </a:r>
          </a:p>
          <a:p>
            <a:r>
              <a:t>2.采用专用密码协处理器，提高加解密运算效率。</a:t>
            </a:r>
          </a:p>
          <a:p>
            <a:r>
              <a:t>3.模块支持并行处理，进一步提高性能。</a:t>
            </a:r>
          </a:p>
          <a:p/>
        </p:txBody>
      </p:sp>
      <p:sp>
        <p:nvSpPr>
          <p:cNvPr id="5" name="Text Placeholder 4"/>
          <p:cNvSpPr>
            <a:spLocks noGrp="1"/>
          </p:cNvSpPr>
          <p:nvPr>
            <p:ph type="body" idx="3"/>
          </p:nvPr>
        </p:nvSpPr>
        <p:spPr/>
        <p:txBody>
          <a:bodyPr/>
          <a:lstStyle/>
          <a:p>
            <a:r>
              <a:t>硬件密钥管理</a:t>
            </a:r>
          </a:p>
        </p:txBody>
      </p:sp>
      <p:sp>
        <p:nvSpPr>
          <p:cNvPr id="6" name="Content Placeholder 5"/>
          <p:cNvSpPr>
            <a:spLocks noGrp="1"/>
          </p:cNvSpPr>
          <p:nvPr>
            <p:ph sz="half" idx="4"/>
          </p:nvPr>
        </p:nvSpPr>
        <p:spPr/>
        <p:txBody>
          <a:bodyPr/>
          <a:lstStyle/>
          <a:p>
            <a:r>
              <a:t>1.硬件安全模块采用严格密钥管理机制，确保密钥安全。</a:t>
            </a:r>
          </a:p>
          <a:p>
            <a:r>
              <a:t>2.支持多种密钥派生和协商协议，满足不同应用场景需求。</a:t>
            </a:r>
          </a:p>
          <a:p>
            <a:r>
              <a:t>3.模块支持密钥全生命周期管理，包括生成、存储、使用、销毁等环节。</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硬件架构与组成</a:t>
            </a:r>
          </a:p>
        </p:txBody>
      </p:sp>
      <p:sp>
        <p:nvSpPr>
          <p:cNvPr id="3" name="Text Placeholder 2"/>
          <p:cNvSpPr>
            <a:spLocks noGrp="1"/>
          </p:cNvSpPr>
          <p:nvPr>
            <p:ph type="body" idx="1"/>
          </p:nvPr>
        </p:nvSpPr>
        <p:spPr/>
        <p:txBody>
          <a:bodyPr/>
          <a:lstStyle/>
          <a:p>
            <a:r>
              <a:t>硬件安全防护机制</a:t>
            </a:r>
          </a:p>
        </p:txBody>
      </p:sp>
      <p:sp>
        <p:nvSpPr>
          <p:cNvPr id="4" name="Content Placeholder 3"/>
          <p:cNvSpPr>
            <a:spLocks noGrp="1"/>
          </p:cNvSpPr>
          <p:nvPr>
            <p:ph sz="half" idx="2"/>
          </p:nvPr>
        </p:nvSpPr>
        <p:spPr/>
        <p:txBody>
          <a:bodyPr/>
          <a:lstStyle/>
          <a:p>
            <a:r>
              <a:t>1.硬件安全模块采用多种安全防护机制，包括防篡改、防侧信道攻击等。</a:t>
            </a:r>
          </a:p>
          <a:p>
            <a:r>
              <a:t>2.模块支持安全启动，确保系统启动时的安全性。</a:t>
            </a:r>
          </a:p>
          <a:p>
            <a:r>
              <a:t>3.采用硬件级随机数生成器，提高随机数质量。</a:t>
            </a:r>
          </a:p>
          <a:p/>
        </p:txBody>
      </p:sp>
      <p:sp>
        <p:nvSpPr>
          <p:cNvPr id="5" name="Text Placeholder 4"/>
          <p:cNvSpPr>
            <a:spLocks noGrp="1"/>
          </p:cNvSpPr>
          <p:nvPr>
            <p:ph type="body" idx="3"/>
          </p:nvPr>
        </p:nvSpPr>
        <p:spPr/>
        <p:txBody>
          <a:bodyPr/>
          <a:lstStyle/>
          <a:p>
            <a:r>
              <a:t>硬件可扩展性与兼容性</a:t>
            </a:r>
          </a:p>
        </p:txBody>
      </p:sp>
      <p:sp>
        <p:nvSpPr>
          <p:cNvPr id="6" name="Content Placeholder 5"/>
          <p:cNvSpPr>
            <a:spLocks noGrp="1"/>
          </p:cNvSpPr>
          <p:nvPr>
            <p:ph sz="half" idx="4"/>
          </p:nvPr>
        </p:nvSpPr>
        <p:spPr/>
        <p:txBody>
          <a:bodyPr/>
          <a:lstStyle/>
          <a:p>
            <a:r>
              <a:t>1.硬件安全模块具有良好的可扩展性，可根据需求进行功能扩展。</a:t>
            </a:r>
          </a:p>
          <a:p>
            <a:r>
              <a:t>2.模块兼容多种操作系统和开发环境，方便用户进行二次开发。</a:t>
            </a:r>
          </a:p>
          <a:p>
            <a:r>
              <a:t>3.提供丰富的API接口和开发文档，降低开发难度。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https://d.book118.com/626222153124010034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硬件安全模块概述</vt:lpstr>
      <vt:lpstr> 硬件安全模块概述</vt:lpstr>
      <vt:lpstr> 硬件安全模块概述</vt:lpstr>
      <vt:lpstr> 硬件安全模块概述</vt:lpstr>
      <vt:lpstr> 安全威胁与挑战</vt:lpstr>
      <vt:lpstr> 安全威胁与挑战</vt:lpstr>
      <vt:lpstr> 安全威胁与挑战</vt:lpstr>
      <vt:lpstr> 安全威胁与挑战</vt:lpstr>
      <vt:lpstr> 设计原则与标准</vt:lpstr>
      <vt:lpstr> 设计原则与标准</vt:lpstr>
      <vt:lpstr> 硬件架构与组成</vt:lpstr>
      <vt:lpstr> 硬件架构与组成</vt:lpstr>
      <vt:lpstr> 硬件架构与组成</vt:lpstr>
      <vt:lpstr> 硬件架构与组成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2024-09-03T20:08:31.733</cp:lastPrinted>
  <dcterms:created xsi:type="dcterms:W3CDTF">2024-09-03T12:08:31Z</dcterms:created>
  <dcterms:modified xsi:type="dcterms:W3CDTF">2024-09-03T12:08:33Z</dcterms:modified>
</cp:coreProperties>
</file>