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VTKIVG+MS-UIGothic"/>
      <p:regular r:id="rId15"/>
    </p:embeddedFont>
    <p:embeddedFont>
      <p:font typeface="LJARDU+VQDCJO+MicrosoftYaHei-Bold"/>
      <p:regular r:id="rId16"/>
    </p:embeddedFont>
    <p:embeddedFont>
      <p:font typeface="KQVCGA+QHBKSP+ArialMT"/>
      <p:regular r:id="rId17"/>
    </p:embeddedFont>
    <p:embeddedFont>
      <p:font typeface="JAJIBA+LGNLFJ+MicrosoftYaHei"/>
      <p:regular r:id="rId18"/>
    </p:embeddedFont>
    <p:embeddedFont>
      <p:font typeface="FMEPRV+LGNLFJ+MicrosoftYaHei"/>
      <p:regular r:id="rId19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font" Target="fonts/font5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E2EAA-DBC8-44AC-9BE9-1FB44DEDF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9FAE8B-B418-4D2E-8412-51F1D1658E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9182C9-4586-4377-B452-E425E33042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3E95903-F522-416E-8CC3-5FCB8D5F58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0F2D7E6-A6AF-46F2-80DB-D9FB3B1DB7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5B2B66-9A79-4BA2-82C4-43BE5FAD1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43001D8-F37E-4598-9771-CFF0098E9A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E3B567-6C2C-499A-9DC2-E9C9F4297D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3E71EC-3569-4929-B25B-D1CFD5B1F6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786D15-FEFC-436B-B300-9CCDACA9D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3A1EC-0807-4109-962C-A758B665F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622500520401005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162175" y="2735738"/>
            <a:ext cx="6309359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3600">
                <a:solidFill>
                  <a:srgbClr val="FFFFFF"/>
                </a:solidFill>
                <a:latin typeface="VTKIVG+MS-UIGothic"/>
                <a:cs typeface="VTKIVG+MS-UIGothic"/>
              </a:rPr>
              <a:t>力性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损伤预</a:t>
            </a:r>
            <a:r>
              <a:rPr sz="3600">
                <a:solidFill>
                  <a:srgbClr val="FFFFFF"/>
                </a:solidFill>
                <a:latin typeface="VTKIVG+MS-UIGothic"/>
                <a:cs typeface="VTKIVG+MS-UIGothic"/>
              </a:rPr>
              <a:t>防与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护</a:t>
            </a:r>
            <a:r>
              <a:rPr sz="3600">
                <a:solidFill>
                  <a:srgbClr val="FFFFFF"/>
                </a:solidFill>
                <a:latin typeface="VTKIVG+MS-UIGothic"/>
                <a:cs typeface="VTKIVG+MS-UIGothic"/>
              </a:rPr>
              <a:t>理</a:t>
            </a:r>
            <a:r>
              <a:rPr sz="3600">
                <a:solidFill>
                  <a:srgbClr val="FFFFFF"/>
                </a:solidFill>
                <a:latin typeface="SimSun"/>
                <a:cs typeface="SimSun"/>
              </a:rPr>
              <a:t>课</a:t>
            </a:r>
            <a:r>
              <a:rPr sz="3600">
                <a:solidFill>
                  <a:srgbClr val="FFFFFF"/>
                </a:solidFill>
                <a:latin typeface="VTKIVG+MS-UIGothic"/>
                <a:cs typeface="VTKIVG+MS-UIGothic"/>
              </a:rPr>
              <a:t>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5934" y="3473773"/>
            <a:ext cx="3120472" cy="192469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220"/>
              </a:lnSpc>
              <a:spcBef>
                <a:spcPct val="0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LJARDU+VQDCJO+MicrosoftYaHei-Bold"/>
                <a:cs typeface="LJARDU+VQDCJO+MicrosoftYaHei-Bold"/>
              </a:rPr>
              <a:t>$number</a:t>
            </a:r>
          </a:p>
          <a:p>
            <a:pPr marL="656590" marR="0">
              <a:lnSpc>
                <a:spcPts val="4220"/>
              </a:lnSpc>
              <a:spcBef>
                <a:spcPts val="689"/>
              </a:spcBef>
              <a:spcAft>
                <a:spcPct val="0"/>
              </a:spcAft>
            </a:pPr>
            <a:r>
              <a:rPr sz="4050">
                <a:solidFill>
                  <a:srgbClr val="FFFFFF"/>
                </a:solidFill>
                <a:latin typeface="LJARDU+VQDCJO+MicrosoftYaHei-Bold"/>
                <a:cs typeface="LJARDU+VQDCJO+MicrosoftYaHei-Bold"/>
              </a:rPr>
              <a:t>{01}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2"/>
          <p:cNvSpPr txBox="1"/>
          <p:nvPr/>
        </p:nvSpPr>
        <p:spPr>
          <a:xfrm>
            <a:off x="2444114" y="-42981"/>
            <a:ext cx="18097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59AE93"/>
                </a:solidFill>
                <a:latin typeface="VTKIVG+MS-UIGothic"/>
                <a:cs typeface="VTKIVG+MS-UIGothic"/>
              </a:rPr>
              <a:t>目</a:t>
            </a:r>
          </a:p>
        </p:txBody>
      </p:sp>
      <p:sp>
        <p:nvSpPr>
          <p:cNvPr id="7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224280" y="337521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QVCGA+QHBKSP+ArialMT"/>
                <a:cs typeface="KQVCGA+QHBKS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0000"/>
                </a:solidFill>
                <a:latin typeface="VTKIVG+MS-UIGothic"/>
                <a:cs typeface="VTKIVG+MS-UIGothic"/>
              </a:rPr>
              <a:t>力性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2400">
                <a:solidFill>
                  <a:srgbClr val="000000"/>
                </a:solidFill>
                <a:latin typeface="VTKIVG+MS-UIGothic"/>
                <a:cs typeface="VTKIVG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VTKIVG+MS-UIGothic"/>
                <a:cs typeface="VTKIVG+MS-UIGothic"/>
              </a:rPr>
              <a:t>防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224280" y="3935285"/>
            <a:ext cx="3099807" cy="78370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QVCGA+QHBKSP+ArialMT"/>
                <a:cs typeface="KQVCGA+QHBKS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0000"/>
                </a:solidFill>
                <a:latin typeface="VTKIVG+MS-UIGothic"/>
                <a:cs typeface="VTKIVG+MS-UIGothic"/>
              </a:rPr>
              <a:t>力性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2400">
                <a:solidFill>
                  <a:srgbClr val="000000"/>
                </a:solidFill>
                <a:latin typeface="VTKIVG+MS-UIGothic"/>
                <a:cs typeface="VTKIVG+MS-UIGothic"/>
              </a:rPr>
              <a:t>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VTKIVG+MS-UIGothic"/>
                <a:cs typeface="VTKIVG+MS-UIGothic"/>
              </a:rPr>
              <a:t>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24280" y="4494720"/>
            <a:ext cx="5140901" cy="7832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KQVCGA+QHBKSP+ArialMT"/>
                <a:cs typeface="KQVCGA+QHBKSP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VTKIVG+MS-UIGothic"/>
                <a:cs typeface="VTKIVG+MS-UIGothic"/>
              </a:rPr>
              <a:t>特殊人群的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2400">
                <a:solidFill>
                  <a:srgbClr val="000000"/>
                </a:solidFill>
                <a:latin typeface="VTKIVG+MS-UIGothic"/>
                <a:cs typeface="VTKIVG+MS-UIGothic"/>
              </a:rPr>
              <a:t>力性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损伤预</a:t>
            </a:r>
            <a:r>
              <a:rPr sz="2400">
                <a:solidFill>
                  <a:srgbClr val="000000"/>
                </a:solidFill>
                <a:latin typeface="VTKIVG+MS-UIGothic"/>
                <a:cs typeface="VTKIVG+MS-UIGothic"/>
              </a:rPr>
              <a:t>防与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LJARDU+VQDCJO+MicrosoftYaHei-Bold"/>
                <a:cs typeface="LJARDU+VQDCJO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4857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59AE93"/>
                </a:solidFill>
                <a:latin typeface="VTKIVG+MS-UIGothic"/>
                <a:cs typeface="VTKIVG+MS-UIGothic"/>
              </a:rPr>
              <a:t>力性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损伤</a:t>
            </a:r>
            <a:r>
              <a:rPr sz="4500">
                <a:solidFill>
                  <a:srgbClr val="59AE93"/>
                </a:solidFill>
                <a:latin typeface="VTKIVG+MS-UIGothic"/>
                <a:cs typeface="VTKIVG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力性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损伤</a:t>
            </a: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的定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7155880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力性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是指由于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期受到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力作用而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致的皮肤和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软组织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的局部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59AE93"/>
                </a:solidFill>
                <a:latin typeface="VTKIVG+MS-UIGothic"/>
                <a:cs typeface="VTKIV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力性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通常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生在卧床不起、行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不便或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期坐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轮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椅的患者身上，是由于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身体局部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期受到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力作用，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致血液循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畅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缺血缺氧而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VTKIVG+MS-UIGothic"/>
                <a:cs typeface="VTKIVG+MS-UIGothic"/>
              </a:rPr>
              <a:t>生的。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力性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损伤</a:t>
            </a: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的分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198417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517628"/>
            <a:ext cx="5650081" cy="43950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力性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JAJIBA+LGNLFJ+MicrosoftYaHei"/>
                <a:cs typeface="JAJIBA+LGNLFJ+MicrosoftYaHei"/>
              </a:rPr>
              <a:t>Ⅰ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期、</a:t>
            </a:r>
            <a:r>
              <a:rPr sz="1350">
                <a:solidFill>
                  <a:srgbClr val="FFFFFF"/>
                </a:solidFill>
                <a:latin typeface="JAJIBA+LGNLFJ+MicrosoftYaHei"/>
                <a:cs typeface="JAJIBA+LGNLFJ+MicrosoftYaHei"/>
              </a:rPr>
              <a:t>Ⅱ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期、</a:t>
            </a:r>
            <a:r>
              <a:rPr sz="1350">
                <a:solidFill>
                  <a:srgbClr val="FFFFFF"/>
                </a:solidFill>
                <a:latin typeface="JAJIBA+LGNLFJ+MicrosoftYaHei"/>
                <a:cs typeface="JAJIBA+LGNLFJ+MicrosoftYaHei"/>
              </a:rPr>
              <a:t>Ⅲ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期、</a:t>
            </a:r>
            <a:r>
              <a:rPr sz="1350">
                <a:solidFill>
                  <a:srgbClr val="FFFFFF"/>
                </a:solidFill>
                <a:latin typeface="JAJIBA+LGNLFJ+MicrosoftYaHei"/>
                <a:cs typeface="JAJIBA+LGNLFJ+MicrosoftYaHei"/>
              </a:rPr>
              <a:t>Ⅳ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期和不可分期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力性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04030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FFFF"/>
                </a:solidFill>
                <a:latin typeface="VTKIVG+MS-UIGothic"/>
                <a:cs typeface="VTKIV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878704" y="4650592"/>
            <a:ext cx="6736043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406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根据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力性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重程度，可分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四个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阶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段，</a:t>
            </a:r>
            <a:r>
              <a:rPr sz="1350">
                <a:solidFill>
                  <a:srgbClr val="FFFFFF"/>
                </a:solidFill>
                <a:latin typeface="JAJIBA+LGNLFJ+MicrosoftYaHei"/>
                <a:cs typeface="JAJIBA+LGNLFJ+MicrosoftYaHei"/>
              </a:rPr>
              <a:t>Ⅰ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皮肤完整，有疼痛、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痛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发红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；</a:t>
            </a:r>
            <a:r>
              <a:rPr sz="1350">
                <a:solidFill>
                  <a:srgbClr val="FFFFFF"/>
                </a:solidFill>
                <a:latin typeface="JAJIBA+LGNLFJ+MicrosoftYaHei"/>
                <a:cs typeface="JAJIBA+LGNLFJ+MicrosoftYaHei"/>
              </a:rPr>
              <a:t>Ⅱ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皮肤破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，形成浅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；</a:t>
            </a:r>
            <a:r>
              <a:rPr sz="1350">
                <a:solidFill>
                  <a:srgbClr val="FFFFFF"/>
                </a:solidFill>
                <a:latin typeface="JAJIBA+LGNLFJ+MicrosoftYaHei"/>
                <a:cs typeface="JAJIBA+LGNLFJ+MicrosoftYaHei"/>
              </a:rPr>
              <a:t>Ⅲ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，可深达肌肉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层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；</a:t>
            </a:r>
            <a:r>
              <a:rPr sz="1350">
                <a:solidFill>
                  <a:srgbClr val="FFFFFF"/>
                </a:solidFill>
                <a:latin typeface="JAJIBA+LGNLFJ+MicrosoftYaHei"/>
                <a:cs typeface="JAJIBA+LGNLFJ+MicrosoftYaHei"/>
              </a:rPr>
              <a:t>Ⅳ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溃疡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伴有骨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暴露；不可分期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力性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损伤则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是指无法确定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重程度的情况。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力性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损伤</a:t>
            </a: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的成因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81089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的成因包括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力、摩擦力和剪切力等物理因素，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以及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养状况、年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、体重、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物使用等个体因素。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59AE93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59AE93"/>
                </a:solidFill>
                <a:latin typeface="VTKIVG+MS-UIGothic"/>
                <a:cs typeface="VTKIVG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力是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的主要原因，摩擦力和剪切力等物理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因素也会增加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。此外，患者的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养状况、年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龄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体重、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物使用等情况也会影响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生。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529080" y="2917281"/>
            <a:ext cx="2915989" cy="271179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FFFFFF"/>
                </a:solidFill>
                <a:latin typeface="LJARDU+VQDCJO+MicrosoftYaHei-Bold"/>
                <a:cs typeface="LJARDU+VQDCJO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82465" y="3171800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压</a:t>
            </a:r>
            <a:r>
              <a:rPr sz="4500">
                <a:solidFill>
                  <a:srgbClr val="59AE93"/>
                </a:solidFill>
                <a:latin typeface="VTKIVG+MS-UIGothic"/>
                <a:cs typeface="VTKIVG+MS-UIGothic"/>
              </a:rPr>
              <a:t>力性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损伤</a:t>
            </a:r>
            <a:r>
              <a:rPr sz="4500">
                <a:solidFill>
                  <a:srgbClr val="59AE93"/>
                </a:solidFill>
                <a:latin typeface="VTKIVG+MS-UIGothic"/>
                <a:cs typeface="VTKIVG+MS-UIGothic"/>
              </a:rPr>
              <a:t>的</a:t>
            </a:r>
            <a:r>
              <a:rPr sz="4500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4500">
                <a:solidFill>
                  <a:srgbClr val="59AE93"/>
                </a:solidFill>
                <a:latin typeface="VTKIVG+MS-UIGothic"/>
                <a:cs typeface="VTKIVG+MS-UIGothic"/>
              </a:rPr>
              <a:t>防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定期改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变</a:t>
            </a: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体位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LJARDU+VQDCJO+MicrosoftYaHei-Bold"/>
                <a:cs typeface="LJARDU+VQDCJO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13580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定期改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体位有助于减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局部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时间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。建</a:t>
            </a:r>
          </a:p>
          <a:p>
            <a:pPr marL="0" marR="0">
              <a:lnSpc>
                <a:spcPts val="1406"/>
              </a:lnSpc>
              <a:spcBef>
                <a:spcPts val="1023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每</a:t>
            </a:r>
            <a:r>
              <a:rPr sz="1350">
                <a:solidFill>
                  <a:srgbClr val="000000"/>
                </a:solidFill>
                <a:latin typeface="FMEPRV+LGNLFJ+MicrosoftYaHei"/>
                <a:cs typeface="FMEPRV+LGNLFJ+MicrosoftYaHei"/>
              </a:rPr>
              <a:t>1-2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翻身一次，并尽量采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卧位或俯卧位。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LJARDU+VQDCJO+MicrosoftYaHei-Bold"/>
                <a:cs typeface="LJARDU+VQDCJO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将身体与床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铺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保持平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行，避免身体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倾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斜或扭曲。俯卧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头转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向一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侧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，以减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局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使用减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压</a:t>
            </a: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工具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088444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使用减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工具如气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垫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床、泡沫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垫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等，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可以减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身体与床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铺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之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力，降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低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力性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000000"/>
                </a:solidFill>
                <a:latin typeface="VTKIVG+MS-UIGothic"/>
                <a:cs typeface="VTKIVG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088444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些工具可以提供更好的支撑，使身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体各部位得到均匀的支撑，减少局部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长时间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保持皮肤清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洁</a:t>
            </a:r>
            <a:r>
              <a:rPr sz="3000">
                <a:solidFill>
                  <a:srgbClr val="59AE93"/>
                </a:solidFill>
                <a:latin typeface="VTKIVG+MS-UIGothic"/>
                <a:cs typeface="VTKIVG+MS-UIGothic"/>
              </a:rPr>
              <a:t>和干燥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保持皮肤清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和干燥有助于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防皮肤感染和炎症，从而降低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压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力性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每天洗澡或清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皮肤，并使用温和的清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洁剂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。洗完澡后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及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擦干皮肤，避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646783"/>
            <a:ext cx="12282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VTKIVG+MS-UIGothic"/>
                <a:cs typeface="VTKIVG+MS-UIGothic"/>
              </a:rPr>
              <a:t>免水分滞留。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https://d.book118.com/626225005204010052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1">
      <vt:lpstr>Arial</vt:lpstr>
      <vt:lpstr>Calibri</vt:lpstr>
      <vt:lpstr>SimSun</vt:lpstr>
      <vt:lpstr>VTKIVG+MS-UIGothic</vt:lpstr>
      <vt:lpstr>LJARDU+VQDCJO+MicrosoftYaHei-Bold</vt:lpstr>
      <vt:lpstr>KQVCGA+QHBKSP+ArialMT</vt:lpstr>
      <vt:lpstr>Times New Roman</vt:lpstr>
      <vt:lpstr>JAJIBA+LGNLFJ+MicrosoftYaHei</vt:lpstr>
      <vt:lpstr>FMEPRV+LGNLFJ+MicrosoftYaHei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2024-09-19T06:54:10.997</cp:lastPrinted>
  <dcterms:created xsi:type="dcterms:W3CDTF">2024-09-18T22:54:11Z</dcterms:created>
  <dcterms:modified xsi:type="dcterms:W3CDTF">2024-09-18T22:54:12Z</dcterms:modified>
</cp:coreProperties>
</file>