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78" r:id="rId2"/>
    <p:sldMasterId id="2147483910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8853B-6A21-4899-971F-1C033E6D9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0A113-0C1D-4551-98CA-B33A4F8DB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4CA2D-EC65-4707-B654-4932FD90F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9F8C8-954A-42DF-B1F5-E8B78B350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5460D9-A077-4664-8B68-CB4B874DD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FA3AD6-23E6-41E4-AF56-5F2C74192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FBAB28-D2CD-444E-B119-CFCF02579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A5EE1-BB9C-489B-B588-853C5D2B1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91B89-5C81-4CBD-A79D-C009F2BC1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19D8B-3E69-4195-956B-6113E25D3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7A0CC-8EBA-4388-8352-663E4814F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3074" name="Freeform 4" title=""/>
          <p:cNvSpPr/>
          <p:nvPr/>
        </p:nvSpPr>
        <p:spPr bwMode="auto">
          <a:xfrm>
            <a:off x="285750" y="2803525"/>
            <a:ext cx="1588" cy="3035300"/>
          </a:xfrm>
          <a:custGeom>
            <a:rect l="l" t="t" r="r" b="b"/>
            <a:pathLst>
              <a:path w="1588" h="1912">
                <a:moveTo>
                  <a:pt x="0" y="0"/>
                </a:moveTo>
                <a:lnTo>
                  <a:pt x="0" y="6"/>
                </a:lnTo>
                <a:lnTo>
                  <a:pt x="0" y="60"/>
                </a:lnTo>
                <a:lnTo>
                  <a:pt x="0" y="1912"/>
                </a:lnTo>
                <a:lnTo>
                  <a:pt x="0" y="0"/>
                </a:lnTo>
                <a:close/>
              </a:path>
            </a:pathLst>
          </a:custGeom>
          <a:solidFill>
            <a:srgbClr val="6BBA27"/>
          </a:solidFill>
          <a:ln>
            <a:noFill/>
            <a:round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42690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997075"/>
            <a:ext cx="7772400" cy="1431925"/>
          </a:xfrm>
        </p:spPr>
        <p:txBody>
          <a:bodyPr anchor="b" anchorCtr="1"/>
          <a:lstStyle>
            <a:lvl1pPr algn="ctr">
              <a:defRPr/>
            </a:lvl1pPr>
          </a:lstStyle>
          <a:p>
            <a:pPr lvl="0"/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</a:p>
        </p:txBody>
      </p:sp>
      <p:sp>
        <p:nvSpPr>
          <p:cNvPr id="242691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单击此处编辑母版副标题样式</a:t>
            </a:r>
          </a:p>
        </p:txBody>
      </p:sp>
      <p:sp>
        <p:nvSpPr>
          <p:cNvPr id="3075" name="Rectangle 7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307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307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B4B210D3-0E97-4A81-9CDA-D6D0FC592F33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Arial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4114800"/>
          </a:xfrm>
        </p:spPr>
        <p:txBody>
          <a:bodyPr/>
          <a:lstStyle/>
          <a:p>
            <a:pPr lvl="0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AAA59E57-F8C4-4FC8-AEC0-C973D6863D6B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Arial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0" lang="zh-CN" altLang="en-US" sz="4000" b="1" i="0" u="none" strike="noStrike" kern="1200" cap="all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000" b="1" i="0" u="none" strike="noStrike" kern="1200" cap="all" spc="0" normalizeH="0" baseline="0" noProof="0">
              <a:uLnTx/>
              <a:uFillTx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AAA59E57-F8C4-4FC8-AEC0-C973D6863D6B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Arial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8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8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AAA59E57-F8C4-4FC8-AEC0-C973D6863D6B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Arial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0" lang="zh-CN" altLang="en-US" sz="2400" b="1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6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0" lang="zh-CN" altLang="en-US" sz="2400" b="1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6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AAA59E57-F8C4-4FC8-AEC0-C973D6863D6B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Arial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AAA59E57-F8C4-4FC8-AEC0-C973D6863D6B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Arial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AAA59E57-F8C4-4FC8-AEC0-C973D6863D6B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Arial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0" lang="zh-CN" altLang="en-US" sz="2000" b="1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20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0" lang="zh-CN" altLang="en-US" sz="1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AAA59E57-F8C4-4FC8-AEC0-C973D6863D6B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Arial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0" lang="zh-CN" altLang="en-US" sz="2000" b="1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20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0" lang="zh-CN" altLang="en-US" sz="1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AAA59E57-F8C4-4FC8-AEC0-C973D6863D6B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Arial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905000"/>
            <a:ext cx="8229600" cy="4114800"/>
          </a:xfrm>
        </p:spPr>
        <p:txBody>
          <a:bodyPr vert="eaVert"/>
          <a:lstStyle/>
          <a:p>
            <a:pPr lvl="0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AAA59E57-F8C4-4FC8-AEC0-C973D6863D6B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Arial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92100"/>
            <a:ext cx="2057400" cy="5727700"/>
          </a:xfrm>
        </p:spPr>
        <p:txBody>
          <a:bodyPr vert="eaVert"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92100"/>
            <a:ext cx="6019800" cy="5727700"/>
          </a:xfrm>
        </p:spPr>
        <p:txBody>
          <a:bodyPr vert="eaVert"/>
          <a:lstStyle/>
          <a:p>
            <a:pPr lvl="0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AAA59E57-F8C4-4FC8-AEC0-C973D6863D6B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Arial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6" descr="首页绿色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12BCC1-0EEC-4774-BBAF-FC83B1F9863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72348876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C:\Documents and Settings\Administrator\桌面\绿色带数学符号3333.png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6501715" y="49428"/>
            <a:ext cx="1727886" cy="522905"/>
          </a:xfrm>
          <a:prstGeom prst="rect">
            <a:avLst/>
          </a:prstGeom>
          <a:gradFill flip="none" rotWithShape="1">
            <a:gsLst>
              <a:gs pos="0">
                <a:schemeClr val="lt1">
                  <a:shade val="30000"/>
                  <a:satMod val="115000"/>
                </a:schemeClr>
              </a:gs>
              <a:gs pos="50000">
                <a:schemeClr val="lt1">
                  <a:shade val="67500"/>
                  <a:satMod val="115000"/>
                </a:schemeClr>
              </a:gs>
              <a:gs pos="100000">
                <a:schemeClr val="lt1">
                  <a:shade val="100000"/>
                  <a:satMod val="115000"/>
                </a:schemeClr>
              </a:gs>
            </a:gsLst>
            <a:lin ang="5400000" scaled="1"/>
          </a:gradFill>
          <a:ln>
            <a:noFill/>
          </a:ln>
          <a:effectLst>
            <a:softEdge rad="31750"/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创设情境</a:t>
            </a:r>
            <a:endParaRPr lang="zh-CN" altLang="en-US" sz="2800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2A600D-19CF-4C15-BAC6-B6CB55D61A83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54558948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C:\Documents and Settings\Administrator\桌面\绿色带数学符号3333.png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6501715" y="49428"/>
            <a:ext cx="1727886" cy="522905"/>
          </a:xfrm>
          <a:prstGeom prst="rect">
            <a:avLst/>
          </a:prstGeom>
          <a:gradFill flip="none" rotWithShape="1">
            <a:gsLst>
              <a:gs pos="0">
                <a:schemeClr val="lt1">
                  <a:shade val="30000"/>
                  <a:satMod val="115000"/>
                </a:schemeClr>
              </a:gs>
              <a:gs pos="50000">
                <a:schemeClr val="lt1">
                  <a:shade val="67500"/>
                  <a:satMod val="115000"/>
                </a:schemeClr>
              </a:gs>
              <a:gs pos="100000">
                <a:schemeClr val="lt1">
                  <a:shade val="100000"/>
                  <a:satMod val="115000"/>
                </a:schemeClr>
              </a:gs>
            </a:gsLst>
            <a:lin ang="5400000" scaled="1"/>
          </a:gradFill>
          <a:ln>
            <a:noFill/>
          </a:ln>
          <a:effectLst>
            <a:softEdge rad="31750"/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新知探究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D0586F-4CF1-4397-B7F4-A7B9D13B8FA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33410272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9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C:\Documents and Settings\Administrator\桌面\绿色带数学符号3333.png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6501715" y="49428"/>
            <a:ext cx="1727886" cy="522905"/>
          </a:xfrm>
          <a:prstGeom prst="rect">
            <a:avLst/>
          </a:prstGeom>
          <a:gradFill flip="none" rotWithShape="1">
            <a:gsLst>
              <a:gs pos="0">
                <a:schemeClr val="lt1">
                  <a:shade val="30000"/>
                  <a:satMod val="115000"/>
                </a:schemeClr>
              </a:gs>
              <a:gs pos="50000">
                <a:schemeClr val="lt1">
                  <a:shade val="67500"/>
                  <a:satMod val="115000"/>
                </a:schemeClr>
              </a:gs>
              <a:gs pos="100000">
                <a:schemeClr val="lt1">
                  <a:shade val="100000"/>
                  <a:satMod val="115000"/>
                </a:schemeClr>
              </a:gs>
            </a:gsLst>
            <a:lin ang="5400000" scaled="1"/>
          </a:gradFill>
          <a:ln>
            <a:noFill/>
          </a:ln>
          <a:effectLst>
            <a:softEdge rad="31750"/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牛刀小试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5E5B83-25DC-41A7-98ED-8C2D3BF722FB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82766634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C:\Documents and Settings\Administrator\桌面\绿色带数学符号3333.png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6501715" y="49428"/>
            <a:ext cx="1727886" cy="522905"/>
          </a:xfrm>
          <a:prstGeom prst="rect">
            <a:avLst/>
          </a:prstGeom>
          <a:gradFill flip="none" rotWithShape="1">
            <a:gsLst>
              <a:gs pos="0">
                <a:schemeClr val="lt1">
                  <a:shade val="30000"/>
                  <a:satMod val="115000"/>
                </a:schemeClr>
              </a:gs>
              <a:gs pos="50000">
                <a:schemeClr val="lt1">
                  <a:shade val="67500"/>
                  <a:satMod val="115000"/>
                </a:schemeClr>
              </a:gs>
              <a:gs pos="100000">
                <a:schemeClr val="lt1">
                  <a:shade val="100000"/>
                  <a:satMod val="115000"/>
                </a:schemeClr>
              </a:gs>
            </a:gsLst>
            <a:lin ang="5400000" scaled="1"/>
          </a:gradFill>
          <a:ln>
            <a:noFill/>
          </a:ln>
          <a:effectLst>
            <a:softEdge rad="31750"/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拓展提升</a:t>
            </a:r>
            <a:endParaRPr lang="zh-CN" altLang="en-US" sz="2800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71BEBB-E0B1-477A-BFE4-0D860EE61A7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03741964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C:\Documents and Settings\Administrator\桌面\绿色带数学符号3333.png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26988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6501715" y="49428"/>
            <a:ext cx="1727886" cy="522905"/>
          </a:xfrm>
          <a:prstGeom prst="rect">
            <a:avLst/>
          </a:prstGeom>
          <a:gradFill flip="none" rotWithShape="1">
            <a:gsLst>
              <a:gs pos="0">
                <a:schemeClr val="lt1">
                  <a:shade val="30000"/>
                  <a:satMod val="115000"/>
                </a:schemeClr>
              </a:gs>
              <a:gs pos="50000">
                <a:schemeClr val="lt1">
                  <a:shade val="67500"/>
                  <a:satMod val="115000"/>
                </a:schemeClr>
              </a:gs>
              <a:gs pos="100000">
                <a:schemeClr val="lt1">
                  <a:shade val="100000"/>
                  <a:satMod val="115000"/>
                </a:schemeClr>
              </a:gs>
            </a:gsLst>
            <a:lin ang="5400000" scaled="1"/>
          </a:gradFill>
          <a:ln>
            <a:noFill/>
          </a:ln>
          <a:effectLst>
            <a:softEdge rad="31750"/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课堂小结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1CA79B-D2AB-4BE4-8C43-B09E863A50E2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70421060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6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C:\Documents and Settings\Administrator\桌面\绿色带数学符号3333.png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68826F-07C7-41DF-BC6E-A188729ADC29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81421525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CDDE0A-6C04-4D54-AA1D-7B246F2259E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99583487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D0C130-5A38-4375-B759-BB59B029D5E1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37647580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292100"/>
            <a:ext cx="8229600" cy="57277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BAEC4A-6881-4FF5-8F32-23246EAD1334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3531959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1026" name="Rectangle 2" title=""/>
          <p:cNvSpPr>
            <a:spLocks noGrp="1"/>
          </p:cNvSpPr>
          <p:nvPr>
            <p:ph type="title"/>
          </p:nvPr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rgbClr val="FFFFFF"/>
                </a:solidFill>
                <a:effectLst/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 title=""/>
          <p:cNvSpPr>
            <a:spLocks noGrp="1"/>
          </p:cNvSpPr>
          <p:nvPr>
            <p:ph type="body" idx="1"/>
          </p:nvPr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lang="zh-CN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lang="zh-CN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lang="zh-CN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lang="zh-CN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AAA59E57-F8C4-4FC8-AEC0-C973D6863D6B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Arial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Arial" pitchFamily="34" charset="0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868" r:id="rId2"/>
    <p:sldLayoutId id="2147483869" r:id="rId3"/>
    <p:sldLayoutId id="2147483870" r:id="rId4"/>
    <p:sldLayoutId id="2147483871" r:id="rId5"/>
    <p:sldLayoutId id="2147483872" r:id="rId6"/>
    <p:sldLayoutId id="2147483873" r:id="rId7"/>
    <p:sldLayoutId id="2147483874" r:id="rId8"/>
    <p:sldLayoutId id="2147483875" r:id="rId9"/>
    <p:sldLayoutId id="2147483876" r:id="rId10"/>
    <p:sldLayoutId id="2147483877" r:id="rId11"/>
  </p:sldLayoutIdLst>
  <p:transition>
    <p:random/>
  </p:transition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rgbClr val="FFFFFF"/>
          </a:solidFill>
          <a:effectLst/>
          <a:latin typeface="Tahoma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120000"/>
        <a:buFontTx/>
        <a:buChar char="•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Tahoma" pitchFamily="34" charset="0"/>
        <a:buChar char="–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120000"/>
        <a:buFontTx/>
        <a:buChar char="•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Tahoma" pitchFamily="34" charset="0"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kern="1200" baseline="0">
                <a:solidFill>
                  <a:schemeClr val="tx1">
                    <a:tint val="75000"/>
                  </a:schemeClr>
                </a:solidFill>
                <a:effectLst/>
                <a:latin typeface="Arial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kern="1200" baseline="0">
                <a:solidFill>
                  <a:schemeClr val="tx1">
                    <a:tint val="75000"/>
                  </a:schemeClr>
                </a:solidFill>
                <a:effectLst/>
                <a:latin typeface="Arial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kern="1200" baseline="0">
                <a:solidFill>
                  <a:srgbClr val="898989"/>
                </a:solidFill>
                <a:effectLst/>
                <a:latin typeface="Arial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fld id="{87AA3764-5854-4431-846D-8512CDE1BC00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  <p:sldLayoutId id="2147483901" r:id="rId2"/>
    <p:sldLayoutId id="2147483902" r:id="rId3"/>
    <p:sldLayoutId id="2147483903" r:id="rId4"/>
    <p:sldLayoutId id="2147483904" r:id="rId5"/>
    <p:sldLayoutId id="2147483905" r:id="rId6"/>
    <p:sldLayoutId id="2147483906" r:id="rId7"/>
    <p:sldLayoutId id="2147483907" r:id="rId8"/>
    <p:sldLayoutId id="2147483908" r:id="rId9"/>
    <p:sldLayoutId id="2147483909" r:id="rId10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Relationship Id="rId7" Type="http://schemas.openxmlformats.org/officeDocument/2006/relationships/image" Target="../media/image9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Relationship Id="rId7" Type="http://schemas.openxmlformats.org/officeDocument/2006/relationships/image" Target="../media/image1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Relationship Id="rId7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34045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5362" name="Text Box 6" title=""/>
          <p:cNvSpPr txBox="1"/>
          <p:nvPr/>
        </p:nvSpPr>
        <p:spPr>
          <a:xfrm>
            <a:off x="1157288" y="2906713"/>
            <a:ext cx="6829425" cy="831850"/>
          </a:xfrm>
          <a:prstGeom prst="rect">
            <a:avLst/>
          </a:prstGeom>
          <a:noFill/>
          <a:ln>
            <a:noFill/>
            <a:miter lim="800000"/>
          </a:ln>
          <a:effectLst>
            <a:outerShdw dist="45791" dir="2021404" algn="ctr">
              <a:srgbClr val="9933FF">
                <a:alpha val="50000"/>
              </a:srgbClr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00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6.3  </a:t>
            </a:r>
            <a:r>
              <a:rPr kumimoji="0" lang="zh-CN" altLang="en-US" sz="4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00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利用计算器求平均数</a:t>
            </a:r>
            <a:endParaRPr kumimoji="0" lang="zh-CN" altLang="en-US" sz="4800" b="1" i="0" u="none" strike="noStrike" kern="1200" cap="none" spc="0" normalizeH="0" baseline="0" noProof="0">
              <a:solidFill>
                <a:srgbClr val="FFFF00"/>
              </a:solidFill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5363" name="矩形 1" title=""/>
          <p:cNvSpPr/>
          <p:nvPr/>
        </p:nvSpPr>
        <p:spPr>
          <a:xfrm>
            <a:off x="2089150" y="1184275"/>
            <a:ext cx="4543425" cy="70802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dist" eaLnBrk="1" hangingPunct="0"/>
            <a:r>
              <a:rPr lang="zh-CN" altLang="en-US" sz="4000">
                <a:solidFill>
                  <a:srgbClr val="FFFFFF"/>
                </a:solidFill>
                <a:latin typeface="宋体" pitchFamily="2" charset="-122"/>
              </a:rPr>
              <a:t>第六章 数据的分析</a:t>
            </a:r>
            <a:endParaRPr lang="zh-CN" altLang="en-US" sz="4000">
              <a:solidFill>
                <a:srgbClr val="FFFFFF"/>
              </a:solidFill>
              <a:latin typeface="宋体" pitchFamily="2" charset="-122"/>
            </a:endParaRPr>
          </a:p>
        </p:txBody>
      </p:sp>
      <p:sp>
        <p:nvSpPr>
          <p:cNvPr id="15364" name="矩形 5"/>
          <p:cNvSpPr/>
          <p:nvPr/>
        </p:nvSpPr>
        <p:spPr>
          <a:xfrm>
            <a:off x="4479647" y="5859463"/>
            <a:ext cx="184709" cy="42488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342900" marR="0" lvl="0" indent="-342900" algn="ctr" defTabSz="914400" rtl="0" eaLnBrk="1" fontAlgn="base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2000" b="1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>
    <p:wheel spokes="8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6" name="Text Box 2" title=""/>
          <p:cNvSpPr/>
          <p:nvPr/>
        </p:nvSpPr>
        <p:spPr>
          <a:xfrm>
            <a:off x="133350" y="730250"/>
            <a:ext cx="9344025" cy="1066800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/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         </a:t>
            </a:r>
            <a:r>
              <a:rPr kumimoji="1"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2002</a:t>
            </a:r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年第一季度我国各地区农村家庭平均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342900" lvl="0" indent="-342900" eaLnBrk="1" hangingPunct="1"/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每人现金收入情况表：</a:t>
            </a:r>
            <a:r>
              <a:rPr kumimoji="1"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(</a:t>
            </a:r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单位：元</a:t>
            </a:r>
            <a:r>
              <a:rPr kumimoji="1"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)</a:t>
            </a:r>
            <a:endParaRPr kumimoji="1" lang="en-US" altLang="zh-CN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6387" name="Text Box 3" title=""/>
          <p:cNvSpPr/>
          <p:nvPr/>
        </p:nvSpPr>
        <p:spPr>
          <a:xfrm>
            <a:off x="28575" y="9525"/>
            <a:ext cx="195103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CC66"/>
                </a:solidFill>
                <a:latin typeface="Times New Roman" pitchFamily="18" charset="0"/>
                <a:ea typeface="楷体_GB2312" pitchFamily="49" charset="-122"/>
              </a:rPr>
              <a:t>情景引入</a:t>
            </a:r>
            <a:endParaRPr lang="zh-CN" altLang="en-US" sz="3200" b="1">
              <a:solidFill>
                <a:srgbClr val="00CC66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graphicFrame>
        <p:nvGraphicFramePr>
          <p:cNvPr id="16388" name="Group 135" title=""/>
          <p:cNvGraphicFramePr>
            <a:graphicFrameLocks noGrp="1"/>
          </p:cNvGraphicFramePr>
          <p:nvPr/>
        </p:nvGraphicFramePr>
        <p:xfrm>
          <a:off x="522288" y="1960562"/>
          <a:ext cx="7620000" cy="3448050"/>
        </p:xfrm>
        <a:graphic>
          <a:graphicData uri="http://schemas.openxmlformats.org/drawingml/2006/table">
            <a:tbl>
              <a:tblPr/>
              <a:tblGrid>
                <a:gridCol w="952500"/>
                <a:gridCol w="952500"/>
                <a:gridCol w="952500"/>
                <a:gridCol w="952500"/>
                <a:gridCol w="952500"/>
                <a:gridCol w="952500"/>
                <a:gridCol w="952500"/>
                <a:gridCol w="952500"/>
              </a:tblGrid>
              <a:tr h="428625"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北京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1692.2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上海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3075.6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天津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1254.4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河北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584.4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428625"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山西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420.5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内蒙古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596.2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辽宁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875.4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吉林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705.5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428625"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黑龙江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746.8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江苏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1354.2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浙江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1891.1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安徽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520.6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428625"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福建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972.2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江西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575.1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山东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831.9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河南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426.3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428625"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湖北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582.2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湖南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685.7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广东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1065.5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广西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554.6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447675"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海南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699.3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重庆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523.2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四川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538.4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贵州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316.4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428625"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云南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411.6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西藏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254.4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陕西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441.0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甘肃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328.4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428625"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青海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337.8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宁夏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458.1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新疆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340.3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endParaRPr lang="zh-CN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endParaRPr lang="zh-CN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6472" name="Text Box 139" title=""/>
          <p:cNvSpPr/>
          <p:nvPr/>
        </p:nvSpPr>
        <p:spPr>
          <a:xfrm>
            <a:off x="133350" y="5514975"/>
            <a:ext cx="10018713" cy="1019175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>
              <a:lnSpc>
                <a:spcPct val="95000"/>
              </a:lnSpc>
            </a:pPr>
            <a:r>
              <a:rPr kumimoji="1"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        </a:t>
            </a:r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请计算这组数据的平均数，在计算过程中，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342900" lvl="0" indent="-342900" eaLnBrk="1" hangingPunct="1">
              <a:lnSpc>
                <a:spcPct val="95000"/>
              </a:lnSpc>
            </a:pPr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你体会到什么困难吗？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</p:spTree>
  </p:cSld>
  <p:clrMapOvr>
    <a:masterClrMapping/>
  </p:clrMapOvr>
  <p:transition>
    <p:wheel spokes="8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7410" name="Text Box 2" title=""/>
          <p:cNvSpPr txBox="1"/>
          <p:nvPr/>
        </p:nvSpPr>
        <p:spPr>
          <a:xfrm>
            <a:off x="98425" y="711200"/>
            <a:ext cx="9288463" cy="1066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Ⅰ</a:t>
            </a: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、</a:t>
            </a: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估计一下自己课桌的宽度，并将各组员的估</a:t>
            </a:r>
            <a:endParaRPr kumimoji="1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uLnTx/>
              <a:uFillTx/>
              <a:latin typeface="Times New Roman" pitchFamily="18" charset="0"/>
              <a:ea typeface="楷体_GB2312" pitchFamily="49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计结果统计出来</a:t>
            </a: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(</a:t>
            </a: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精确 </a:t>
            </a: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0.1</a:t>
            </a: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厘米</a:t>
            </a: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)</a:t>
            </a: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。</a:t>
            </a:r>
            <a:endParaRPr kumimoji="1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7411" name="Text Box 3" title=""/>
          <p:cNvSpPr/>
          <p:nvPr/>
        </p:nvSpPr>
        <p:spPr>
          <a:xfrm>
            <a:off x="28575" y="9525"/>
            <a:ext cx="195103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CC66"/>
                </a:solidFill>
                <a:latin typeface="Times New Roman" pitchFamily="18" charset="0"/>
                <a:ea typeface="楷体_GB2312" pitchFamily="49" charset="-122"/>
              </a:rPr>
              <a:t>新知探究</a:t>
            </a:r>
            <a:endParaRPr lang="zh-CN" altLang="en-US" sz="3200" b="1">
              <a:solidFill>
                <a:srgbClr val="00CC66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7412" name="Text Box 50" title=""/>
          <p:cNvSpPr txBox="1"/>
          <p:nvPr/>
        </p:nvSpPr>
        <p:spPr>
          <a:xfrm>
            <a:off x="98425" y="2271713"/>
            <a:ext cx="9288463" cy="1066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Ⅱ</a:t>
            </a: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、</a:t>
            </a: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用计算器求出估计结果的平均值，你是怎么</a:t>
            </a:r>
            <a:endParaRPr kumimoji="1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uLnTx/>
              <a:uFillTx/>
              <a:latin typeface="Times New Roman" pitchFamily="18" charset="0"/>
              <a:ea typeface="楷体_GB2312" pitchFamily="49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做的？与同伴交流。</a:t>
            </a:r>
            <a:endParaRPr kumimoji="1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7413" name="Text Box 51" title=""/>
          <p:cNvSpPr txBox="1"/>
          <p:nvPr/>
        </p:nvSpPr>
        <p:spPr>
          <a:xfrm>
            <a:off x="98425" y="3968750"/>
            <a:ext cx="9288463" cy="1066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Ⅲ</a:t>
            </a: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、</a:t>
            </a: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用尺子量一量课桌的宽度，看大家估计的结</a:t>
            </a:r>
            <a:endParaRPr kumimoji="1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uLnTx/>
              <a:uFillTx/>
              <a:latin typeface="Times New Roman" pitchFamily="18" charset="0"/>
              <a:ea typeface="楷体_GB2312" pitchFamily="49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果怎么样。</a:t>
            </a:r>
            <a:endParaRPr kumimoji="1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2" grpId="0"/>
      <p:bldP spid="174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8434" name="Text Box 2" title=""/>
          <p:cNvSpPr txBox="1"/>
          <p:nvPr/>
        </p:nvSpPr>
        <p:spPr>
          <a:xfrm>
            <a:off x="84138" y="582613"/>
            <a:ext cx="9288462" cy="57943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Ⅳ</a:t>
            </a: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、</a:t>
            </a: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利用计算器求平均数的一般步骤：</a:t>
            </a:r>
            <a:endParaRPr kumimoji="1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8435" name="Text Box 3" title=""/>
          <p:cNvSpPr/>
          <p:nvPr/>
        </p:nvSpPr>
        <p:spPr>
          <a:xfrm>
            <a:off x="28575" y="9525"/>
            <a:ext cx="195103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CC66"/>
                </a:solidFill>
                <a:latin typeface="Times New Roman" pitchFamily="18" charset="0"/>
                <a:ea typeface="楷体_GB2312" pitchFamily="49" charset="-122"/>
              </a:rPr>
              <a:t>新知探究</a:t>
            </a:r>
            <a:endParaRPr lang="zh-CN" altLang="en-US" sz="3200" b="1">
              <a:solidFill>
                <a:srgbClr val="00CC66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8436" name="Text Box 4" title=""/>
          <p:cNvSpPr txBox="1"/>
          <p:nvPr/>
        </p:nvSpPr>
        <p:spPr>
          <a:xfrm>
            <a:off x="98425" y="1314450"/>
            <a:ext cx="388778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(1)</a:t>
            </a: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进入统计状态：</a:t>
            </a:r>
            <a:endParaRPr kumimoji="1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  <p:pic>
        <p:nvPicPr>
          <p:cNvPr id="18437" name="Picture 6" descr="P26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1163" y="1420813"/>
            <a:ext cx="719137" cy="3603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8438" name="Text Box 8" title=""/>
          <p:cNvSpPr txBox="1"/>
          <p:nvPr/>
        </p:nvSpPr>
        <p:spPr>
          <a:xfrm>
            <a:off x="3402013" y="1314450"/>
            <a:ext cx="153035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开机，</a:t>
            </a:r>
            <a:endParaRPr kumimoji="1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8439" name="Rectangle 9" title=""/>
          <p:cNvSpPr/>
          <p:nvPr/>
        </p:nvSpPr>
        <p:spPr>
          <a:xfrm>
            <a:off x="4538663" y="1314450"/>
            <a:ext cx="3543300" cy="579438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按键        ；</a:t>
            </a:r>
            <a:endParaRPr kumimoji="1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8440" name="Text Box 10" title=""/>
          <p:cNvSpPr txBox="1"/>
          <p:nvPr/>
        </p:nvSpPr>
        <p:spPr>
          <a:xfrm>
            <a:off x="128588" y="2011363"/>
            <a:ext cx="3887787" cy="57943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(2)</a:t>
            </a: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输入数据：</a:t>
            </a:r>
            <a:endParaRPr kumimoji="1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8441" name="Text Box 11" title=""/>
          <p:cNvSpPr txBox="1"/>
          <p:nvPr/>
        </p:nvSpPr>
        <p:spPr>
          <a:xfrm>
            <a:off x="2546350" y="2011363"/>
            <a:ext cx="6597650" cy="57943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输入第一个数据并按    ，</a:t>
            </a:r>
            <a:endParaRPr kumimoji="1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  <p:pic>
        <p:nvPicPr>
          <p:cNvPr id="18442" name="Picture 12" descr="P26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2063" y="2152650"/>
            <a:ext cx="404812" cy="3143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8443" name="Rectangle 13" title=""/>
          <p:cNvSpPr/>
          <p:nvPr/>
        </p:nvSpPr>
        <p:spPr>
          <a:xfrm>
            <a:off x="6958013" y="2016125"/>
            <a:ext cx="2222500" cy="579438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完成第一    </a:t>
            </a:r>
            <a:endParaRPr kumimoji="1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8444" name="Rectangle 14" title=""/>
          <p:cNvSpPr/>
          <p:nvPr/>
        </p:nvSpPr>
        <p:spPr>
          <a:xfrm>
            <a:off x="179388" y="2544763"/>
            <a:ext cx="8751887" cy="579437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个数据的输入，重复上述步骤，直至所有数据输</a:t>
            </a:r>
            <a:endParaRPr kumimoji="1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8445" name="Rectangle 15" title=""/>
          <p:cNvSpPr/>
          <p:nvPr/>
        </p:nvSpPr>
        <p:spPr>
          <a:xfrm>
            <a:off x="190500" y="3086100"/>
            <a:ext cx="2224088" cy="579438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入完为止。</a:t>
            </a:r>
            <a:endParaRPr kumimoji="1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8446" name="Rectangle 16" title=""/>
          <p:cNvSpPr/>
          <p:nvPr/>
        </p:nvSpPr>
        <p:spPr>
          <a:xfrm>
            <a:off x="2111375" y="3113088"/>
            <a:ext cx="7140575" cy="579437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如果某个数据出现了</a:t>
            </a:r>
            <a:r>
              <a:rPr kumimoji="1" lang="en-US" altLang="zh-CN" sz="3200" b="1" i="1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n</a:t>
            </a: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次，可先输入该  </a:t>
            </a:r>
            <a:endParaRPr kumimoji="1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8447" name="Rectangle 17" title=""/>
          <p:cNvSpPr/>
          <p:nvPr/>
        </p:nvSpPr>
        <p:spPr>
          <a:xfrm>
            <a:off x="115888" y="3654425"/>
            <a:ext cx="5608637" cy="579438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数据，然后连续按     键</a:t>
            </a:r>
            <a:r>
              <a:rPr kumimoji="1" lang="en-US" altLang="zh-CN" sz="3200" b="1" i="1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n</a:t>
            </a: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次；  </a:t>
            </a:r>
            <a:endParaRPr kumimoji="1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  <p:pic>
        <p:nvPicPr>
          <p:cNvPr id="18448" name="Picture 18" descr="P26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250" y="3789363"/>
            <a:ext cx="404813" cy="3143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8449" name="Text Box 19" title=""/>
          <p:cNvSpPr txBox="1"/>
          <p:nvPr/>
        </p:nvSpPr>
        <p:spPr>
          <a:xfrm>
            <a:off x="161925" y="4198938"/>
            <a:ext cx="3887788" cy="57943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(3)</a:t>
            </a: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显示数据：</a:t>
            </a:r>
            <a:endParaRPr kumimoji="1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8450" name="Text Box 20" title=""/>
          <p:cNvSpPr txBox="1"/>
          <p:nvPr/>
        </p:nvSpPr>
        <p:spPr>
          <a:xfrm>
            <a:off x="2546350" y="4194175"/>
            <a:ext cx="315118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按键               ，</a:t>
            </a:r>
            <a:endParaRPr kumimoji="1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  <p:grpSp>
        <p:nvGrpSpPr>
          <p:cNvPr id="18451" name="Group 30" title=""/>
          <p:cNvGrpSpPr/>
          <p:nvPr/>
        </p:nvGrpSpPr>
        <p:grpSpPr>
          <a:xfrm>
            <a:off x="3492500" y="4256088"/>
            <a:ext cx="1473200" cy="452437"/>
            <a:chOff x="385" y="3209"/>
            <a:chExt cx="928" cy="285"/>
          </a:xfrm>
        </p:grpSpPr>
        <p:pic>
          <p:nvPicPr>
            <p:cNvPr id="18452" name="Picture 21" descr="P262" title="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5" y="3209"/>
              <a:ext cx="284" cy="25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18453" name="Picture 23" descr="P262" title="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78" y="3284"/>
              <a:ext cx="256" cy="163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18454" name="Picture 25" descr="P262" title="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086" y="3210"/>
              <a:ext cx="227" cy="22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18455" name="Picture 28" descr="P262" title="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40" y="3239"/>
              <a:ext cx="248" cy="255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18456" name="Rectangle 31" title=""/>
          <p:cNvSpPr/>
          <p:nvPr/>
        </p:nvSpPr>
        <p:spPr>
          <a:xfrm>
            <a:off x="168275" y="4752975"/>
            <a:ext cx="3448050" cy="579438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组数据的平均数。</a:t>
            </a:r>
            <a:endParaRPr kumimoji="1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8457" name="Rectangle 32" title=""/>
          <p:cNvSpPr/>
          <p:nvPr/>
        </p:nvSpPr>
        <p:spPr>
          <a:xfrm>
            <a:off x="5243513" y="4178300"/>
            <a:ext cx="3448050" cy="579438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则屏幕上显示出这</a:t>
            </a:r>
            <a:endParaRPr kumimoji="1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8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4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8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8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8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18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18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18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18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500"/>
                                        <p:tgtEl>
                                          <p:spTgt spid="18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18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6" grpId="0"/>
      <p:bldP spid="18438" grpId="0"/>
      <p:bldP spid="18439" grpId="0"/>
      <p:bldP spid="18440" grpId="0"/>
      <p:bldP spid="18441" grpId="0"/>
      <p:bldP spid="18443" grpId="0"/>
      <p:bldP spid="18444" grpId="0"/>
      <p:bldP spid="18445" grpId="0"/>
      <p:bldP spid="18446" grpId="0"/>
      <p:bldP spid="18447" grpId="0"/>
      <p:bldP spid="18449" grpId="0"/>
      <p:bldP spid="18450" grpId="0"/>
      <p:bldP spid="18456" grpId="0"/>
      <p:bldP spid="1845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9458" name="Text Box 2" title=""/>
          <p:cNvSpPr/>
          <p:nvPr/>
        </p:nvSpPr>
        <p:spPr>
          <a:xfrm>
            <a:off x="53975" y="639763"/>
            <a:ext cx="9288463" cy="1066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例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1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、观察下图，利用计算器计算上海东方大鲨鱼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0" lvl="0" indent="0" eaLnBrk="1" hangingPunct="1"/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篮球队队员的平均年龄。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9459" name="Text Box 47" title=""/>
          <p:cNvSpPr/>
          <p:nvPr/>
        </p:nvSpPr>
        <p:spPr>
          <a:xfrm>
            <a:off x="28575" y="9525"/>
            <a:ext cx="195103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CC66"/>
                </a:solidFill>
                <a:latin typeface="Times New Roman" pitchFamily="18" charset="0"/>
                <a:ea typeface="楷体_GB2312" pitchFamily="49" charset="-122"/>
              </a:rPr>
              <a:t>范例讲解</a:t>
            </a:r>
            <a:endParaRPr lang="zh-CN" altLang="en-US" sz="3200" b="1">
              <a:solidFill>
                <a:srgbClr val="00CC66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9460" name="Text Box 59" title=""/>
          <p:cNvSpPr txBox="1"/>
          <p:nvPr/>
        </p:nvSpPr>
        <p:spPr>
          <a:xfrm>
            <a:off x="203200" y="2481263"/>
            <a:ext cx="4403725" cy="1570037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         </a:t>
            </a: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进入统计系统状态</a:t>
            </a:r>
            <a:endParaRPr kumimoji="0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uLnTx/>
              <a:uFillTx/>
              <a:latin typeface="Times New Roman" pitchFamily="18" charset="0"/>
              <a:ea typeface="楷体_GB2312" pitchFamily="49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并清除机器中原有数据</a:t>
            </a:r>
            <a:endParaRPr kumimoji="0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uLnTx/>
              <a:uFillTx/>
              <a:latin typeface="Times New Roman" pitchFamily="18" charset="0"/>
              <a:ea typeface="楷体_GB2312" pitchFamily="49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后，依次按键：</a:t>
            </a:r>
            <a:endParaRPr kumimoji="0" lang="zh-CN" altLang="en-US" sz="3200" b="1" i="0" u="none" strike="noStrike" kern="1200" cap="none" spc="0" normalizeH="0" baseline="0" noProof="0"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  <p:pic>
        <p:nvPicPr>
          <p:cNvPr id="19461" name="Picture 60" descr="P263A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9613" y="1271588"/>
            <a:ext cx="4481512" cy="3163887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19462" name="Group 69" title=""/>
          <p:cNvGrpSpPr/>
          <p:nvPr/>
        </p:nvGrpSpPr>
        <p:grpSpPr>
          <a:xfrm>
            <a:off x="42863" y="4433888"/>
            <a:ext cx="8596312" cy="1835150"/>
            <a:chOff x="27" y="2793"/>
            <a:chExt cx="5415" cy="1156"/>
          </a:xfrm>
        </p:grpSpPr>
        <p:grpSp>
          <p:nvGrpSpPr>
            <p:cNvPr id="19463" name="Group 68" title=""/>
            <p:cNvGrpSpPr/>
            <p:nvPr/>
          </p:nvGrpSpPr>
          <p:grpSpPr>
            <a:xfrm>
              <a:off x="27" y="2793"/>
              <a:ext cx="5415" cy="1156"/>
              <a:chOff x="27" y="2793"/>
              <a:chExt cx="5415" cy="1156"/>
            </a:xfrm>
          </p:grpSpPr>
          <p:pic>
            <p:nvPicPr>
              <p:cNvPr id="19464" name="Picture 61" descr="P263B" title="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7" y="2793"/>
                <a:ext cx="5415" cy="115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  <p:sp>
            <p:nvSpPr>
              <p:cNvPr id="19465" name="Rectangle 67" title=""/>
              <p:cNvSpPr/>
              <p:nvPr/>
            </p:nvSpPr>
            <p:spPr>
              <a:xfrm>
                <a:off x="1944" y="3464"/>
                <a:ext cx="1078" cy="397"/>
              </a:xfrm>
              <a:prstGeom prst="rect">
                <a:avLst/>
              </a:prstGeom>
              <a:solidFill>
                <a:schemeClr val="bg1"/>
              </a:solidFill>
              <a:ln w="28575">
                <a:noFill/>
                <a:miter lim="800000"/>
              </a:ln>
              <a:effectLst/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rgbClr val="000000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rgbClr val="000000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rgbClr val="000000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rgbClr val="000000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rgbClr val="000000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endParaRPr lang="zh-CN" altLang="zh-CN" sz="3200" b="1">
                  <a:solidFill>
                    <a:srgbClr val="FFFFFF"/>
                  </a:solidFill>
                  <a:latin typeface="Times New Roman" pitchFamily="18" charset="0"/>
                  <a:ea typeface="楷体_GB2312" pitchFamily="49" charset="-122"/>
                </a:endParaRPr>
              </a:p>
            </p:txBody>
          </p:sp>
        </p:grpSp>
        <p:grpSp>
          <p:nvGrpSpPr>
            <p:cNvPr id="19466" name="Group 66" title=""/>
            <p:cNvGrpSpPr/>
            <p:nvPr/>
          </p:nvGrpSpPr>
          <p:grpSpPr>
            <a:xfrm>
              <a:off x="1933" y="3492"/>
              <a:ext cx="1105" cy="298"/>
              <a:chOff x="1122" y="4031"/>
              <a:chExt cx="1266" cy="298"/>
            </a:xfrm>
          </p:grpSpPr>
          <p:pic>
            <p:nvPicPr>
              <p:cNvPr id="19467" name="Picture 62" descr="P263B" title="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22" y="4031"/>
                <a:ext cx="340" cy="289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  <p:pic>
            <p:nvPicPr>
              <p:cNvPr id="19468" name="Picture 63" descr="P263B" title="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753" y="4107"/>
                <a:ext cx="312" cy="204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  <p:pic>
            <p:nvPicPr>
              <p:cNvPr id="19469" name="Picture 64" descr="P263B" title=""/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076" y="4040"/>
                <a:ext cx="312" cy="289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  <p:pic>
            <p:nvPicPr>
              <p:cNvPr id="19470" name="Picture 65" descr="P263B" title=""/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436" y="4093"/>
                <a:ext cx="340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</p:grpSp>
      </p:grp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0482" name="Text Box 2" title=""/>
          <p:cNvSpPr/>
          <p:nvPr/>
        </p:nvSpPr>
        <p:spPr>
          <a:xfrm>
            <a:off x="174625" y="795338"/>
            <a:ext cx="10039350" cy="1554162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/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1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、利用计算器计算下列数据的平均数：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342900" lvl="0" indent="-342900" eaLnBrk="1" hangingPunct="1"/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12.8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12.9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13.4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13.0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14.1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13.5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12.7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12.4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342900" lvl="0" indent="-342900" eaLnBrk="1" hangingPunct="1"/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13.9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13.8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14.3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13.2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13.5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。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0483" name="Text Box 3" title=""/>
          <p:cNvSpPr/>
          <p:nvPr/>
        </p:nvSpPr>
        <p:spPr>
          <a:xfrm>
            <a:off x="28575" y="9525"/>
            <a:ext cx="195103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CC66"/>
                </a:solidFill>
                <a:latin typeface="Times New Roman" pitchFamily="18" charset="0"/>
                <a:ea typeface="楷体_GB2312" pitchFamily="49" charset="-122"/>
              </a:rPr>
              <a:t>巩固练习</a:t>
            </a:r>
            <a:endParaRPr lang="zh-CN" altLang="en-US" sz="3200" b="1">
              <a:solidFill>
                <a:srgbClr val="00CC66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0484" name="Text Box 52" title=""/>
          <p:cNvSpPr txBox="1"/>
          <p:nvPr/>
        </p:nvSpPr>
        <p:spPr>
          <a:xfrm>
            <a:off x="3357563" y="2979738"/>
            <a:ext cx="1443037" cy="579437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3366CC"/>
                </a:solidFill>
                <a:uLnTx/>
                <a:uFillTx/>
                <a:latin typeface="Times New Roman" pitchFamily="18" charset="0"/>
                <a:ea typeface="楷体_GB2312" pitchFamily="49" charset="-122"/>
              </a:rPr>
              <a:t>13.35</a:t>
            </a:r>
            <a:endParaRPr kumimoji="0" lang="en-US" altLang="zh-CN" sz="3200" b="1" i="0" u="none" strike="noStrike" kern="1200" cap="none" spc="0" normalizeH="0" baseline="0" noProof="0">
              <a:solidFill>
                <a:srgbClr val="3366CC"/>
              </a:solidFill>
              <a:uLnTx/>
              <a:uFillTx/>
              <a:latin typeface="Times New Roman" pitchFamily="18" charset="0"/>
              <a:ea typeface="楷体_GB2312" pitchFamily="49" charset="-122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1506" name="Text Box 2" title=""/>
          <p:cNvSpPr/>
          <p:nvPr/>
        </p:nvSpPr>
        <p:spPr>
          <a:xfrm>
            <a:off x="146050" y="752475"/>
            <a:ext cx="10039350" cy="2041525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/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2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、英语老师布置了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10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道选择题作为课堂练习，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342900" lvl="0" indent="-342900" eaLnBrk="1" hangingPunct="1"/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小丽将全班同学的解题情况绘制成了下面的条形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342900" lvl="0" indent="-342900" eaLnBrk="1" hangingPunct="1"/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统计图，根据图表，求平均每个学生做对了几道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342900" lvl="0" indent="-342900" eaLnBrk="1" hangingPunct="1"/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题。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1507" name="Text Box 3" title=""/>
          <p:cNvSpPr/>
          <p:nvPr/>
        </p:nvSpPr>
        <p:spPr>
          <a:xfrm>
            <a:off x="28575" y="9525"/>
            <a:ext cx="195103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CC66"/>
                </a:solidFill>
                <a:latin typeface="Times New Roman" pitchFamily="18" charset="0"/>
                <a:ea typeface="楷体_GB2312" pitchFamily="49" charset="-122"/>
              </a:rPr>
              <a:t>巩固练习</a:t>
            </a:r>
            <a:endParaRPr lang="zh-CN" altLang="en-US" sz="3200" b="1">
              <a:solidFill>
                <a:srgbClr val="00CC66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pic>
        <p:nvPicPr>
          <p:cNvPr id="21508" name="Picture 4" descr="P263C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2625" y="2393950"/>
            <a:ext cx="5489575" cy="366077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>
    <p:wheel spokes="8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2530" name="Text Box 2" title=""/>
          <p:cNvSpPr/>
          <p:nvPr/>
        </p:nvSpPr>
        <p:spPr>
          <a:xfrm>
            <a:off x="114300" y="652463"/>
            <a:ext cx="9423400" cy="1554162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/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3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、在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A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、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B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、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C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、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D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四块实验田进行水稻新品种种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342900" lvl="0" indent="-342900" eaLnBrk="1" hangingPunct="1"/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植实验，各块实验田的面积和所种水稻的单位产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342900" lvl="0" indent="-342900" eaLnBrk="1" hangingPunct="1"/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量如下：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2531" name="Text Box 3" title=""/>
          <p:cNvSpPr/>
          <p:nvPr/>
        </p:nvSpPr>
        <p:spPr>
          <a:xfrm>
            <a:off x="28575" y="9525"/>
            <a:ext cx="195103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CC66"/>
                </a:solidFill>
                <a:latin typeface="Times New Roman" pitchFamily="18" charset="0"/>
                <a:ea typeface="楷体_GB2312" pitchFamily="49" charset="-122"/>
              </a:rPr>
              <a:t>巩固练习</a:t>
            </a:r>
            <a:endParaRPr lang="zh-CN" altLang="en-US" sz="3200" b="1">
              <a:solidFill>
                <a:srgbClr val="00CC66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graphicFrame>
        <p:nvGraphicFramePr>
          <p:cNvPr id="22532" name="Group 4" title=""/>
          <p:cNvGraphicFramePr>
            <a:graphicFrameLocks noGrp="1"/>
          </p:cNvGraphicFramePr>
          <p:nvPr/>
        </p:nvGraphicFramePr>
        <p:xfrm>
          <a:off x="176212" y="2259012"/>
          <a:ext cx="8731250" cy="1195388"/>
        </p:xfrm>
        <a:graphic>
          <a:graphicData uri="http://schemas.openxmlformats.org/drawingml/2006/table">
            <a:tbl>
              <a:tblPr/>
              <a:tblGrid>
                <a:gridCol w="2978150"/>
                <a:gridCol w="1422400"/>
                <a:gridCol w="1454150"/>
                <a:gridCol w="1438275"/>
                <a:gridCol w="1438275"/>
              </a:tblGrid>
              <a:tr h="398462">
                <a:tc>
                  <a:txBody>
                    <a:bodyPr vert="horz" wrap="square" lIns="90000" tIns="46807" rIns="90000" bIns="46807" anchor="ctr" anchorCtr="1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endParaRPr lang="zh-CN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ea typeface="楷体_GB2312" pitchFamily="49" charset="-122"/>
                      </a:endParaRPr>
                    </a:p>
                  </a:txBody>
                  <a:tcPr marL="90000" marR="90000" marT="46807" marB="46807" anchor="ctr" anchorCtr="1"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0000" tIns="46807" rIns="90000" bIns="46807" anchor="ctr" anchorCtr="1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A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 marL="90000" marR="90000" marT="46807" marB="46807" anchor="ctr" anchorCtr="1"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0000" tIns="46807" rIns="90000" bIns="46807" anchor="ctr" anchorCtr="1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B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 marL="90000" marR="90000" marT="46807" marB="46807" anchor="ctr" anchorCtr="1"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0000" tIns="46807" rIns="90000" bIns="46807" anchor="ctr" anchorCtr="1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C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 marL="90000" marR="90000" marT="46807" marB="46807" anchor="ctr" anchorCtr="1"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0000" tIns="46807" rIns="90000" bIns="46807" anchor="ctr" anchorCtr="1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D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 marL="90000" marR="90000" marT="46807" marB="46807" anchor="ctr" anchorCtr="1"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398462">
                <a:tc>
                  <a:txBody>
                    <a:bodyPr vert="horz" wrap="square" lIns="90000" tIns="46807" rIns="90000" bIns="46807" anchor="ctr" anchorCtr="1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ea typeface="楷体_GB2312" pitchFamily="49" charset="-122"/>
                        </a:rPr>
                        <a:t>单位产量</a:t>
                      </a: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楷体_GB2312" pitchFamily="49" charset="-122"/>
                          <a:ea typeface="楷体_GB2312" pitchFamily="49" charset="-122"/>
                        </a:rPr>
                        <a:t>/</a:t>
                      </a: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(</a:t>
                      </a: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千克</a:t>
                      </a: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/</a:t>
                      </a: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公顷</a:t>
                      </a: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)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 marL="90000" marR="90000" marT="46807" marB="46807" anchor="ctr" anchorCtr="1"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0000" tIns="46807" rIns="90000" bIns="46807" anchor="ctr" anchorCtr="1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8250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 marL="90000" marR="90000" marT="46807" marB="46807" anchor="ctr" anchorCtr="1"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0000" tIns="46807" rIns="90000" bIns="46807" anchor="ctr" anchorCtr="1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7875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 marL="90000" marR="90000" marT="46807" marB="46807" anchor="ctr" anchorCtr="1"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0000" tIns="46807" rIns="90000" bIns="46807" anchor="ctr" anchorCtr="1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7125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 marL="90000" marR="90000" marT="46807" marB="46807" anchor="ctr" anchorCtr="1"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0000" tIns="46807" rIns="90000" bIns="46807" anchor="ctr" anchorCtr="1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6375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 marL="90000" marR="90000" marT="46807" marB="46807" anchor="ctr" anchorCtr="1"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398462">
                <a:tc>
                  <a:txBody>
                    <a:bodyPr vert="horz" wrap="square" lIns="90000" tIns="46807" rIns="90000" bIns="46807" anchor="ctr" anchorCtr="1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ea typeface="楷体_GB2312" pitchFamily="49" charset="-122"/>
                        </a:rPr>
                        <a:t>面积</a:t>
                      </a: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楷体_GB2312" pitchFamily="49" charset="-122"/>
                          <a:ea typeface="楷体_GB2312" pitchFamily="49" charset="-122"/>
                        </a:rPr>
                        <a:t>/</a:t>
                      </a: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ea typeface="楷体_GB2312" pitchFamily="49" charset="-122"/>
                        </a:rPr>
                        <a:t>公顷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ea typeface="楷体_GB2312" pitchFamily="49" charset="-122"/>
                      </a:endParaRPr>
                    </a:p>
                  </a:txBody>
                  <a:tcPr marL="90000" marR="90000" marT="46807" marB="46807" anchor="ctr" anchorCtr="1"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0000" tIns="46807" rIns="90000" bIns="46807" anchor="ctr" anchorCtr="1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4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 marL="90000" marR="90000" marT="46807" marB="46807" anchor="ctr" anchorCtr="1"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0000" tIns="46807" rIns="90000" bIns="46807" anchor="ctr" anchorCtr="1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3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 marL="90000" marR="90000" marT="46807" marB="46807" anchor="ctr" anchorCtr="1"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0000" tIns="46807" rIns="90000" bIns="46807" anchor="ctr" anchorCtr="1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1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 marL="90000" marR="90000" marT="46807" marB="46807" anchor="ctr" anchorCtr="1"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0000" tIns="46807" rIns="90000" bIns="46807" anchor="ctr" anchorCtr="1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2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 marL="90000" marR="90000" marT="46807" marB="46807" anchor="ctr" anchorCtr="1"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2558" name="Text Box 30" title=""/>
          <p:cNvSpPr/>
          <p:nvPr/>
        </p:nvSpPr>
        <p:spPr>
          <a:xfrm>
            <a:off x="114300" y="3473450"/>
            <a:ext cx="9423400" cy="579438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/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则四块实验田中水稻的平均单位产量是多少？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</p:spTree>
  </p:cSld>
  <p:clrMapOvr>
    <a:masterClrMapping/>
  </p:clrMapOvr>
  <p:transition>
    <p:wheel spokes="8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3554" name="Text Box 2" title=""/>
          <p:cNvSpPr/>
          <p:nvPr/>
        </p:nvSpPr>
        <p:spPr>
          <a:xfrm>
            <a:off x="85725" y="695325"/>
            <a:ext cx="10579100" cy="3990975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/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4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、甲、乙两名体操运动员最近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10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次比赛成绩如下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342900" lvl="0" indent="-342900" eaLnBrk="1" hangingPunct="1"/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(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单位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: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分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)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：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342900" lvl="0" indent="-342900" eaLnBrk="1" hangingPunct="1"/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甲：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9.88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9.87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9.90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9.91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9.85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9.92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9.88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342900" lvl="0" indent="-342900" eaLnBrk="1" hangingPunct="1"/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        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9.89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9.90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9.86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；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342900" lvl="0" indent="-342900" eaLnBrk="1" hangingPunct="1"/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乙：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9.62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9.68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9.82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9.71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9.75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9.85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9.92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342900" lvl="0" indent="-342900" eaLnBrk="1" hangingPunct="1"/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        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9.79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9.80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，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9.78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。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342900" lvl="0" indent="-342900" eaLnBrk="1" hangingPunct="1"/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借助计算器比较甲、乙两名运动员</a:t>
            </a:r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10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次比赛的平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342900" lvl="0" indent="-342900" eaLnBrk="1" hangingPunct="1"/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均得分的高低。</a:t>
            </a:r>
            <a:endParaRPr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3555" name="Text Box 3" title=""/>
          <p:cNvSpPr/>
          <p:nvPr/>
        </p:nvSpPr>
        <p:spPr>
          <a:xfrm>
            <a:off x="28575" y="9525"/>
            <a:ext cx="195103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CC66"/>
                </a:solidFill>
                <a:latin typeface="Times New Roman" pitchFamily="18" charset="0"/>
                <a:ea typeface="楷体_GB2312" pitchFamily="49" charset="-122"/>
              </a:rPr>
              <a:t>巩固练习</a:t>
            </a:r>
            <a:endParaRPr lang="zh-CN" altLang="en-US" sz="3200" b="1">
              <a:solidFill>
                <a:srgbClr val="00CC66"/>
              </a:solidFill>
              <a:latin typeface="Times New Roman" pitchFamily="18" charset="0"/>
              <a:ea typeface="楷体_GB2312" pitchFamily="49" charset="-122"/>
            </a:endParaRPr>
          </a:p>
        </p:txBody>
      </p:sp>
    </p:spTree>
  </p:cSld>
  <p:clrMapOvr>
    <a:masterClrMapping/>
  </p:clrMapOvr>
  <p:transition>
    <p:wheel spokes="8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4578" name="Text Box 2" title=""/>
          <p:cNvSpPr/>
          <p:nvPr/>
        </p:nvSpPr>
        <p:spPr>
          <a:xfrm>
            <a:off x="133350" y="730250"/>
            <a:ext cx="9344025" cy="1066800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/>
            <a:r>
              <a:rPr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5</a:t>
            </a:r>
            <a:r>
              <a:rPr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、</a:t>
            </a:r>
            <a:r>
              <a:rPr kumimoji="1"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2002</a:t>
            </a:r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年第一季度我国各地区农村家庭平均每人现金收入情况表：</a:t>
            </a:r>
            <a:r>
              <a:rPr kumimoji="1"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(</a:t>
            </a:r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单位：元</a:t>
            </a:r>
            <a:r>
              <a:rPr kumimoji="1"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)</a:t>
            </a:r>
            <a:endParaRPr kumimoji="1" lang="en-US" altLang="zh-CN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graphicFrame>
        <p:nvGraphicFramePr>
          <p:cNvPr id="24579" name="Group 4" title=""/>
          <p:cNvGraphicFramePr>
            <a:graphicFrameLocks noGrp="1"/>
          </p:cNvGraphicFramePr>
          <p:nvPr/>
        </p:nvGraphicFramePr>
        <p:xfrm>
          <a:off x="522288" y="1960562"/>
          <a:ext cx="7620000" cy="3448050"/>
        </p:xfrm>
        <a:graphic>
          <a:graphicData uri="http://schemas.openxmlformats.org/drawingml/2006/table">
            <a:tbl>
              <a:tblPr/>
              <a:tblGrid>
                <a:gridCol w="952500"/>
                <a:gridCol w="952500"/>
                <a:gridCol w="952500"/>
                <a:gridCol w="952500"/>
                <a:gridCol w="952500"/>
                <a:gridCol w="952500"/>
                <a:gridCol w="952500"/>
                <a:gridCol w="952500"/>
              </a:tblGrid>
              <a:tr h="428625"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北京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1692.2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上海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3075.6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天津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1254.4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河北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584.4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428625"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山西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420.5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内蒙古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596.2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辽宁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875.4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吉林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705.5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428625"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黑龙江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746.8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江苏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1354.2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浙江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1891.1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安徽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520.6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428625"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福建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972.2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江西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575.1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山东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831.9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河南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426.3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428625"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湖北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582.2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湖南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685.7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广东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1065.5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广西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554.6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447675"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海南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699.3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重庆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523.2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四川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538.4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贵州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316.4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428625"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云南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411.6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西藏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254.4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陕西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441.0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甘肃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328.4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428625"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青海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337.8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宁夏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458.1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新疆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r>
                        <a:rPr lang="en-US" altLang="zh-CN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楷体_GB2312" pitchFamily="49" charset="-122"/>
                        </a:rPr>
                        <a:t>340.3</a:t>
                      </a:r>
                      <a:endParaRPr lang="en-US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endParaRPr lang="zh-CN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91440" tIns="45720" rIns="91440" bIns="45720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rgbClr val="FFCC00"/>
                        </a:buClr>
                        <a:buSzPct val="120000"/>
                      </a:pPr>
                      <a:endParaRPr lang="zh-CN" altLang="zh-CN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Times New Roman" pitchFamily="18" charset="0"/>
                        <a:ea typeface="楷体_GB2312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4663" name="Text Box 88" title=""/>
          <p:cNvSpPr/>
          <p:nvPr/>
        </p:nvSpPr>
        <p:spPr>
          <a:xfrm>
            <a:off x="133350" y="5514975"/>
            <a:ext cx="10018713" cy="1019175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>
              <a:lnSpc>
                <a:spcPct val="95000"/>
              </a:lnSpc>
            </a:pPr>
            <a:r>
              <a:rPr kumimoji="1"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        </a:t>
            </a:r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请计算这组数据的平均数，在计算过程中，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342900" lvl="0" indent="-342900" eaLnBrk="1" hangingPunct="1">
              <a:lnSpc>
                <a:spcPct val="95000"/>
              </a:lnSpc>
            </a:pPr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你体会到什么困难吗？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4664" name="Text Box 89" title=""/>
          <p:cNvSpPr/>
          <p:nvPr/>
        </p:nvSpPr>
        <p:spPr>
          <a:xfrm>
            <a:off x="28575" y="9525"/>
            <a:ext cx="195103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CC66"/>
                </a:solidFill>
                <a:latin typeface="Times New Roman" pitchFamily="18" charset="0"/>
                <a:ea typeface="楷体_GB2312" pitchFamily="49" charset="-122"/>
              </a:rPr>
              <a:t>巩固练习</a:t>
            </a:r>
            <a:endParaRPr lang="zh-CN" altLang="en-US" sz="3200" b="1">
              <a:solidFill>
                <a:srgbClr val="00CC66"/>
              </a:solidFill>
              <a:latin typeface="Times New Roman" pitchFamily="18" charset="0"/>
              <a:ea typeface="楷体_GB2312" pitchFamily="49" charset="-122"/>
            </a:endParaRPr>
          </a:p>
        </p:txBody>
      </p:sp>
    </p:spTree>
  </p:cSld>
  <p:clrMapOvr>
    <a:masterClrMapping/>
  </p:clrMapOvr>
  <p:transition>
    <p:wheel spokes="8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5602" name="Text Box 2" title=""/>
          <p:cNvSpPr/>
          <p:nvPr/>
        </p:nvSpPr>
        <p:spPr>
          <a:xfrm>
            <a:off x="28575" y="9525"/>
            <a:ext cx="195103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00CC66"/>
                </a:solidFill>
                <a:latin typeface="Times New Roman" pitchFamily="18" charset="0"/>
                <a:ea typeface="楷体_GB2312" pitchFamily="49" charset="-122"/>
              </a:rPr>
              <a:t>课堂小结</a:t>
            </a:r>
            <a:endParaRPr lang="zh-CN" altLang="en-US" sz="3200" b="1">
              <a:solidFill>
                <a:srgbClr val="00CC66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5603" name="Text Box 125" title=""/>
          <p:cNvSpPr/>
          <p:nvPr/>
        </p:nvSpPr>
        <p:spPr>
          <a:xfrm>
            <a:off x="98425" y="1314450"/>
            <a:ext cx="388778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kumimoji="1"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(1)</a:t>
            </a:r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进入统计状态：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pic>
        <p:nvPicPr>
          <p:cNvPr id="25604" name="Picture 126" descr="P26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1163" y="1420813"/>
            <a:ext cx="719137" cy="3603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5605" name="Text Box 127" title=""/>
          <p:cNvSpPr/>
          <p:nvPr/>
        </p:nvSpPr>
        <p:spPr>
          <a:xfrm>
            <a:off x="3402013" y="1314450"/>
            <a:ext cx="153035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开机，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5606" name="Rectangle 128" title=""/>
          <p:cNvSpPr/>
          <p:nvPr/>
        </p:nvSpPr>
        <p:spPr>
          <a:xfrm>
            <a:off x="4538663" y="1314450"/>
            <a:ext cx="3543300" cy="579438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按键        ；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5607" name="Text Box 129" title=""/>
          <p:cNvSpPr/>
          <p:nvPr/>
        </p:nvSpPr>
        <p:spPr>
          <a:xfrm>
            <a:off x="128588" y="2011363"/>
            <a:ext cx="3887787" cy="57943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kumimoji="1"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(2)</a:t>
            </a:r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输入数据：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5608" name="Text Box 130" title=""/>
          <p:cNvSpPr/>
          <p:nvPr/>
        </p:nvSpPr>
        <p:spPr>
          <a:xfrm>
            <a:off x="2546350" y="2011363"/>
            <a:ext cx="6597650" cy="57943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输入第一个数据并按    ，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pic>
        <p:nvPicPr>
          <p:cNvPr id="25609" name="Picture 131" descr="P26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2063" y="2152650"/>
            <a:ext cx="404812" cy="3143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5610" name="Rectangle 132" title=""/>
          <p:cNvSpPr/>
          <p:nvPr/>
        </p:nvSpPr>
        <p:spPr>
          <a:xfrm>
            <a:off x="6958013" y="2016125"/>
            <a:ext cx="2222500" cy="579438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完成第一    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5611" name="Rectangle 133" title=""/>
          <p:cNvSpPr/>
          <p:nvPr/>
        </p:nvSpPr>
        <p:spPr>
          <a:xfrm>
            <a:off x="179388" y="2544763"/>
            <a:ext cx="8751887" cy="579437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个数据的输入，重复上述步骤，直至所有数据输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5612" name="Rectangle 134" title=""/>
          <p:cNvSpPr/>
          <p:nvPr/>
        </p:nvSpPr>
        <p:spPr>
          <a:xfrm>
            <a:off x="190500" y="3086100"/>
            <a:ext cx="2224088" cy="579438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入完为止。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5613" name="Rectangle 135" title=""/>
          <p:cNvSpPr/>
          <p:nvPr/>
        </p:nvSpPr>
        <p:spPr>
          <a:xfrm>
            <a:off x="2111375" y="3113088"/>
            <a:ext cx="7140575" cy="579437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如果某个数据出现了</a:t>
            </a:r>
            <a:r>
              <a:rPr kumimoji="1" lang="en-US" altLang="zh-CN" sz="3200" b="1" i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n</a:t>
            </a:r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次，可先输入该  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5614" name="Rectangle 136" title=""/>
          <p:cNvSpPr/>
          <p:nvPr/>
        </p:nvSpPr>
        <p:spPr>
          <a:xfrm>
            <a:off x="115888" y="3654425"/>
            <a:ext cx="5608637" cy="579438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数据，然后连续按     键</a:t>
            </a:r>
            <a:r>
              <a:rPr kumimoji="1" lang="en-US" altLang="zh-CN" sz="3200" b="1" i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n</a:t>
            </a:r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次；  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pic>
        <p:nvPicPr>
          <p:cNvPr id="25615" name="Picture 137" descr="P26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250" y="3789363"/>
            <a:ext cx="404813" cy="3143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5616" name="Text Box 138" title=""/>
          <p:cNvSpPr/>
          <p:nvPr/>
        </p:nvSpPr>
        <p:spPr>
          <a:xfrm>
            <a:off x="161925" y="4198938"/>
            <a:ext cx="3887788" cy="57943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kumimoji="1" lang="en-US" altLang="zh-CN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(3)</a:t>
            </a:r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显示数据：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5617" name="Text Box 139" title=""/>
          <p:cNvSpPr/>
          <p:nvPr/>
        </p:nvSpPr>
        <p:spPr>
          <a:xfrm>
            <a:off x="2546350" y="4194175"/>
            <a:ext cx="315118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按键               ，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grpSp>
        <p:nvGrpSpPr>
          <p:cNvPr id="25618" name="Group 140" title=""/>
          <p:cNvGrpSpPr/>
          <p:nvPr/>
        </p:nvGrpSpPr>
        <p:grpSpPr>
          <a:xfrm>
            <a:off x="3492500" y="4256088"/>
            <a:ext cx="1473200" cy="452437"/>
            <a:chOff x="385" y="3209"/>
            <a:chExt cx="928" cy="285"/>
          </a:xfrm>
        </p:grpSpPr>
        <p:pic>
          <p:nvPicPr>
            <p:cNvPr id="25619" name="Picture 141" descr="P262" title="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5" y="3209"/>
              <a:ext cx="284" cy="25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25620" name="Picture 142" descr="P262" title="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78" y="3284"/>
              <a:ext cx="256" cy="163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25621" name="Picture 143" descr="P262" title="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086" y="3210"/>
              <a:ext cx="227" cy="22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25622" name="Picture 144" descr="P262" title="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40" y="3239"/>
              <a:ext cx="248" cy="255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25623" name="Rectangle 145" title=""/>
          <p:cNvSpPr/>
          <p:nvPr/>
        </p:nvSpPr>
        <p:spPr>
          <a:xfrm>
            <a:off x="168275" y="4752975"/>
            <a:ext cx="3582988" cy="584200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组数据的平均数。 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5624" name="Rectangle 146" title=""/>
          <p:cNvSpPr/>
          <p:nvPr/>
        </p:nvSpPr>
        <p:spPr>
          <a:xfrm>
            <a:off x="5243513" y="4178300"/>
            <a:ext cx="3448050" cy="579438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kumimoji="1" lang="zh-CN" altLang="en-US" sz="3200" b="1">
                <a:solidFill>
                  <a:srgbClr val="FFFFFF"/>
                </a:solidFill>
                <a:latin typeface="Times New Roman" pitchFamily="18" charset="0"/>
                <a:ea typeface="楷体_GB2312" pitchFamily="49" charset="-122"/>
              </a:rPr>
              <a:t>则屏幕上显示出这</a:t>
            </a:r>
            <a:endParaRPr kumimoji="1" lang="zh-CN" altLang="en-US" sz="3200" b="1">
              <a:solidFill>
                <a:srgbClr val="FFFFFF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5625" name="Text Box 147" title=""/>
          <p:cNvSpPr/>
          <p:nvPr/>
        </p:nvSpPr>
        <p:spPr>
          <a:xfrm>
            <a:off x="249238" y="623888"/>
            <a:ext cx="6708775" cy="579437"/>
          </a:xfrm>
          <a:prstGeom prst="rect">
            <a:avLst/>
          </a:prstGeom>
          <a:noFill/>
          <a:ln w="2857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FF66FF"/>
                </a:solidFill>
                <a:latin typeface="Times New Roman" pitchFamily="18" charset="0"/>
                <a:ea typeface="楷体_GB2312" pitchFamily="49" charset="-122"/>
              </a:rPr>
              <a:t>利用计算器求平均数的一般步骤：</a:t>
            </a:r>
            <a:endParaRPr lang="zh-CN" altLang="en-US" sz="3200" b="1">
              <a:solidFill>
                <a:srgbClr val="FF66FF"/>
              </a:solidFill>
              <a:latin typeface="Times New Roman" pitchFamily="18" charset="0"/>
              <a:ea typeface="楷体_GB2312" pitchFamily="49" charset="-122"/>
            </a:endParaRPr>
          </a:p>
        </p:txBody>
      </p:sp>
    </p:spTree>
  </p:cSld>
  <p:clrMapOvr>
    <a:masterClrMapping/>
  </p:clrMapOvr>
  <p:transition>
    <p:wheel spokes="8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58" name="Text Box 6"/>
          <p:cNvSpPr txBox="1">
            <a:spLocks noChangeArrowheads="1"/>
          </p:cNvSpPr>
          <p:nvPr/>
        </p:nvSpPr>
        <p:spPr bwMode="auto">
          <a:xfrm>
            <a:off x="0" y="2725469"/>
            <a:ext cx="913594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48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1.3  </a:t>
            </a:r>
            <a:r>
              <a:rPr lang="zh-CN" altLang="en-US" sz="4800">
                <a:solidFill>
                  <a:srgbClr val="FF0000"/>
                </a:solidFill>
                <a:latin typeface="Times New Roman Italic" pitchFamily="18" charset="0"/>
                <a:ea typeface="黑体" pitchFamily="49" charset="-122"/>
              </a:rPr>
              <a:t>勾股定理的应用</a:t>
            </a:r>
          </a:p>
        </p:txBody>
      </p:sp>
      <p:sp>
        <p:nvSpPr>
          <p:cNvPr id="70659" name="标题 1"/>
          <p:cNvSpPr>
            <a:spLocks noGrp="1"/>
          </p:cNvSpPr>
          <p:nvPr>
            <p:ph type="ctrTitle" idx="4294967295"/>
          </p:nvPr>
        </p:nvSpPr>
        <p:spPr>
          <a:xfrm>
            <a:off x="0" y="836712"/>
            <a:ext cx="9144000" cy="1470025"/>
          </a:xfrm>
          <a:noFill/>
        </p:spPr>
        <p:txBody>
          <a:bodyPr/>
          <a:lstStyle/>
          <a:p>
            <a:r>
              <a:rPr lang="zh-CN" altLang="en-US" sz="3600" smtClean="0">
                <a:latin typeface="楷体" pitchFamily="49" charset="-122"/>
                <a:ea typeface="楷体" pitchFamily="49" charset="-122"/>
              </a:rPr>
              <a:t>第一章 勾股定理</a:t>
            </a:r>
          </a:p>
        </p:txBody>
      </p:sp>
      <p:sp>
        <p:nvSpPr>
          <p:cNvPr id="4" name="矩形 3"/>
          <p:cNvSpPr/>
          <p:nvPr/>
        </p:nvSpPr>
        <p:spPr>
          <a:xfrm>
            <a:off x="20271" y="5805264"/>
            <a:ext cx="9115670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wheel spokes="8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6" name="任意多边形 17"/>
          <p:cNvSpPr/>
          <p:nvPr/>
        </p:nvSpPr>
        <p:spPr bwMode="auto">
          <a:xfrm>
            <a:off x="-1588" y="0"/>
            <a:ext cx="5437188" cy="6858000"/>
          </a:xfrm>
          <a:custGeom>
            <a:gdLst>
              <a:gd name="T0" fmla="*/ 0 w 5437991"/>
              <a:gd name="T1" fmla="*/ 0 h 6858000"/>
              <a:gd name="T2" fmla="*/ 5417971 w 5437991"/>
              <a:gd name="T3" fmla="*/ 0 h 6858000"/>
              <a:gd name="T4" fmla="*/ 1627119 w 5437991"/>
              <a:gd name="T5" fmla="*/ 6858000 h 6858000"/>
              <a:gd name="T6" fmla="*/ 0 w 5437991"/>
              <a:gd name="T7" fmla="*/ 6858000 h 6858000"/>
              <a:gd name="T8" fmla="*/ 0 w 5437991"/>
              <a:gd name="T9" fmla="*/ 0 h 6858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437991"/>
              <a:gd name="T16" fmla="*/ 0 h 6858000"/>
              <a:gd name="T17" fmla="*/ 5437991 w 5437991"/>
              <a:gd name="T18" fmla="*/ 6858000 h 6858000"/>
            </a:gdLst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437991" h="6858000">
                <a:moveTo>
                  <a:pt x="0" y="0"/>
                </a:moveTo>
                <a:lnTo>
                  <a:pt x="5437991" y="0"/>
                </a:lnTo>
                <a:lnTo>
                  <a:pt x="1633127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A1D74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2707" name="Text Box 20"/>
          <p:cNvSpPr txBox="1">
            <a:spLocks noChangeArrowheads="1"/>
          </p:cNvSpPr>
          <p:nvPr/>
        </p:nvSpPr>
        <p:spPr bwMode="auto">
          <a:xfrm>
            <a:off x="1306513" y="1206500"/>
            <a:ext cx="21828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dist" eaLnBrk="1" hangingPunct="1">
              <a:buFont typeface="Arial" pitchFamily="34" charset="0"/>
              <a:buNone/>
            </a:pPr>
            <a:r>
              <a:rPr lang="zh-CN" altLang="en-US" sz="2400">
                <a:solidFill>
                  <a:srgbClr val="FFFFFF"/>
                </a:solidFill>
                <a:latin typeface="Times New Roman" pitchFamily="18" charset="0"/>
                <a:ea typeface="黑体" pitchFamily="49" charset="-122"/>
                <a:cs typeface="Times New Roman" pitchFamily="18" charset="0"/>
              </a:rPr>
              <a:t>Con</a:t>
            </a:r>
          </a:p>
        </p:txBody>
      </p:sp>
      <p:sp>
        <p:nvSpPr>
          <p:cNvPr id="72708" name="文本框 20"/>
          <p:cNvSpPr txBox="1">
            <a:spLocks noChangeArrowheads="1"/>
          </p:cNvSpPr>
          <p:nvPr/>
        </p:nvSpPr>
        <p:spPr bwMode="auto">
          <a:xfrm>
            <a:off x="277813" y="828675"/>
            <a:ext cx="13477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</a:pPr>
            <a:r>
              <a:rPr lang="zh-CN" altLang="en-US" sz="2800">
                <a:solidFill>
                  <a:srgbClr val="FFFFFF"/>
                </a:solidFill>
                <a:latin typeface="黑体" pitchFamily="49" charset="-122"/>
                <a:ea typeface="黑体" pitchFamily="49" charset="-122"/>
              </a:rPr>
              <a:t>目录</a:t>
            </a:r>
          </a:p>
        </p:txBody>
      </p:sp>
      <p:cxnSp>
        <p:nvCxnSpPr>
          <p:cNvPr id="72709" name="直接连接符 22"/>
          <p:cNvCxnSpPr>
            <a:cxnSpLocks noChangeShapeType="1"/>
          </p:cNvCxnSpPr>
          <p:nvPr/>
        </p:nvCxnSpPr>
        <p:spPr bwMode="auto">
          <a:xfrm>
            <a:off x="571500" y="1628775"/>
            <a:ext cx="2430463" cy="0"/>
          </a:xfrm>
          <a:prstGeom prst="line">
            <a:avLst/>
          </a:prstGeom>
          <a:noFill/>
          <a:ln w="9525">
            <a:solidFill>
              <a:srgbClr val="FFFFFF"/>
            </a:solidFill>
            <a:prstDash val="sys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10" name="直接连接符 24"/>
          <p:cNvCxnSpPr>
            <a:cxnSpLocks noChangeShapeType="1"/>
          </p:cNvCxnSpPr>
          <p:nvPr/>
        </p:nvCxnSpPr>
        <p:spPr bwMode="auto">
          <a:xfrm flipH="1">
            <a:off x="1320800" y="534988"/>
            <a:ext cx="0" cy="2124075"/>
          </a:xfrm>
          <a:prstGeom prst="line">
            <a:avLst/>
          </a:prstGeom>
          <a:noFill/>
          <a:ln w="9525">
            <a:solidFill>
              <a:srgbClr val="FFFFFF"/>
            </a:solidFill>
            <a:prstDash val="sys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72711" name="椭圆 25"/>
          <p:cNvSpPr>
            <a:spLocks noChangeArrowheads="1"/>
          </p:cNvSpPr>
          <p:nvPr/>
        </p:nvSpPr>
        <p:spPr bwMode="auto">
          <a:xfrm>
            <a:off x="4205288" y="1160463"/>
            <a:ext cx="736600" cy="735012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</a:pPr>
            <a:endParaRPr lang="zh-CN" altLang="en-US" sz="2800">
              <a:solidFill>
                <a:srgbClr val="FFFFFF"/>
              </a:solidFill>
              <a:latin typeface="Arial Narrow" pitchFamily="34" charset="0"/>
              <a:ea typeface="黑体" pitchFamily="49" charset="-122"/>
            </a:endParaRPr>
          </a:p>
        </p:txBody>
      </p:sp>
      <p:sp>
        <p:nvSpPr>
          <p:cNvPr id="72712" name="椭圆 28"/>
          <p:cNvSpPr>
            <a:spLocks noChangeArrowheads="1"/>
          </p:cNvSpPr>
          <p:nvPr/>
        </p:nvSpPr>
        <p:spPr bwMode="auto">
          <a:xfrm>
            <a:off x="3722688" y="2017713"/>
            <a:ext cx="736600" cy="736600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</a:pPr>
            <a:endParaRPr lang="zh-CN" altLang="en-US" sz="2800">
              <a:solidFill>
                <a:srgbClr val="FFFFFF"/>
              </a:solidFill>
              <a:latin typeface="Arial Narrow" pitchFamily="34" charset="0"/>
              <a:ea typeface="黑体" pitchFamily="49" charset="-122"/>
            </a:endParaRPr>
          </a:p>
        </p:txBody>
      </p:sp>
      <p:sp>
        <p:nvSpPr>
          <p:cNvPr id="72713" name="椭圆 31"/>
          <p:cNvSpPr>
            <a:spLocks noChangeArrowheads="1"/>
          </p:cNvSpPr>
          <p:nvPr/>
        </p:nvSpPr>
        <p:spPr bwMode="auto">
          <a:xfrm>
            <a:off x="4259263" y="1212850"/>
            <a:ext cx="628650" cy="630238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</a:pPr>
            <a:r>
              <a:rPr lang="en-US" altLang="zh-CN" sz="2400">
                <a:solidFill>
                  <a:srgbClr val="FFFFFF"/>
                </a:solidFill>
                <a:latin typeface="Arial Unicode MS" pitchFamily="34" charset="-122"/>
                <a:ea typeface="Arial Unicode MS" pitchFamily="34" charset="-122"/>
              </a:rPr>
              <a:t>01</a:t>
            </a:r>
          </a:p>
        </p:txBody>
      </p:sp>
      <p:sp>
        <p:nvSpPr>
          <p:cNvPr id="72714" name="椭圆 32"/>
          <p:cNvSpPr>
            <a:spLocks noChangeArrowheads="1"/>
          </p:cNvSpPr>
          <p:nvPr/>
        </p:nvSpPr>
        <p:spPr bwMode="auto">
          <a:xfrm>
            <a:off x="3775075" y="2071688"/>
            <a:ext cx="630238" cy="628650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C0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</a:pPr>
            <a:r>
              <a:rPr lang="en-US" altLang="zh-CN" sz="2400">
                <a:solidFill>
                  <a:srgbClr val="FFFFFF"/>
                </a:solidFill>
                <a:latin typeface="Arial Unicode MS" pitchFamily="34" charset="-122"/>
                <a:ea typeface="Arial Unicode MS" pitchFamily="34" charset="-122"/>
              </a:rPr>
              <a:t>02</a:t>
            </a:r>
          </a:p>
        </p:txBody>
      </p:sp>
      <p:grpSp>
        <p:nvGrpSpPr>
          <p:cNvPr id="72715" name="组合 23"/>
          <p:cNvGrpSpPr/>
          <p:nvPr/>
        </p:nvGrpSpPr>
        <p:grpSpPr>
          <a:xfrm>
            <a:off x="3259138" y="2870200"/>
            <a:ext cx="735012" cy="736600"/>
            <a:chOff x="2986088" y="3314700"/>
            <a:chExt cx="735012" cy="736600"/>
          </a:xfrm>
        </p:grpSpPr>
        <p:sp>
          <p:nvSpPr>
            <p:cNvPr id="72716" name="椭圆 29"/>
            <p:cNvSpPr>
              <a:spLocks noChangeArrowheads="1"/>
            </p:cNvSpPr>
            <p:nvPr/>
          </p:nvSpPr>
          <p:spPr bwMode="auto">
            <a:xfrm>
              <a:off x="2986088" y="3314700"/>
              <a:ext cx="735012" cy="7366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400">
                <a:solidFill>
                  <a:srgbClr val="FFFFFF"/>
                </a:solidFill>
                <a:latin typeface="Arial Unicode MS" pitchFamily="34" charset="-122"/>
                <a:ea typeface="Arial Unicode MS" pitchFamily="34" charset="-122"/>
              </a:endParaRPr>
            </a:p>
          </p:txBody>
        </p:sp>
        <p:sp>
          <p:nvSpPr>
            <p:cNvPr id="72717" name="椭圆 33"/>
            <p:cNvSpPr>
              <a:spLocks noChangeArrowheads="1"/>
            </p:cNvSpPr>
            <p:nvPr/>
          </p:nvSpPr>
          <p:spPr bwMode="auto">
            <a:xfrm>
              <a:off x="3038475" y="3367088"/>
              <a:ext cx="630238" cy="630237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en-US" altLang="zh-CN" sz="2400">
                  <a:solidFill>
                    <a:srgbClr val="FFFFFF"/>
                  </a:solidFill>
                  <a:latin typeface="Arial Unicode MS" pitchFamily="34" charset="-122"/>
                  <a:ea typeface="Arial Unicode MS" pitchFamily="34" charset="-122"/>
                </a:rPr>
                <a:t>03</a:t>
              </a:r>
            </a:p>
          </p:txBody>
        </p:sp>
      </p:grpSp>
      <p:grpSp>
        <p:nvGrpSpPr>
          <p:cNvPr id="72718" name="组合 18"/>
          <p:cNvGrpSpPr/>
          <p:nvPr/>
        </p:nvGrpSpPr>
        <p:grpSpPr>
          <a:xfrm>
            <a:off x="2786063" y="3763963"/>
            <a:ext cx="735012" cy="735012"/>
            <a:chOff x="2513013" y="4183063"/>
            <a:chExt cx="735012" cy="735012"/>
          </a:xfrm>
        </p:grpSpPr>
        <p:sp>
          <p:nvSpPr>
            <p:cNvPr id="72719" name="椭圆 30"/>
            <p:cNvSpPr>
              <a:spLocks noChangeArrowheads="1"/>
            </p:cNvSpPr>
            <p:nvPr/>
          </p:nvSpPr>
          <p:spPr bwMode="auto">
            <a:xfrm>
              <a:off x="2513013" y="4183063"/>
              <a:ext cx="735012" cy="735012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400">
                <a:solidFill>
                  <a:srgbClr val="FFFFFF"/>
                </a:solidFill>
                <a:latin typeface="Arial Unicode MS" pitchFamily="34" charset="-122"/>
                <a:ea typeface="Arial Unicode MS" pitchFamily="34" charset="-122"/>
              </a:endParaRPr>
            </a:p>
          </p:txBody>
        </p:sp>
        <p:sp>
          <p:nvSpPr>
            <p:cNvPr id="72720" name="椭圆 34"/>
            <p:cNvSpPr>
              <a:spLocks noChangeArrowheads="1"/>
            </p:cNvSpPr>
            <p:nvPr/>
          </p:nvSpPr>
          <p:spPr bwMode="auto">
            <a:xfrm>
              <a:off x="2565400" y="4227513"/>
              <a:ext cx="630238" cy="630237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en-US" altLang="zh-CN" sz="2400">
                  <a:solidFill>
                    <a:srgbClr val="FFFFFF"/>
                  </a:solidFill>
                  <a:latin typeface="Arial Unicode MS" pitchFamily="34" charset="-122"/>
                  <a:ea typeface="Arial Unicode MS" pitchFamily="34" charset="-122"/>
                </a:rPr>
                <a:t>04</a:t>
              </a:r>
            </a:p>
          </p:txBody>
        </p:sp>
      </p:grpSp>
      <p:sp>
        <p:nvSpPr>
          <p:cNvPr id="72721" name="文本框 37"/>
          <p:cNvSpPr txBox="1">
            <a:spLocks noChangeArrowheads="1"/>
          </p:cNvSpPr>
          <p:nvPr/>
        </p:nvSpPr>
        <p:spPr bwMode="auto">
          <a:xfrm>
            <a:off x="4941888" y="1366838"/>
            <a:ext cx="3073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诊断练习</a:t>
            </a:r>
          </a:p>
        </p:txBody>
      </p:sp>
      <p:sp>
        <p:nvSpPr>
          <p:cNvPr id="72722" name="文本框 38"/>
          <p:cNvSpPr txBox="1">
            <a:spLocks noChangeArrowheads="1"/>
          </p:cNvSpPr>
          <p:nvPr/>
        </p:nvSpPr>
        <p:spPr bwMode="auto">
          <a:xfrm>
            <a:off x="3001963" y="4822825"/>
            <a:ext cx="3073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巩固练习</a:t>
            </a:r>
          </a:p>
        </p:txBody>
      </p:sp>
      <p:sp>
        <p:nvSpPr>
          <p:cNvPr id="72723" name="文本框 38"/>
          <p:cNvSpPr txBox="1">
            <a:spLocks noChangeArrowheads="1"/>
          </p:cNvSpPr>
          <p:nvPr/>
        </p:nvSpPr>
        <p:spPr bwMode="auto">
          <a:xfrm>
            <a:off x="2540000" y="5715000"/>
            <a:ext cx="3073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课堂小结</a:t>
            </a:r>
          </a:p>
        </p:txBody>
      </p:sp>
      <p:sp>
        <p:nvSpPr>
          <p:cNvPr id="72724" name="文本框 38"/>
          <p:cNvSpPr txBox="1">
            <a:spLocks noChangeArrowheads="1"/>
          </p:cNvSpPr>
          <p:nvPr/>
        </p:nvSpPr>
        <p:spPr bwMode="auto">
          <a:xfrm>
            <a:off x="3521075" y="3910013"/>
            <a:ext cx="3073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例题讲解</a:t>
            </a:r>
          </a:p>
        </p:txBody>
      </p:sp>
      <p:grpSp>
        <p:nvGrpSpPr>
          <p:cNvPr id="72725" name="组合 18"/>
          <p:cNvGrpSpPr/>
          <p:nvPr/>
        </p:nvGrpSpPr>
        <p:grpSpPr>
          <a:xfrm>
            <a:off x="2266950" y="4656138"/>
            <a:ext cx="735013" cy="735012"/>
            <a:chOff x="2513013" y="4183063"/>
            <a:chExt cx="735012" cy="735012"/>
          </a:xfrm>
        </p:grpSpPr>
        <p:sp>
          <p:nvSpPr>
            <p:cNvPr id="72726" name="椭圆 30"/>
            <p:cNvSpPr>
              <a:spLocks noChangeArrowheads="1"/>
            </p:cNvSpPr>
            <p:nvPr/>
          </p:nvSpPr>
          <p:spPr bwMode="auto">
            <a:xfrm>
              <a:off x="2513013" y="4183063"/>
              <a:ext cx="735012" cy="735012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400">
                <a:solidFill>
                  <a:srgbClr val="FFFFFF"/>
                </a:solidFill>
                <a:latin typeface="Arial Unicode MS" pitchFamily="34" charset="-122"/>
                <a:ea typeface="Arial Unicode MS" pitchFamily="34" charset="-122"/>
              </a:endParaRPr>
            </a:p>
          </p:txBody>
        </p:sp>
        <p:sp>
          <p:nvSpPr>
            <p:cNvPr id="72727" name="椭圆 34"/>
            <p:cNvSpPr>
              <a:spLocks noChangeArrowheads="1"/>
            </p:cNvSpPr>
            <p:nvPr/>
          </p:nvSpPr>
          <p:spPr bwMode="auto">
            <a:xfrm>
              <a:off x="2565400" y="4227513"/>
              <a:ext cx="630238" cy="630237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en-US" altLang="zh-CN" sz="2400">
                  <a:solidFill>
                    <a:srgbClr val="FFFFFF"/>
                  </a:solidFill>
                  <a:latin typeface="Arial Unicode MS" pitchFamily="34" charset="-122"/>
                  <a:ea typeface="Arial Unicode MS" pitchFamily="34" charset="-122"/>
                </a:rPr>
                <a:t>05</a:t>
              </a:r>
            </a:p>
          </p:txBody>
        </p:sp>
      </p:grpSp>
      <p:sp>
        <p:nvSpPr>
          <p:cNvPr id="72728" name="文本框 38"/>
          <p:cNvSpPr txBox="1">
            <a:spLocks noChangeArrowheads="1"/>
          </p:cNvSpPr>
          <p:nvPr/>
        </p:nvSpPr>
        <p:spPr bwMode="auto">
          <a:xfrm>
            <a:off x="4462463" y="2239963"/>
            <a:ext cx="3073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问题情境一</a:t>
            </a:r>
          </a:p>
        </p:txBody>
      </p:sp>
      <p:grpSp>
        <p:nvGrpSpPr>
          <p:cNvPr id="72729" name="组合 18"/>
          <p:cNvGrpSpPr/>
          <p:nvPr/>
        </p:nvGrpSpPr>
        <p:grpSpPr>
          <a:xfrm>
            <a:off x="1752600" y="5548313"/>
            <a:ext cx="735013" cy="735012"/>
            <a:chOff x="2513013" y="4183063"/>
            <a:chExt cx="735012" cy="735012"/>
          </a:xfrm>
        </p:grpSpPr>
        <p:sp>
          <p:nvSpPr>
            <p:cNvPr id="72730" name="椭圆 30"/>
            <p:cNvSpPr>
              <a:spLocks noChangeArrowheads="1"/>
            </p:cNvSpPr>
            <p:nvPr/>
          </p:nvSpPr>
          <p:spPr bwMode="auto">
            <a:xfrm>
              <a:off x="2513013" y="4183063"/>
              <a:ext cx="735012" cy="735012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400">
                <a:solidFill>
                  <a:srgbClr val="FFFFFF"/>
                </a:solidFill>
                <a:latin typeface="Arial Unicode MS" pitchFamily="34" charset="-122"/>
                <a:ea typeface="Arial Unicode MS" pitchFamily="34" charset="-122"/>
              </a:endParaRPr>
            </a:p>
          </p:txBody>
        </p:sp>
        <p:sp>
          <p:nvSpPr>
            <p:cNvPr id="72731" name="椭圆 34"/>
            <p:cNvSpPr>
              <a:spLocks noChangeArrowheads="1"/>
            </p:cNvSpPr>
            <p:nvPr/>
          </p:nvSpPr>
          <p:spPr bwMode="auto">
            <a:xfrm>
              <a:off x="2565400" y="4227513"/>
              <a:ext cx="630238" cy="630237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en-US" altLang="zh-CN" sz="2400">
                  <a:solidFill>
                    <a:srgbClr val="FFFFFF"/>
                  </a:solidFill>
                  <a:latin typeface="Arial Unicode MS" pitchFamily="34" charset="-122"/>
                  <a:ea typeface="Arial Unicode MS" pitchFamily="34" charset="-122"/>
                </a:rPr>
                <a:t>06</a:t>
              </a:r>
            </a:p>
          </p:txBody>
        </p:sp>
      </p:grpSp>
      <p:sp>
        <p:nvSpPr>
          <p:cNvPr id="72732" name="文本框 38"/>
          <p:cNvSpPr txBox="1">
            <a:spLocks noChangeArrowheads="1"/>
          </p:cNvSpPr>
          <p:nvPr/>
        </p:nvSpPr>
        <p:spPr bwMode="auto">
          <a:xfrm>
            <a:off x="3941763" y="3082925"/>
            <a:ext cx="3073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问题情境二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4" name="Text Box 4"/>
          <p:cNvSpPr txBox="1">
            <a:spLocks noChangeArrowheads="1"/>
          </p:cNvSpPr>
          <p:nvPr/>
        </p:nvSpPr>
        <p:spPr bwMode="auto">
          <a:xfrm>
            <a:off x="701675" y="1309688"/>
            <a:ext cx="7954963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 Italic" pitchFamily="18" charset="0"/>
                <a:ea typeface="黑体" pitchFamily="49" charset="-122"/>
              </a:rPr>
              <a:t>1</a:t>
            </a:r>
            <a:r>
              <a:rPr lang="zh-CN" altLang="en-US" sz="2800">
                <a:latin typeface="Times New Roman Italic" pitchFamily="18" charset="0"/>
                <a:ea typeface="黑体" pitchFamily="49" charset="-122"/>
              </a:rPr>
              <a:t>、圆柱的底面半径为</a:t>
            </a:r>
            <a:r>
              <a:rPr lang="en-US" altLang="zh-CN" sz="2800">
                <a:latin typeface="Times New Roman Italic" pitchFamily="18" charset="0"/>
                <a:ea typeface="黑体" pitchFamily="49" charset="-122"/>
              </a:rPr>
              <a:t>3cm</a:t>
            </a:r>
            <a:r>
              <a:rPr lang="zh-CN" altLang="en-US" sz="2800">
                <a:latin typeface="Times New Roman Italic" pitchFamily="18" charset="0"/>
                <a:ea typeface="黑体" pitchFamily="49" charset="-122"/>
              </a:rPr>
              <a:t>，高为</a:t>
            </a:r>
            <a:r>
              <a:rPr lang="en-US" altLang="zh-CN" sz="2800">
                <a:latin typeface="Times New Roman Italic" pitchFamily="18" charset="0"/>
                <a:ea typeface="黑体" pitchFamily="49" charset="-122"/>
              </a:rPr>
              <a:t>12cm</a:t>
            </a:r>
            <a:r>
              <a:rPr lang="zh-CN" altLang="en-US" sz="2800">
                <a:latin typeface="Times New Roman Italic" pitchFamily="18" charset="0"/>
                <a:ea typeface="黑体" pitchFamily="49" charset="-122"/>
              </a:rPr>
              <a:t>，求圆柱的侧面积。</a:t>
            </a:r>
          </a:p>
        </p:txBody>
      </p:sp>
      <p:grpSp>
        <p:nvGrpSpPr>
          <p:cNvPr id="2" name="Group 26"/>
          <p:cNvGrpSpPr/>
          <p:nvPr/>
        </p:nvGrpSpPr>
        <p:grpSpPr>
          <a:xfrm>
            <a:off x="3716338" y="2663825"/>
            <a:ext cx="4056062" cy="2125663"/>
            <a:chOff x="2295" y="1437"/>
            <a:chExt cx="2555" cy="1339"/>
          </a:xfrm>
        </p:grpSpPr>
        <p:sp>
          <p:nvSpPr>
            <p:cNvPr id="74756" name="Text Box 8"/>
            <p:cNvSpPr txBox="1">
              <a:spLocks noChangeArrowheads="1"/>
            </p:cNvSpPr>
            <p:nvPr/>
          </p:nvSpPr>
          <p:spPr bwMode="auto">
            <a:xfrm>
              <a:off x="2295" y="2446"/>
              <a:ext cx="255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32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0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0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latin typeface="Times New Roman Italic" pitchFamily="18" charset="0"/>
                  <a:ea typeface="黑体" pitchFamily="49" charset="-122"/>
                </a:rPr>
                <a:t>A</a:t>
              </a:r>
            </a:p>
          </p:txBody>
        </p:sp>
        <p:sp>
          <p:nvSpPr>
            <p:cNvPr id="74757" name="Text Box 9"/>
            <p:cNvSpPr txBox="1">
              <a:spLocks noChangeArrowheads="1"/>
            </p:cNvSpPr>
            <p:nvPr/>
          </p:nvSpPr>
          <p:spPr bwMode="auto">
            <a:xfrm>
              <a:off x="4507" y="2390"/>
              <a:ext cx="330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32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0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0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latin typeface="Times New Roman Italic" pitchFamily="18" charset="0"/>
                  <a:ea typeface="黑体" pitchFamily="49" charset="-122"/>
                </a:rPr>
                <a:t>A`</a:t>
              </a:r>
            </a:p>
          </p:txBody>
        </p:sp>
        <p:sp>
          <p:nvSpPr>
            <p:cNvPr id="74758" name="Text Box 10"/>
            <p:cNvSpPr txBox="1">
              <a:spLocks noChangeArrowheads="1"/>
            </p:cNvSpPr>
            <p:nvPr/>
          </p:nvSpPr>
          <p:spPr bwMode="auto">
            <a:xfrm>
              <a:off x="4507" y="1511"/>
              <a:ext cx="343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32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0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0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latin typeface="Times New Roman Italic" pitchFamily="18" charset="0"/>
                  <a:ea typeface="黑体" pitchFamily="49" charset="-122"/>
                </a:rPr>
                <a:t>C`</a:t>
              </a:r>
            </a:p>
          </p:txBody>
        </p:sp>
        <p:sp>
          <p:nvSpPr>
            <p:cNvPr id="74759" name="Rectangle 17"/>
            <p:cNvSpPr>
              <a:spLocks noChangeArrowheads="1"/>
            </p:cNvSpPr>
            <p:nvPr/>
          </p:nvSpPr>
          <p:spPr bwMode="auto">
            <a:xfrm>
              <a:off x="2579" y="1722"/>
              <a:ext cx="1928" cy="851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28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4760" name="Text Box 21"/>
            <p:cNvSpPr txBox="1">
              <a:spLocks noChangeArrowheads="1"/>
            </p:cNvSpPr>
            <p:nvPr/>
          </p:nvSpPr>
          <p:spPr bwMode="auto">
            <a:xfrm>
              <a:off x="2321" y="1437"/>
              <a:ext cx="267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32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0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0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latin typeface="Times New Roman Italic" pitchFamily="18" charset="0"/>
                  <a:ea typeface="黑体" pitchFamily="49" charset="-122"/>
                </a:rPr>
                <a:t>C</a:t>
              </a:r>
            </a:p>
          </p:txBody>
        </p:sp>
      </p:grpSp>
      <p:sp>
        <p:nvSpPr>
          <p:cNvPr id="38936" name="Text Box 24"/>
          <p:cNvSpPr txBox="1">
            <a:spLocks noChangeArrowheads="1"/>
          </p:cNvSpPr>
          <p:nvPr/>
        </p:nvSpPr>
        <p:spPr bwMode="auto">
          <a:xfrm>
            <a:off x="7227888" y="3502025"/>
            <a:ext cx="54451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 Italic" pitchFamily="18" charset="0"/>
                <a:ea typeface="黑体" pitchFamily="49" charset="-122"/>
              </a:rPr>
              <a:t>12</a:t>
            </a:r>
          </a:p>
        </p:txBody>
      </p:sp>
      <p:sp>
        <p:nvSpPr>
          <p:cNvPr id="38937" name="Text Box 25"/>
          <p:cNvSpPr txBox="1">
            <a:spLocks noChangeArrowheads="1"/>
          </p:cNvSpPr>
          <p:nvPr/>
        </p:nvSpPr>
        <p:spPr bwMode="auto">
          <a:xfrm>
            <a:off x="5472113" y="4402138"/>
            <a:ext cx="54451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Times New Roman Italic" pitchFamily="18" charset="0"/>
                <a:ea typeface="黑体" pitchFamily="49" charset="-122"/>
              </a:rPr>
              <a:t>6</a:t>
            </a:r>
            <a:r>
              <a:rPr lang="el-GR" altLang="zh-CN" sz="2800">
                <a:latin typeface="Times New Roman Italic" pitchFamily="18" charset="0"/>
                <a:ea typeface="黑体" pitchFamily="49" charset="-122"/>
                <a:cs typeface="Times New Roman" pitchFamily="18" charset="0"/>
              </a:rPr>
              <a:t>π</a:t>
            </a:r>
          </a:p>
        </p:txBody>
      </p:sp>
      <p:sp>
        <p:nvSpPr>
          <p:cNvPr id="38939" name="Text Box 27"/>
          <p:cNvSpPr txBox="1">
            <a:spLocks noChangeArrowheads="1"/>
          </p:cNvSpPr>
          <p:nvPr/>
        </p:nvSpPr>
        <p:spPr bwMode="auto">
          <a:xfrm>
            <a:off x="2997200" y="5383213"/>
            <a:ext cx="3048000" cy="579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en-US" altLang="zh-CN">
              <a:solidFill>
                <a:srgbClr val="FF3300"/>
              </a:solidFill>
              <a:latin typeface="Times New Roman Italic" pitchFamily="18" charset="0"/>
              <a:ea typeface="黑体" pitchFamily="49" charset="-122"/>
            </a:endParaRPr>
          </a:p>
        </p:txBody>
      </p:sp>
      <p:grpSp>
        <p:nvGrpSpPr>
          <p:cNvPr id="74764" name="Group 31"/>
          <p:cNvGrpSpPr/>
          <p:nvPr/>
        </p:nvGrpSpPr>
        <p:grpSpPr>
          <a:xfrm>
            <a:off x="1135063" y="2692400"/>
            <a:ext cx="1760537" cy="2098675"/>
            <a:chOff x="243" y="1451"/>
            <a:chExt cx="1109" cy="1322"/>
          </a:xfrm>
        </p:grpSpPr>
        <p:grpSp>
          <p:nvGrpSpPr>
            <p:cNvPr id="74765" name="Group 20"/>
            <p:cNvGrpSpPr/>
            <p:nvPr/>
          </p:nvGrpSpPr>
          <p:grpSpPr>
            <a:xfrm>
              <a:off x="527" y="1565"/>
              <a:ext cx="510" cy="1147"/>
              <a:chOff x="385" y="1565"/>
              <a:chExt cx="1276" cy="1147"/>
            </a:xfrm>
          </p:grpSpPr>
          <p:grpSp>
            <p:nvGrpSpPr>
              <p:cNvPr id="74766" name="Group 16"/>
              <p:cNvGrpSpPr/>
              <p:nvPr/>
            </p:nvGrpSpPr>
            <p:grpSpPr>
              <a:xfrm>
                <a:off x="385" y="1565"/>
                <a:ext cx="1276" cy="1147"/>
                <a:chOff x="555" y="1791"/>
                <a:chExt cx="1361" cy="1758"/>
              </a:xfrm>
            </p:grpSpPr>
            <p:sp>
              <p:nvSpPr>
                <p:cNvPr id="74767" name="Oval 15"/>
                <p:cNvSpPr>
                  <a:spLocks noChangeArrowheads="1"/>
                </p:cNvSpPr>
                <p:nvPr/>
              </p:nvSpPr>
              <p:spPr bwMode="auto">
                <a:xfrm>
                  <a:off x="555" y="3122"/>
                  <a:ext cx="1361" cy="426"/>
                </a:xfrm>
                <a:prstGeom prst="ellipse">
                  <a:avLst/>
                </a:prstGeom>
                <a:noFill/>
                <a:ln w="28575">
                  <a:solidFill>
                    <a:schemeClr val="tx1"/>
                  </a:solidFill>
                  <a:prstDash val="dash"/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kern="1200" baseline="0">
                      <a:solidFill>
                        <a:schemeClr val="tx1"/>
                      </a:solidFill>
                      <a:effectLst/>
                      <a:latin typeface="Tahoma" pitchFamily="34" charset="0"/>
                      <a:ea typeface="宋体" pitchFamily="2" charset="-122"/>
                      <a:cs typeface="+mn-cs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kern="1200" baseline="0">
                      <a:solidFill>
                        <a:schemeClr val="tx1"/>
                      </a:solidFill>
                      <a:effectLst/>
                      <a:latin typeface="Tahoma" pitchFamily="34" charset="0"/>
                      <a:ea typeface="宋体" pitchFamily="2" charset="-122"/>
                      <a:cs typeface="+mn-cs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kern="1200" baseline="0">
                      <a:solidFill>
                        <a:schemeClr val="tx1"/>
                      </a:solidFill>
                      <a:effectLst/>
                      <a:latin typeface="Tahoma" pitchFamily="34" charset="0"/>
                      <a:ea typeface="宋体" pitchFamily="2" charset="-122"/>
                      <a:cs typeface="+mn-cs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kern="1200" baseline="0">
                      <a:solidFill>
                        <a:schemeClr val="tx1"/>
                      </a:solidFill>
                      <a:effectLst/>
                      <a:latin typeface="Tahoma" pitchFamily="34" charset="0"/>
                      <a:ea typeface="宋体" pitchFamily="2" charset="-122"/>
                      <a:cs typeface="+mn-cs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kern="1200" baseline="0">
                      <a:solidFill>
                        <a:schemeClr val="tx1"/>
                      </a:solidFill>
                      <a:effectLst/>
                      <a:latin typeface="Tahoma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 sz="2800">
                    <a:latin typeface="Times New Roman Italic" pitchFamily="18" charset="0"/>
                    <a:ea typeface="黑体" pitchFamily="49" charset="-122"/>
                  </a:endParaRPr>
                </a:p>
              </p:txBody>
            </p:sp>
            <p:sp>
              <p:nvSpPr>
                <p:cNvPr id="74768" name="AutoShape 14"/>
                <p:cNvSpPr>
                  <a:spLocks noChangeArrowheads="1"/>
                </p:cNvSpPr>
                <p:nvPr/>
              </p:nvSpPr>
              <p:spPr bwMode="auto">
                <a:xfrm>
                  <a:off x="555" y="1791"/>
                  <a:ext cx="1361" cy="1758"/>
                </a:xfrm>
                <a:prstGeom prst="can">
                  <a:avLst>
                    <a:gd name="adj" fmla="val 32292"/>
                  </a:avLst>
                </a:prstGeom>
                <a:noFill/>
                <a:ln w="28575">
                  <a:solidFill>
                    <a:schemeClr val="tx1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kern="1200" baseline="0">
                      <a:solidFill>
                        <a:schemeClr val="tx1"/>
                      </a:solidFill>
                      <a:effectLst/>
                      <a:latin typeface="Tahoma" pitchFamily="34" charset="0"/>
                      <a:ea typeface="宋体" pitchFamily="2" charset="-122"/>
                      <a:cs typeface="+mn-cs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kern="1200" baseline="0">
                      <a:solidFill>
                        <a:schemeClr val="tx1"/>
                      </a:solidFill>
                      <a:effectLst/>
                      <a:latin typeface="Tahoma" pitchFamily="34" charset="0"/>
                      <a:ea typeface="宋体" pitchFamily="2" charset="-122"/>
                      <a:cs typeface="+mn-cs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kern="1200" baseline="0">
                      <a:solidFill>
                        <a:schemeClr val="tx1"/>
                      </a:solidFill>
                      <a:effectLst/>
                      <a:latin typeface="Tahoma" pitchFamily="34" charset="0"/>
                      <a:ea typeface="宋体" pitchFamily="2" charset="-122"/>
                      <a:cs typeface="+mn-cs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kern="1200" baseline="0">
                      <a:solidFill>
                        <a:schemeClr val="tx1"/>
                      </a:solidFill>
                      <a:effectLst/>
                      <a:latin typeface="Tahoma" pitchFamily="34" charset="0"/>
                      <a:ea typeface="宋体" pitchFamily="2" charset="-122"/>
                      <a:cs typeface="+mn-cs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kern="1200" baseline="0">
                      <a:solidFill>
                        <a:schemeClr val="tx1"/>
                      </a:solidFill>
                      <a:effectLst/>
                      <a:latin typeface="Tahoma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Tahoma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 sz="2800">
                    <a:latin typeface="Times New Roman Italic" pitchFamily="18" charset="0"/>
                    <a:ea typeface="黑体" pitchFamily="49" charset="-122"/>
                  </a:endParaRPr>
                </a:p>
              </p:txBody>
            </p:sp>
          </p:grpSp>
          <p:sp>
            <p:nvSpPr>
              <p:cNvPr id="74769" name="Line 18"/>
              <p:cNvSpPr>
                <a:spLocks noChangeShapeType="1"/>
              </p:cNvSpPr>
              <p:nvPr/>
            </p:nvSpPr>
            <p:spPr bwMode="auto">
              <a:xfrm flipH="1">
                <a:off x="401" y="2570"/>
                <a:ext cx="1247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prstDash val="dash"/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770" name="Oval 19"/>
              <p:cNvSpPr>
                <a:spLocks noChangeArrowheads="1"/>
              </p:cNvSpPr>
              <p:nvPr/>
            </p:nvSpPr>
            <p:spPr bwMode="auto">
              <a:xfrm>
                <a:off x="996" y="2544"/>
                <a:ext cx="56" cy="56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2800">
                  <a:latin typeface="Times New Roman Italic" pitchFamily="18" charset="0"/>
                  <a:ea typeface="黑体" pitchFamily="49" charset="-122"/>
                </a:endParaRPr>
              </a:p>
            </p:txBody>
          </p:sp>
        </p:grpSp>
        <p:sp>
          <p:nvSpPr>
            <p:cNvPr id="74771" name="Text Box 22"/>
            <p:cNvSpPr txBox="1">
              <a:spLocks noChangeArrowheads="1"/>
            </p:cNvSpPr>
            <p:nvPr/>
          </p:nvSpPr>
          <p:spPr bwMode="auto">
            <a:xfrm>
              <a:off x="754" y="2358"/>
              <a:ext cx="229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32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0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0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latin typeface="Times New Roman Italic" pitchFamily="18" charset="0"/>
                  <a:ea typeface="黑体" pitchFamily="49" charset="-122"/>
                </a:rPr>
                <a:t>3</a:t>
              </a:r>
            </a:p>
          </p:txBody>
        </p:sp>
        <p:sp>
          <p:nvSpPr>
            <p:cNvPr id="74772" name="Text Box 23"/>
            <p:cNvSpPr txBox="1">
              <a:spLocks noChangeArrowheads="1"/>
            </p:cNvSpPr>
            <p:nvPr/>
          </p:nvSpPr>
          <p:spPr bwMode="auto">
            <a:xfrm>
              <a:off x="1009" y="1962"/>
              <a:ext cx="343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32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0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0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latin typeface="Times New Roman Italic" pitchFamily="18" charset="0"/>
                  <a:ea typeface="黑体" pitchFamily="49" charset="-122"/>
                </a:rPr>
                <a:t>12</a:t>
              </a:r>
            </a:p>
          </p:txBody>
        </p:sp>
        <p:sp>
          <p:nvSpPr>
            <p:cNvPr id="74773" name="Rectangle 28"/>
            <p:cNvSpPr>
              <a:spLocks noChangeArrowheads="1"/>
            </p:cNvSpPr>
            <p:nvPr/>
          </p:nvSpPr>
          <p:spPr bwMode="auto">
            <a:xfrm>
              <a:off x="243" y="2443"/>
              <a:ext cx="255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latin typeface="Times New Roman Italic" pitchFamily="18" charset="0"/>
                  <a:ea typeface="黑体" pitchFamily="49" charset="-122"/>
                </a:rPr>
                <a:t>A</a:t>
              </a:r>
            </a:p>
          </p:txBody>
        </p:sp>
        <p:sp>
          <p:nvSpPr>
            <p:cNvPr id="74774" name="Rectangle 29"/>
            <p:cNvSpPr>
              <a:spLocks noChangeArrowheads="1"/>
            </p:cNvSpPr>
            <p:nvPr/>
          </p:nvSpPr>
          <p:spPr bwMode="auto">
            <a:xfrm>
              <a:off x="262" y="1451"/>
              <a:ext cx="267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latin typeface="Times New Roman Italic" pitchFamily="18" charset="0"/>
                  <a:ea typeface="黑体" pitchFamily="49" charset="-122"/>
                </a:rPr>
                <a:t>C</a:t>
              </a:r>
            </a:p>
          </p:txBody>
        </p:sp>
      </p:grp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89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89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8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36" grpId="0"/>
      <p:bldP spid="38937" grpId="0"/>
      <p:bldP spid="3893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02" name="Text Box 3"/>
          <p:cNvSpPr txBox="1">
            <a:spLocks noChangeArrowheads="1"/>
          </p:cNvSpPr>
          <p:nvPr/>
        </p:nvSpPr>
        <p:spPr bwMode="auto">
          <a:xfrm>
            <a:off x="701675" y="1146175"/>
            <a:ext cx="800735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2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、如图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(1)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是一个正方体，下面哪个不是正方体的展开图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(        )</a:t>
            </a:r>
          </a:p>
        </p:txBody>
      </p:sp>
      <p:sp>
        <p:nvSpPr>
          <p:cNvPr id="76803" name="Rectangle 25"/>
          <p:cNvSpPr>
            <a:spLocks noChangeArrowheads="1"/>
          </p:cNvSpPr>
          <p:nvPr/>
        </p:nvSpPr>
        <p:spPr bwMode="auto">
          <a:xfrm>
            <a:off x="7113588" y="4167188"/>
            <a:ext cx="8509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图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(1)</a:t>
            </a:r>
          </a:p>
        </p:txBody>
      </p:sp>
      <p:grpSp>
        <p:nvGrpSpPr>
          <p:cNvPr id="76804" name="Group 29"/>
          <p:cNvGrpSpPr/>
          <p:nvPr/>
        </p:nvGrpSpPr>
        <p:grpSpPr>
          <a:xfrm>
            <a:off x="7024688" y="2789238"/>
            <a:ext cx="1277937" cy="1304925"/>
            <a:chOff x="4241" y="1041"/>
            <a:chExt cx="623" cy="636"/>
          </a:xfrm>
        </p:grpSpPr>
        <p:sp>
          <p:nvSpPr>
            <p:cNvPr id="76805" name="AutoShape 24"/>
            <p:cNvSpPr>
              <a:spLocks noChangeArrowheads="1"/>
            </p:cNvSpPr>
            <p:nvPr/>
          </p:nvSpPr>
          <p:spPr bwMode="auto">
            <a:xfrm>
              <a:off x="4241" y="1054"/>
              <a:ext cx="623" cy="623"/>
            </a:xfrm>
            <a:prstGeom prst="cube">
              <a:avLst>
                <a:gd name="adj" fmla="val 25000"/>
              </a:avLst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06" name="Line 26"/>
            <p:cNvSpPr>
              <a:spLocks noChangeShapeType="1"/>
            </p:cNvSpPr>
            <p:nvPr/>
          </p:nvSpPr>
          <p:spPr bwMode="auto">
            <a:xfrm flipH="1">
              <a:off x="4411" y="1521"/>
              <a:ext cx="453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6807" name="Line 27"/>
            <p:cNvSpPr>
              <a:spLocks noChangeShapeType="1"/>
            </p:cNvSpPr>
            <p:nvPr/>
          </p:nvSpPr>
          <p:spPr bwMode="auto">
            <a:xfrm rot="16200000" flipH="1">
              <a:off x="4173" y="1268"/>
              <a:ext cx="453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6808" name="Line 28"/>
            <p:cNvSpPr>
              <a:spLocks noChangeShapeType="1"/>
            </p:cNvSpPr>
            <p:nvPr/>
          </p:nvSpPr>
          <p:spPr bwMode="auto">
            <a:xfrm flipH="1">
              <a:off x="4245" y="1508"/>
              <a:ext cx="152" cy="155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6809" name="Group 67"/>
          <p:cNvGrpSpPr/>
          <p:nvPr/>
        </p:nvGrpSpPr>
        <p:grpSpPr>
          <a:xfrm>
            <a:off x="884238" y="2528888"/>
            <a:ext cx="1981200" cy="1463675"/>
            <a:chOff x="300" y="1916"/>
            <a:chExt cx="1248" cy="922"/>
          </a:xfrm>
        </p:grpSpPr>
        <p:grpSp>
          <p:nvGrpSpPr>
            <p:cNvPr id="76810" name="Group 36"/>
            <p:cNvGrpSpPr/>
            <p:nvPr/>
          </p:nvGrpSpPr>
          <p:grpSpPr>
            <a:xfrm>
              <a:off x="300" y="2217"/>
              <a:ext cx="1248" cy="312"/>
              <a:chOff x="300" y="2217"/>
              <a:chExt cx="1248" cy="312"/>
            </a:xfrm>
          </p:grpSpPr>
          <p:sp>
            <p:nvSpPr>
              <p:cNvPr id="76811" name="Rectangle 30"/>
              <p:cNvSpPr>
                <a:spLocks noChangeArrowheads="1"/>
              </p:cNvSpPr>
              <p:nvPr/>
            </p:nvSpPr>
            <p:spPr bwMode="auto">
              <a:xfrm>
                <a:off x="300" y="2217"/>
                <a:ext cx="312" cy="31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  <p:sp>
            <p:nvSpPr>
              <p:cNvPr id="76812" name="Rectangle 31"/>
              <p:cNvSpPr>
                <a:spLocks noChangeArrowheads="1"/>
              </p:cNvSpPr>
              <p:nvPr/>
            </p:nvSpPr>
            <p:spPr bwMode="auto">
              <a:xfrm>
                <a:off x="612" y="2217"/>
                <a:ext cx="312" cy="31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  <p:sp>
            <p:nvSpPr>
              <p:cNvPr id="76813" name="Rectangle 32"/>
              <p:cNvSpPr>
                <a:spLocks noChangeArrowheads="1"/>
              </p:cNvSpPr>
              <p:nvPr/>
            </p:nvSpPr>
            <p:spPr bwMode="auto">
              <a:xfrm>
                <a:off x="924" y="2217"/>
                <a:ext cx="312" cy="31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  <p:sp>
            <p:nvSpPr>
              <p:cNvPr id="76814" name="Rectangle 33"/>
              <p:cNvSpPr>
                <a:spLocks noChangeArrowheads="1"/>
              </p:cNvSpPr>
              <p:nvPr/>
            </p:nvSpPr>
            <p:spPr bwMode="auto">
              <a:xfrm>
                <a:off x="1236" y="2217"/>
                <a:ext cx="312" cy="31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</p:grpSp>
        <p:sp>
          <p:nvSpPr>
            <p:cNvPr id="76815" name="Rectangle 34"/>
            <p:cNvSpPr>
              <a:spLocks noChangeArrowheads="1"/>
            </p:cNvSpPr>
            <p:nvPr/>
          </p:nvSpPr>
          <p:spPr bwMode="auto">
            <a:xfrm>
              <a:off x="300" y="1916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16" name="Rectangle 35"/>
            <p:cNvSpPr>
              <a:spLocks noChangeArrowheads="1"/>
            </p:cNvSpPr>
            <p:nvPr/>
          </p:nvSpPr>
          <p:spPr bwMode="auto">
            <a:xfrm>
              <a:off x="924" y="2526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</p:grpSp>
      <p:grpSp>
        <p:nvGrpSpPr>
          <p:cNvPr id="76817" name="Group 68"/>
          <p:cNvGrpSpPr/>
          <p:nvPr/>
        </p:nvGrpSpPr>
        <p:grpSpPr>
          <a:xfrm>
            <a:off x="976313" y="4891088"/>
            <a:ext cx="1981200" cy="993775"/>
            <a:chOff x="357" y="3065"/>
            <a:chExt cx="1248" cy="626"/>
          </a:xfrm>
        </p:grpSpPr>
        <p:grpSp>
          <p:nvGrpSpPr>
            <p:cNvPr id="76818" name="Group 44"/>
            <p:cNvGrpSpPr/>
            <p:nvPr/>
          </p:nvGrpSpPr>
          <p:grpSpPr>
            <a:xfrm>
              <a:off x="357" y="3379"/>
              <a:ext cx="1248" cy="312"/>
              <a:chOff x="300" y="2217"/>
              <a:chExt cx="1248" cy="312"/>
            </a:xfrm>
          </p:grpSpPr>
          <p:sp>
            <p:nvSpPr>
              <p:cNvPr id="76819" name="Rectangle 45"/>
              <p:cNvSpPr>
                <a:spLocks noChangeArrowheads="1"/>
              </p:cNvSpPr>
              <p:nvPr/>
            </p:nvSpPr>
            <p:spPr bwMode="auto">
              <a:xfrm>
                <a:off x="300" y="2217"/>
                <a:ext cx="312" cy="31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  <p:sp>
            <p:nvSpPr>
              <p:cNvPr id="76820" name="Rectangle 46"/>
              <p:cNvSpPr>
                <a:spLocks noChangeArrowheads="1"/>
              </p:cNvSpPr>
              <p:nvPr/>
            </p:nvSpPr>
            <p:spPr bwMode="auto">
              <a:xfrm>
                <a:off x="612" y="2217"/>
                <a:ext cx="312" cy="31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  <p:sp>
            <p:nvSpPr>
              <p:cNvPr id="76821" name="Rectangle 47"/>
              <p:cNvSpPr>
                <a:spLocks noChangeArrowheads="1"/>
              </p:cNvSpPr>
              <p:nvPr/>
            </p:nvSpPr>
            <p:spPr bwMode="auto">
              <a:xfrm>
                <a:off x="924" y="2217"/>
                <a:ext cx="312" cy="31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  <p:sp>
            <p:nvSpPr>
              <p:cNvPr id="76822" name="Rectangle 48"/>
              <p:cNvSpPr>
                <a:spLocks noChangeArrowheads="1"/>
              </p:cNvSpPr>
              <p:nvPr/>
            </p:nvSpPr>
            <p:spPr bwMode="auto">
              <a:xfrm>
                <a:off x="1236" y="2217"/>
                <a:ext cx="312" cy="31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kern="1200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3200">
                  <a:latin typeface="Times New Roman Italic" pitchFamily="18" charset="0"/>
                  <a:ea typeface="黑体" pitchFamily="49" charset="-122"/>
                </a:endParaRPr>
              </a:p>
            </p:txBody>
          </p:sp>
        </p:grpSp>
        <p:sp>
          <p:nvSpPr>
            <p:cNvPr id="76823" name="Rectangle 49"/>
            <p:cNvSpPr>
              <a:spLocks noChangeArrowheads="1"/>
            </p:cNvSpPr>
            <p:nvPr/>
          </p:nvSpPr>
          <p:spPr bwMode="auto">
            <a:xfrm>
              <a:off x="357" y="3065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24" name="Rectangle 50"/>
            <p:cNvSpPr>
              <a:spLocks noChangeArrowheads="1"/>
            </p:cNvSpPr>
            <p:nvPr/>
          </p:nvSpPr>
          <p:spPr bwMode="auto">
            <a:xfrm>
              <a:off x="669" y="3067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</p:grpSp>
      <p:grpSp>
        <p:nvGrpSpPr>
          <p:cNvPr id="76825" name="Group 66"/>
          <p:cNvGrpSpPr/>
          <p:nvPr/>
        </p:nvGrpSpPr>
        <p:grpSpPr>
          <a:xfrm>
            <a:off x="4124325" y="2462213"/>
            <a:ext cx="1981200" cy="1489075"/>
            <a:chOff x="2341" y="1874"/>
            <a:chExt cx="1248" cy="938"/>
          </a:xfrm>
        </p:grpSpPr>
        <p:sp>
          <p:nvSpPr>
            <p:cNvPr id="76826" name="Rectangle 60"/>
            <p:cNvSpPr>
              <a:spLocks noChangeArrowheads="1"/>
            </p:cNvSpPr>
            <p:nvPr/>
          </p:nvSpPr>
          <p:spPr bwMode="auto">
            <a:xfrm>
              <a:off x="2653" y="2188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27" name="Rectangle 61"/>
            <p:cNvSpPr>
              <a:spLocks noChangeArrowheads="1"/>
            </p:cNvSpPr>
            <p:nvPr/>
          </p:nvSpPr>
          <p:spPr bwMode="auto">
            <a:xfrm>
              <a:off x="2965" y="2188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28" name="Rectangle 62"/>
            <p:cNvSpPr>
              <a:spLocks noChangeArrowheads="1"/>
            </p:cNvSpPr>
            <p:nvPr/>
          </p:nvSpPr>
          <p:spPr bwMode="auto">
            <a:xfrm>
              <a:off x="3277" y="2188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29" name="Rectangle 63"/>
            <p:cNvSpPr>
              <a:spLocks noChangeArrowheads="1"/>
            </p:cNvSpPr>
            <p:nvPr/>
          </p:nvSpPr>
          <p:spPr bwMode="auto">
            <a:xfrm>
              <a:off x="2965" y="2500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30" name="Rectangle 64"/>
            <p:cNvSpPr>
              <a:spLocks noChangeArrowheads="1"/>
            </p:cNvSpPr>
            <p:nvPr/>
          </p:nvSpPr>
          <p:spPr bwMode="auto">
            <a:xfrm>
              <a:off x="2653" y="1874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31" name="Rectangle 65"/>
            <p:cNvSpPr>
              <a:spLocks noChangeArrowheads="1"/>
            </p:cNvSpPr>
            <p:nvPr/>
          </p:nvSpPr>
          <p:spPr bwMode="auto">
            <a:xfrm>
              <a:off x="2341" y="1877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</p:grpSp>
      <p:grpSp>
        <p:nvGrpSpPr>
          <p:cNvPr id="76832" name="Group 72"/>
          <p:cNvGrpSpPr/>
          <p:nvPr/>
        </p:nvGrpSpPr>
        <p:grpSpPr>
          <a:xfrm>
            <a:off x="4122738" y="4914900"/>
            <a:ext cx="2479675" cy="974725"/>
            <a:chOff x="2339" y="3080"/>
            <a:chExt cx="1562" cy="614"/>
          </a:xfrm>
        </p:grpSpPr>
        <p:sp>
          <p:nvSpPr>
            <p:cNvPr id="76833" name="Rectangle 52"/>
            <p:cNvSpPr>
              <a:spLocks noChangeArrowheads="1"/>
            </p:cNvSpPr>
            <p:nvPr/>
          </p:nvSpPr>
          <p:spPr bwMode="auto">
            <a:xfrm>
              <a:off x="2965" y="3382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34" name="Rectangle 53"/>
            <p:cNvSpPr>
              <a:spLocks noChangeArrowheads="1"/>
            </p:cNvSpPr>
            <p:nvPr/>
          </p:nvSpPr>
          <p:spPr bwMode="auto">
            <a:xfrm>
              <a:off x="3277" y="3382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35" name="Rectangle 54"/>
            <p:cNvSpPr>
              <a:spLocks noChangeArrowheads="1"/>
            </p:cNvSpPr>
            <p:nvPr/>
          </p:nvSpPr>
          <p:spPr bwMode="auto">
            <a:xfrm>
              <a:off x="3589" y="3382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36" name="Rectangle 56"/>
            <p:cNvSpPr>
              <a:spLocks noChangeArrowheads="1"/>
            </p:cNvSpPr>
            <p:nvPr/>
          </p:nvSpPr>
          <p:spPr bwMode="auto">
            <a:xfrm>
              <a:off x="2653" y="3080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37" name="Rectangle 69"/>
            <p:cNvSpPr>
              <a:spLocks noChangeArrowheads="1"/>
            </p:cNvSpPr>
            <p:nvPr/>
          </p:nvSpPr>
          <p:spPr bwMode="auto">
            <a:xfrm>
              <a:off x="2339" y="3080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  <p:sp>
          <p:nvSpPr>
            <p:cNvPr id="76838" name="Rectangle 71"/>
            <p:cNvSpPr>
              <a:spLocks noChangeArrowheads="1"/>
            </p:cNvSpPr>
            <p:nvPr/>
          </p:nvSpPr>
          <p:spPr bwMode="auto">
            <a:xfrm>
              <a:off x="2965" y="3080"/>
              <a:ext cx="312" cy="3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kern="1200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3200">
                <a:latin typeface="Times New Roman Italic" pitchFamily="18" charset="0"/>
                <a:ea typeface="黑体" pitchFamily="49" charset="-122"/>
              </a:endParaRPr>
            </a:p>
          </p:txBody>
        </p:sp>
      </p:grpSp>
      <p:sp>
        <p:nvSpPr>
          <p:cNvPr id="76839" name="Rectangle 73"/>
          <p:cNvSpPr>
            <a:spLocks noChangeArrowheads="1"/>
          </p:cNvSpPr>
          <p:nvPr/>
        </p:nvSpPr>
        <p:spPr bwMode="auto">
          <a:xfrm>
            <a:off x="1741488" y="4037013"/>
            <a:ext cx="37147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</a:t>
            </a:r>
          </a:p>
        </p:txBody>
      </p:sp>
      <p:sp>
        <p:nvSpPr>
          <p:cNvPr id="76840" name="Rectangle 74"/>
          <p:cNvSpPr>
            <a:spLocks noChangeArrowheads="1"/>
          </p:cNvSpPr>
          <p:nvPr/>
        </p:nvSpPr>
        <p:spPr bwMode="auto">
          <a:xfrm>
            <a:off x="5116513" y="4037013"/>
            <a:ext cx="37147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B</a:t>
            </a:r>
          </a:p>
        </p:txBody>
      </p:sp>
      <p:sp>
        <p:nvSpPr>
          <p:cNvPr id="76841" name="Rectangle 75"/>
          <p:cNvSpPr>
            <a:spLocks noChangeArrowheads="1"/>
          </p:cNvSpPr>
          <p:nvPr/>
        </p:nvSpPr>
        <p:spPr bwMode="auto">
          <a:xfrm>
            <a:off x="1695450" y="5972175"/>
            <a:ext cx="388938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C</a:t>
            </a:r>
          </a:p>
        </p:txBody>
      </p:sp>
      <p:sp>
        <p:nvSpPr>
          <p:cNvPr id="76842" name="Rectangle 76"/>
          <p:cNvSpPr>
            <a:spLocks noChangeArrowheads="1"/>
          </p:cNvSpPr>
          <p:nvPr/>
        </p:nvSpPr>
        <p:spPr bwMode="auto">
          <a:xfrm>
            <a:off x="5116513" y="5972175"/>
            <a:ext cx="4064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kern="1200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D</a:t>
            </a:r>
          </a:p>
        </p:txBody>
      </p:sp>
    </p:spTree>
  </p:cSld>
  <p:clrMapOvr>
    <a:masterClrMapping/>
  </p:clrMapOvr>
  <p:transition>
    <p:wheel spokes="8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50" name="Text Box 6"/>
          <p:cNvSpPr txBox="1">
            <a:spLocks noChangeArrowheads="1"/>
          </p:cNvSpPr>
          <p:nvPr/>
        </p:nvSpPr>
        <p:spPr bwMode="auto">
          <a:xfrm>
            <a:off x="522288" y="1314450"/>
            <a:ext cx="830738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Ⅰ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、如图，有一个圆柱，它的高等于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12cm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，底面圆的周长为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18cm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，在圆柱下底面的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点有一只蚂蚁，它想吃到地面上与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A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点相对的</a:t>
            </a:r>
            <a:r>
              <a:rPr lang="en-US" altLang="zh-CN" sz="2400">
                <a:latin typeface="Times New Roman Italic" pitchFamily="18" charset="0"/>
                <a:ea typeface="黑体" pitchFamily="49" charset="-122"/>
              </a:rPr>
              <a:t>B</a:t>
            </a:r>
            <a:r>
              <a:rPr lang="zh-CN" altLang="en-US" sz="2400">
                <a:latin typeface="Times New Roman Italic" pitchFamily="18" charset="0"/>
                <a:ea typeface="黑体" pitchFamily="49" charset="-122"/>
              </a:rPr>
              <a:t>点处的食物，沿圆柱侧面爬行的最短路程是多少？</a:t>
            </a:r>
            <a:endParaRPr lang="en-US" altLang="zh-CN" sz="2400">
              <a:latin typeface="Times New Roman Italic" pitchFamily="18" charset="0"/>
              <a:ea typeface="黑体" pitchFamily="49" charset="-122"/>
            </a:endParaRPr>
          </a:p>
        </p:txBody>
      </p:sp>
      <p:pic>
        <p:nvPicPr>
          <p:cNvPr id="78851" name="Picture 53" descr="P22A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607050" y="3563938"/>
            <a:ext cx="2835275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heel spokes="8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https://d.book118.com/626234045230010054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cean">
  <a:themeElements>
    <a:clrScheme name="Ocean 1">
      <a:dk1>
        <a:srgbClr val="010199"/>
      </a:dk1>
      <a:lt1>
        <a:srgbClr val="FFFFFF"/>
      </a:lt1>
      <a:dk2>
        <a:srgbClr val="000099"/>
      </a:dk2>
      <a:lt2>
        <a:srgbClr val="FFFFFF"/>
      </a:lt2>
      <a:accent1>
        <a:srgbClr val="33CCCC"/>
      </a:accent1>
      <a:accent2>
        <a:srgbClr val="00C600"/>
      </a:accent2>
      <a:accent3>
        <a:srgbClr val="AAAACA"/>
      </a:accent3>
      <a:accent4>
        <a:srgbClr val="DADADA"/>
      </a:accent4>
      <a:accent5>
        <a:srgbClr val="ADE2E2"/>
      </a:accent5>
      <a:accent6>
        <a:srgbClr val="00B300"/>
      </a:accent6>
      <a:hlink>
        <a:srgbClr val="FFCC00"/>
      </a:hlink>
      <a:folHlink>
        <a:srgbClr val="6699FF"/>
      </a:folHlink>
    </a:clrScheme>
    <a:fontScheme name="Ocean">
      <a:majorFont>
        <a:latin typeface="Tahoma"/>
        <a:ea typeface="宋体"/>
        <a:cs typeface="Arial"/>
      </a:majorFont>
      <a:minorFont>
        <a:latin typeface="Tahom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ea typeface="宋体" pitchFamily="2" charset="-122"/>
          </a:defRPr>
        </a:defPPr>
      </a:lstStyle>
    </a:lnDef>
  </a:objectDefaults>
  <a:extraClrSchemeLst>
    <a:extraClrScheme>
      <a:clrScheme name="Ocean 1">
        <a:dk1>
          <a:srgbClr val="010199"/>
        </a:dk1>
        <a:lt1>
          <a:srgbClr val="FFFFFF"/>
        </a:lt1>
        <a:dk2>
          <a:srgbClr val="000099"/>
        </a:dk2>
        <a:lt2>
          <a:srgbClr val="FFFFFF"/>
        </a:lt2>
        <a:accent1>
          <a:srgbClr val="33CCCC"/>
        </a:accent1>
        <a:accent2>
          <a:srgbClr val="00C600"/>
        </a:accent2>
        <a:accent3>
          <a:srgbClr val="AAAACA"/>
        </a:accent3>
        <a:accent4>
          <a:srgbClr val="DADADA"/>
        </a:accent4>
        <a:accent5>
          <a:srgbClr val="ADE2E2"/>
        </a:accent5>
        <a:accent6>
          <a:srgbClr val="00B300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2">
        <a:dk1>
          <a:srgbClr val="000066"/>
        </a:dk1>
        <a:lt1>
          <a:srgbClr val="FFFFFF"/>
        </a:lt1>
        <a:dk2>
          <a:srgbClr val="5D93FF"/>
        </a:dk2>
        <a:lt2>
          <a:srgbClr val="FFFFFF"/>
        </a:lt2>
        <a:accent1>
          <a:srgbClr val="6666FF"/>
        </a:accent1>
        <a:accent2>
          <a:srgbClr val="9999FF"/>
        </a:accent2>
        <a:accent3>
          <a:srgbClr val="B6C8FF"/>
        </a:accent3>
        <a:accent4>
          <a:srgbClr val="DADADA"/>
        </a:accent4>
        <a:accent5>
          <a:srgbClr val="B8B8FF"/>
        </a:accent5>
        <a:accent6>
          <a:srgbClr val="8A8AE7"/>
        </a:accent6>
        <a:hlink>
          <a:srgbClr val="FF33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3">
        <a:dk1>
          <a:srgbClr val="000000"/>
        </a:dk1>
        <a:lt1>
          <a:srgbClr val="FFFFFF"/>
        </a:lt1>
        <a:dk2>
          <a:srgbClr val="572E88"/>
        </a:dk2>
        <a:lt2>
          <a:srgbClr val="FFFFFF"/>
        </a:lt2>
        <a:accent1>
          <a:srgbClr val="FF6600"/>
        </a:accent1>
        <a:accent2>
          <a:srgbClr val="FFCC00"/>
        </a:accent2>
        <a:accent3>
          <a:srgbClr val="B4ADC3"/>
        </a:accent3>
        <a:accent4>
          <a:srgbClr val="DADADA"/>
        </a:accent4>
        <a:accent5>
          <a:srgbClr val="FFB8AA"/>
        </a:accent5>
        <a:accent6>
          <a:srgbClr val="E7B900"/>
        </a:accent6>
        <a:hlink>
          <a:srgbClr val="33CCCC"/>
        </a:hlink>
        <a:folHlink>
          <a:srgbClr val="36CC6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4">
        <a:dk1>
          <a:srgbClr val="003366"/>
        </a:dk1>
        <a:lt1>
          <a:srgbClr val="FFFFFF"/>
        </a:lt1>
        <a:dk2>
          <a:srgbClr val="666699"/>
        </a:dk2>
        <a:lt2>
          <a:srgbClr val="FFFFFF"/>
        </a:lt2>
        <a:accent1>
          <a:srgbClr val="9966FF"/>
        </a:accent1>
        <a:accent2>
          <a:srgbClr val="00CC66"/>
        </a:accent2>
        <a:accent3>
          <a:srgbClr val="B8B8CA"/>
        </a:accent3>
        <a:accent4>
          <a:srgbClr val="DADADA"/>
        </a:accent4>
        <a:accent5>
          <a:srgbClr val="CAB8FF"/>
        </a:accent5>
        <a:accent6>
          <a:srgbClr val="00B95C"/>
        </a:accent6>
        <a:hlink>
          <a:srgbClr val="65C8FF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5">
        <a:dk1>
          <a:srgbClr val="000000"/>
        </a:dk1>
        <a:lt1>
          <a:srgbClr val="FFFFFF"/>
        </a:lt1>
        <a:dk2>
          <a:srgbClr val="336600"/>
        </a:dk2>
        <a:lt2>
          <a:srgbClr val="FFFFFF"/>
        </a:lt2>
        <a:accent1>
          <a:srgbClr val="B7C533"/>
        </a:accent1>
        <a:accent2>
          <a:srgbClr val="CCCCFF"/>
        </a:accent2>
        <a:accent3>
          <a:srgbClr val="ADB8AA"/>
        </a:accent3>
        <a:accent4>
          <a:srgbClr val="DADADA"/>
        </a:accent4>
        <a:accent5>
          <a:srgbClr val="D8DFAD"/>
        </a:accent5>
        <a:accent6>
          <a:srgbClr val="B9B9E7"/>
        </a:accent6>
        <a:hlink>
          <a:srgbClr val="FFFFC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6">
        <a:dk1>
          <a:srgbClr val="000000"/>
        </a:dk1>
        <a:lt1>
          <a:srgbClr val="FFFFFF"/>
        </a:lt1>
        <a:dk2>
          <a:srgbClr val="006B80"/>
        </a:dk2>
        <a:lt2>
          <a:srgbClr val="C1CB75"/>
        </a:lt2>
        <a:accent1>
          <a:srgbClr val="6F8406"/>
        </a:accent1>
        <a:accent2>
          <a:srgbClr val="D9E288"/>
        </a:accent2>
        <a:accent3>
          <a:srgbClr val="AABAC0"/>
        </a:accent3>
        <a:accent4>
          <a:srgbClr val="DADADA"/>
        </a:accent4>
        <a:accent5>
          <a:srgbClr val="BBC2AA"/>
        </a:accent5>
        <a:accent6>
          <a:srgbClr val="C4CD7B"/>
        </a:accent6>
        <a:hlink>
          <a:srgbClr val="00CC00"/>
        </a:hlink>
        <a:folHlink>
          <a:srgbClr val="C0FF7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7">
        <a:dk1>
          <a:srgbClr val="5F5F5F"/>
        </a:dk1>
        <a:lt1>
          <a:srgbClr val="FFFFFF"/>
        </a:lt1>
        <a:dk2>
          <a:srgbClr val="FF6600"/>
        </a:dk2>
        <a:lt2>
          <a:srgbClr val="FFFFFF"/>
        </a:lt2>
        <a:accent1>
          <a:srgbClr val="CC6600"/>
        </a:accent1>
        <a:accent2>
          <a:srgbClr val="FF6600"/>
        </a:accent2>
        <a:accent3>
          <a:srgbClr val="FFB8AA"/>
        </a:accent3>
        <a:accent4>
          <a:srgbClr val="DADADA"/>
        </a:accent4>
        <a:accent5>
          <a:srgbClr val="E2B8AA"/>
        </a:accent5>
        <a:accent6>
          <a:srgbClr val="E75C00"/>
        </a:accent6>
        <a:hlink>
          <a:srgbClr val="FFFF99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8">
        <a:dk1>
          <a:srgbClr val="000000"/>
        </a:dk1>
        <a:lt1>
          <a:srgbClr val="FFFFFF"/>
        </a:lt1>
        <a:dk2>
          <a:srgbClr val="FFBA2F"/>
        </a:dk2>
        <a:lt2>
          <a:srgbClr val="A50021"/>
        </a:lt2>
        <a:accent1>
          <a:srgbClr val="FF6600"/>
        </a:accent1>
        <a:accent2>
          <a:srgbClr val="CC6600"/>
        </a:accent2>
        <a:accent3>
          <a:srgbClr val="FFD9AD"/>
        </a:accent3>
        <a:accent4>
          <a:srgbClr val="DADADA"/>
        </a:accent4>
        <a:accent5>
          <a:srgbClr val="FFB8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Tahoma</vt:lpstr>
      <vt:lpstr>宋体</vt:lpstr>
      <vt:lpstr>Wingdings</vt:lpstr>
      <vt:lpstr>Times New Roman</vt:lpstr>
      <vt:lpstr>楷体_GB2312</vt:lpstr>
      <vt:lpstr>微软雅黑</vt:lpstr>
      <vt:lpstr>黑体</vt:lpstr>
      <vt:lpstr>Times New Roman Italic</vt:lpstr>
      <vt:lpstr>楷体</vt:lpstr>
      <vt:lpstr>Arial Narrow</vt:lpstr>
      <vt:lpstr>Arial Unicode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第一章 勾股定理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2024-09-22T04:54:15.564</cp:lastPrinted>
  <dcterms:created xsi:type="dcterms:W3CDTF">2024-09-21T20:54:15Z</dcterms:created>
  <dcterms:modified xsi:type="dcterms:W3CDTF">2024-09-21T20:54:17Z</dcterms:modified>
</cp:coreProperties>
</file>