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66F4C19-80CB-4B0D-8B0B-977153BE80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05198C-E7E9-4A73-9AD2-389F4865D8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169E722-541D-4ECF-B366-97BE6D9BFD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BB2B13C-E0EB-4AAA-868F-D1D3A04136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50CDBB7-C5DB-4347-8EC8-5B24289F190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10E821D-4366-4CAB-B43C-EEDE2D73959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AE1B6DF-1144-4416-BB97-A8CA503075C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C6158A5-CEF7-492D-BF8F-207B7EBB9D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F03F7CE-E14B-4643-9CBD-A0B19FBBF8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A815E4-25E9-4FB9-B2F9-7641DF8B65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27929A-81B4-4CD3-83CA-C7640875CB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7000143001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79738" y="1106319"/>
            <a:ext cx="9999878" cy="210433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2">
                    <a:alpha val="100000"/>
                  </a:schemeClr>
                </a:solidFill>
                <a:latin typeface="Arial"/>
                <a:ea typeface="Arial"/>
                <a:cs typeface="Arial"/>
              </a:rPr>
              <a:t>g产业链深度研究报告</a:t>
            </a:r>
          </a:p>
        </p:txBody>
      </p:sp>
      <p:sp>
        <p:nvSpPr>
          <p:cNvPr id="3" name="TextBox 3"/>
          <p:cNvSpPr txBox="1"/>
          <p:nvPr/>
        </p:nvSpPr>
        <p:spPr>
          <a:xfrm>
            <a:off x="779738" y="4568330"/>
            <a:ext cx="227015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lumMod val="20000"/>
                    <a:lumOff val="80000"/>
                    <a:alpha val="100000"/>
                  </a:schemeClr>
                </a:solidFill>
                <a:latin typeface="Microsoft Yahei"/>
                <a:ea typeface="Microsoft Yahei"/>
                <a:cs typeface="Microsoft Yahei"/>
              </a:rPr>
              <a:t>汇报人：</a:t>
            </a:r>
          </a:p>
        </p:txBody>
      </p:sp>
      <p:sp>
        <p:nvSpPr>
          <p:cNvPr id="4" name="TextBox 4"/>
          <p:cNvSpPr txBox="1"/>
          <p:nvPr/>
        </p:nvSpPr>
        <p:spPr>
          <a:xfrm>
            <a:off x="779738" y="5093925"/>
            <a:ext cx="227015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lumMod val="20000"/>
                    <a:lumOff val="80000"/>
                    <a:alpha val="100000"/>
                  </a:schemeClr>
                </a:solidFill>
                <a:latin typeface="Microsoft Yahei"/>
                <a:ea typeface="Microsoft Yahei"/>
                <a:cs typeface="Microsoft Yahei"/>
              </a:rPr>
              <a:t>202X-01-07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096000"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g产业链概述</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g产业链的核心环节分析</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g产业链的竞争格局分析</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g产业链的挑战与机遇</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g产业链的未来展望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01</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g产业链概述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g产业链的定义与构成</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g产业链是指围绕g产业，从原材料的供应到生产、流通、消费等环节所形成的完整的链条式结构。</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构成</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主要包括原材料供应、生产制造、物流配送、销售服务等环节，每个环节之间相互衔接，协同作用，共同完成产品的全生命周期。</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317" r="25317"/>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g产业链的完善和发展可以提升产业的整体竞争力，使企业在激烈的市场竞争中占据优势。</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提升产业竞争力</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通过g产业链的整合，可以实现资源的优化配置，提高资源的利用效率，降低生产成本。</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优化资源配置</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g产业链的发展可以促进产业的升级和转型，推动产业向高端化、智能化、绿色化方向发展。</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促进产业升级</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g产业链的重要性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发展历程</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g产业链经历了从传统的小作坊生产到现代的工业化生产，再到如今的智能化、绿色化生产的发展历程。</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发展趋势</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未来，随着科技的不断发展，g产业链将朝着更加智能化、绿色化、服务化的方向发展。同时，随着全球化的不断深入，g产业链也将更加开放和协同，形成全球化的产业网络。</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g产业链的发展历程与趋势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02</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g产业链的核心环节分析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45936" y="260197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3788" y="4992370"/>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14621" y="4992370"/>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52079" y="300540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82069" y="298040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90610" y="451003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84214" y="528619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38684" y="454436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71891" y="3318396"/>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详细描述</a:t>
            </a:r>
          </a:p>
        </p:txBody>
      </p:sp>
      <p:sp>
        <p:nvSpPr>
          <p:cNvPr id="11" name="Freeform 11"/>
          <p:cNvSpPr/>
          <p:nvPr/>
        </p:nvSpPr>
        <p:spPr>
          <a:xfrm>
            <a:off x="5821069" y="286491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73593" y="3379295"/>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66066" y="365957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16258" y="3379295"/>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418097" y="366894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34007" y="5314781"/>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89033" y="5255782"/>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79518" y="4987861"/>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上游产业主要涉及g的原材料供应和初级加工，包括矿产开采、原材料加工等。</a:t>
            </a:r>
          </a:p>
        </p:txBody>
      </p:sp>
      <p:sp>
        <p:nvSpPr>
          <p:cNvPr id="19" name="TextBox 19"/>
          <p:cNvSpPr txBox="1"/>
          <p:nvPr/>
        </p:nvSpPr>
        <p:spPr>
          <a:xfrm>
            <a:off x="653186" y="3304902"/>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资源供应的稳定性、成本和质量对整个g产业链的运营产生重要影响。</a:t>
            </a:r>
          </a:p>
        </p:txBody>
      </p:sp>
      <p:sp>
        <p:nvSpPr>
          <p:cNvPr id="20" name="TextBox 20"/>
          <p:cNvSpPr txBox="1"/>
          <p:nvPr/>
        </p:nvSpPr>
        <p:spPr>
          <a:xfrm>
            <a:off x="1082466" y="4987747"/>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这一环节是整个g产业链的基础，为中游和下游环节提供必要的原材料和初级产品。</a:t>
            </a:r>
          </a:p>
        </p:txBody>
      </p:sp>
      <p:sp>
        <p:nvSpPr>
          <p:cNvPr id="21" name="TextBox 21"/>
          <p:cNvSpPr txBox="1"/>
          <p:nvPr/>
        </p:nvSpPr>
        <p:spPr>
          <a:xfrm>
            <a:off x="4488661" y="1252888"/>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总结词：资源供应与原材料加工</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环节一：上游产业分析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600381" y="1179195"/>
            <a:ext cx="5566410" cy="5224145"/>
          </a:xfrm>
          <a:custGeom>
            <a:rect l="l" t="t" r="r" b="b"/>
            <a:pathLst>
              <a:path w="21600" h="21600">
                <a:moveTo>
                  <a:pt x="5778" y="21600"/>
                </a:moveTo>
                <a:lnTo>
                  <a:pt x="7938" y="21600"/>
                </a:lnTo>
                <a:lnTo>
                  <a:pt x="12785" y="12409"/>
                </a:lnTo>
                <a:lnTo>
                  <a:pt x="18360" y="12409"/>
                </a:lnTo>
                <a:cubicBezTo>
                  <a:pt x="18360" y="12409"/>
                  <a:pt x="21600" y="12409"/>
                  <a:pt x="21600" y="10800"/>
                </a:cubicBezTo>
                <a:cubicBezTo>
                  <a:pt x="21600" y="9191"/>
                  <a:pt x="18360" y="9191"/>
                  <a:pt x="18360" y="9191"/>
                </a:cubicBezTo>
                <a:lnTo>
                  <a:pt x="12785" y="9191"/>
                </a:lnTo>
                <a:lnTo>
                  <a:pt x="7938" y="0"/>
                </a:lnTo>
                <a:lnTo>
                  <a:pt x="5778" y="0"/>
                </a:lnTo>
                <a:lnTo>
                  <a:pt x="8465" y="9191"/>
                </a:lnTo>
                <a:lnTo>
                  <a:pt x="4591" y="9191"/>
                </a:lnTo>
                <a:lnTo>
                  <a:pt x="2160" y="6893"/>
                </a:lnTo>
                <a:lnTo>
                  <a:pt x="0" y="6893"/>
                </a:lnTo>
                <a:lnTo>
                  <a:pt x="1728" y="10800"/>
                </a:lnTo>
                <a:lnTo>
                  <a:pt x="0" y="14707"/>
                </a:lnTo>
                <a:lnTo>
                  <a:pt x="2160" y="14707"/>
                </a:lnTo>
                <a:lnTo>
                  <a:pt x="4591" y="12409"/>
                </a:lnTo>
                <a:lnTo>
                  <a:pt x="8465" y="12409"/>
                </a:lnTo>
                <a:cubicBezTo>
                  <a:pt x="8465" y="12409"/>
                  <a:pt x="5778" y="21600"/>
                  <a:pt x="5778" y="216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环节二：中游产业分析</a:t>
              </a:r>
            </a:p>
          </p:txBody>
        </p:sp>
      </p:grpSp>
      <p:grpSp>
        <p:nvGrpSpPr>
          <p:cNvPr id="25" name="Group 25"/>
          <p:cNvGrpSpPr/>
          <p:nvPr/>
        </p:nvGrpSpPr>
        <p:grpSpPr>
          <a:xfrm>
            <a:off x="1161234" y="1569750"/>
            <a:ext cx="2267763" cy="1552257"/>
            <a:chOff x="1161234" y="1569750"/>
            <a:chExt cx="2267763" cy="1552257"/>
          </a:xfrm>
        </p:grpSpPr>
        <p:sp>
          <p:nvSpPr>
            <p:cNvPr id="26" name="TextBox 26"/>
            <p:cNvSpPr txBox="1"/>
            <p:nvPr/>
          </p:nvSpPr>
          <p:spPr>
            <a:xfrm>
              <a:off x="1161234" y="1569750"/>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总结词：中间制造与集成</a:t>
              </a:r>
            </a:p>
          </p:txBody>
        </p:sp>
      </p:grpSp>
      <p:grpSp>
        <p:nvGrpSpPr>
          <p:cNvPr id="27" name="Group 27"/>
          <p:cNvGrpSpPr/>
          <p:nvPr/>
        </p:nvGrpSpPr>
        <p:grpSpPr>
          <a:xfrm>
            <a:off x="1094842" y="4158410"/>
            <a:ext cx="2267763" cy="1552257"/>
            <a:chOff x="1094842" y="4158410"/>
            <a:chExt cx="2267763" cy="1552257"/>
          </a:xfrm>
        </p:grpSpPr>
        <p:sp>
          <p:nvSpPr>
            <p:cNvPr id="28" name="TextBox 28"/>
            <p:cNvSpPr txBox="1"/>
            <p:nvPr/>
          </p:nvSpPr>
          <p:spPr>
            <a:xfrm>
              <a:off x="1094842" y="4158410"/>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详细描述</a:t>
              </a:r>
            </a:p>
          </p:txBody>
        </p:sp>
      </p:grpSp>
      <p:grpSp>
        <p:nvGrpSpPr>
          <p:cNvPr id="29" name="Group 29"/>
          <p:cNvGrpSpPr/>
          <p:nvPr/>
        </p:nvGrpSpPr>
        <p:grpSpPr>
          <a:xfrm>
            <a:off x="6899028" y="1445268"/>
            <a:ext cx="2267763" cy="1552257"/>
            <a:chOff x="6899028" y="1445268"/>
            <a:chExt cx="2267763" cy="1552257"/>
          </a:xfrm>
        </p:grpSpPr>
        <p:sp>
          <p:nvSpPr>
            <p:cNvPr id="30" name="TextBox 30"/>
            <p:cNvSpPr txBox="1"/>
            <p:nvPr/>
          </p:nvSpPr>
          <p:spPr>
            <a:xfrm>
              <a:off x="6899028" y="1445268"/>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中游产业主要涉及将上游提供的原材料和初级产品进行深加工、制造和集成。</a:t>
              </a:r>
            </a:p>
          </p:txBody>
        </p:sp>
      </p:grpSp>
      <p:grpSp>
        <p:nvGrpSpPr>
          <p:cNvPr id="31" name="Group 31"/>
          <p:cNvGrpSpPr/>
          <p:nvPr/>
        </p:nvGrpSpPr>
        <p:grpSpPr>
          <a:xfrm>
            <a:off x="6899028" y="4698220"/>
            <a:ext cx="2267763" cy="1552257"/>
            <a:chOff x="6899028" y="4698220"/>
            <a:chExt cx="2267763" cy="1552257"/>
          </a:xfrm>
        </p:grpSpPr>
        <p:sp>
          <p:nvSpPr>
            <p:cNvPr id="32" name="TextBox 32"/>
            <p:cNvSpPr txBox="1"/>
            <p:nvPr/>
          </p:nvSpPr>
          <p:spPr>
            <a:xfrm>
              <a:off x="6899028" y="4698220"/>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中游环节是g产业链的核心，涉及的技术复杂度高，需要专业的技术设备和人才。</a:t>
              </a:r>
            </a:p>
          </p:txBody>
        </p:sp>
      </p:grpSp>
      <p:grpSp>
        <p:nvGrpSpPr>
          <p:cNvPr id="33" name="Group 33"/>
          <p:cNvGrpSpPr/>
          <p:nvPr/>
        </p:nvGrpSpPr>
        <p:grpSpPr>
          <a:xfrm>
            <a:off x="9482164" y="3015139"/>
            <a:ext cx="2267763" cy="1552257"/>
            <a:chOff x="9482164" y="3015139"/>
            <a:chExt cx="2267763" cy="1552257"/>
          </a:xfrm>
        </p:grpSpPr>
        <p:sp>
          <p:nvSpPr>
            <p:cNvPr id="34" name="TextBox 34"/>
            <p:cNvSpPr txBox="1"/>
            <p:nvPr/>
          </p:nvSpPr>
          <p:spPr>
            <a:xfrm>
              <a:off x="9482164" y="3015139"/>
              <a:ext cx="2267763" cy="1552257"/>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中游环节的产品质量和性能对下游产业的产品质量和应用效果产生直接影响。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54963" y="3669933"/>
            <a:ext cx="11227434" cy="0"/>
          </a:xfrm>
          <a:prstGeom prst="line">
            <a:avLst/>
          </a:prstGeom>
          <a:ln w="8890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495032" y="1481120"/>
            <a:ext cx="3227808" cy="199644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881401" y="1481120"/>
            <a:ext cx="840772" cy="1996440"/>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45047" y="1733532"/>
            <a:ext cx="2160495" cy="15201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FFF">
                    <a:alpha val="100000"/>
                  </a:srgbClr>
                </a:solidFill>
                <a:latin typeface="Microsoft Yahei"/>
                <a:ea typeface="Microsoft Yahei"/>
                <a:cs typeface="Microsoft Yahei"/>
              </a:rPr>
              <a:t>总结词：终端产品与应用服务</a:t>
            </a:r>
          </a:p>
        </p:txBody>
      </p:sp>
      <p:sp>
        <p:nvSpPr>
          <p:cNvPr id="6" name="TextBox 6"/>
          <p:cNvSpPr txBox="1"/>
          <p:nvPr/>
        </p:nvSpPr>
        <p:spPr>
          <a:xfrm>
            <a:off x="2881401" y="2185970"/>
            <a:ext cx="841438"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01</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环节三：下游产业分析</a:t>
              </a:r>
            </a:p>
          </p:txBody>
        </p:sp>
      </p:grpSp>
      <p:sp>
        <p:nvSpPr>
          <p:cNvPr id="29" name="AutoShape 29"/>
          <p:cNvSpPr/>
          <p:nvPr/>
        </p:nvSpPr>
        <p:spPr>
          <a:xfrm>
            <a:off x="2063911" y="3853069"/>
            <a:ext cx="3227808" cy="199644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450280" y="3853069"/>
            <a:ext cx="840772" cy="1996440"/>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2213926" y="4105482"/>
            <a:ext cx="2160495" cy="15201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FFF">
                    <a:alpha val="100000"/>
                  </a:srgbClr>
                </a:solidFill>
                <a:latin typeface="Microsoft Yahei"/>
                <a:ea typeface="Microsoft Yahei"/>
                <a:cs typeface="Microsoft Yahei"/>
              </a:rPr>
              <a:t>详细描述</a:t>
            </a:r>
          </a:p>
        </p:txBody>
      </p:sp>
      <p:sp>
        <p:nvSpPr>
          <p:cNvPr id="32" name="TextBox 32"/>
          <p:cNvSpPr txBox="1"/>
          <p:nvPr/>
        </p:nvSpPr>
        <p:spPr>
          <a:xfrm>
            <a:off x="4450280" y="4557919"/>
            <a:ext cx="841438"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02</a:t>
            </a:r>
          </a:p>
        </p:txBody>
      </p:sp>
      <p:sp>
        <p:nvSpPr>
          <p:cNvPr id="33" name="AutoShape 33"/>
          <p:cNvSpPr/>
          <p:nvPr/>
        </p:nvSpPr>
        <p:spPr>
          <a:xfrm>
            <a:off x="4437484" y="1481120"/>
            <a:ext cx="3227808" cy="199644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23854" y="1481120"/>
            <a:ext cx="840772" cy="1996440"/>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4587499" y="1733532"/>
            <a:ext cx="2160495" cy="15201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FFF">
                    <a:alpha val="100000"/>
                  </a:srgbClr>
                </a:solidFill>
                <a:latin typeface="Microsoft Yahei"/>
                <a:ea typeface="Microsoft Yahei"/>
                <a:cs typeface="Microsoft Yahei"/>
              </a:rPr>
              <a:t>下游产业主要涉及将中游环节的产品应用于终端市场，提供最终产品和服务。</a:t>
            </a:r>
          </a:p>
        </p:txBody>
      </p:sp>
      <p:sp>
        <p:nvSpPr>
          <p:cNvPr id="36" name="TextBox 36"/>
          <p:cNvSpPr txBox="1"/>
          <p:nvPr/>
        </p:nvSpPr>
        <p:spPr>
          <a:xfrm>
            <a:off x="6823854" y="2185970"/>
            <a:ext cx="841438"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03</a:t>
            </a:r>
          </a:p>
        </p:txBody>
      </p:sp>
      <p:sp>
        <p:nvSpPr>
          <p:cNvPr id="37" name="AutoShape 37"/>
          <p:cNvSpPr/>
          <p:nvPr/>
        </p:nvSpPr>
        <p:spPr>
          <a:xfrm>
            <a:off x="6043774" y="3853069"/>
            <a:ext cx="3227808" cy="199644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8430144" y="3853069"/>
            <a:ext cx="840772" cy="1996440"/>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6193789" y="4105482"/>
            <a:ext cx="2160495" cy="15201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FFF">
                    <a:alpha val="100000"/>
                  </a:srgbClr>
                </a:solidFill>
                <a:latin typeface="Microsoft Yahei"/>
                <a:ea typeface="Microsoft Yahei"/>
                <a:cs typeface="Microsoft Yahei"/>
              </a:rPr>
              <a:t>下游产业需要与市场紧密结合，了解消费者需求，不断进行产品创新和服务升级。</a:t>
            </a:r>
          </a:p>
        </p:txBody>
      </p:sp>
      <p:sp>
        <p:nvSpPr>
          <p:cNvPr id="40" name="TextBox 40"/>
          <p:cNvSpPr txBox="1"/>
          <p:nvPr/>
        </p:nvSpPr>
        <p:spPr>
          <a:xfrm>
            <a:off x="8430144" y="4557919"/>
            <a:ext cx="841438"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04</a:t>
            </a:r>
          </a:p>
        </p:txBody>
      </p:sp>
      <p:sp>
        <p:nvSpPr>
          <p:cNvPr id="41" name="AutoShape 41"/>
          <p:cNvSpPr/>
          <p:nvPr/>
        </p:nvSpPr>
        <p:spPr>
          <a:xfrm>
            <a:off x="8320628" y="1481120"/>
            <a:ext cx="3227808" cy="199644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706998" y="1481120"/>
            <a:ext cx="840772" cy="1996440"/>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8470642" y="1733532"/>
            <a:ext cx="2160495" cy="15201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FFF">
                    <a:alpha val="100000"/>
                  </a:srgbClr>
                </a:solidFill>
                <a:latin typeface="Microsoft Yahei"/>
                <a:ea typeface="Microsoft Yahei"/>
                <a:cs typeface="Microsoft Yahei"/>
              </a:rPr>
              <a:t>下游产业的市场表现和竞争状况对整个g产业链的发展具有重要影响。</a:t>
            </a:r>
          </a:p>
        </p:txBody>
      </p:sp>
      <p:sp>
        <p:nvSpPr>
          <p:cNvPr id="44" name="TextBox 44"/>
          <p:cNvSpPr txBox="1"/>
          <p:nvPr/>
        </p:nvSpPr>
        <p:spPr>
          <a:xfrm>
            <a:off x="10706998" y="2185970"/>
            <a:ext cx="841438"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05</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03</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g产业链的竞争格局分析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https://d.book118.com/627000143001006033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2024-09-06T02:52:18.411</cp:lastPrinted>
  <dcterms:created xsi:type="dcterms:W3CDTF">2024-09-05T18:52:18Z</dcterms:created>
  <dcterms:modified xsi:type="dcterms:W3CDTF">2024-09-05T18:52:20Z</dcterms:modified>
</cp:coreProperties>
</file>