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12F47-3430-42C3-984A-9D1B7857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66018-3B13-4831-9733-922EDDAA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6D118-6BB0-4761-9249-9001AB989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ACF84-DEB6-4E6E-9DCA-1497E7DDA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96DF5-A2E3-4282-87D2-F3506BB83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58E92-4A52-4148-8EAC-33146B87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700AF-C4BC-4DA8-9024-E67ED1C8B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A25F0-1F3D-408F-AAF0-7351F8032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B28FA-D738-4B8C-882C-57D6B138E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B0EE2-22EC-4323-A79A-6D119F2F7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51416-CDC9-4139-A339-31E0B3928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31" Type="http://schemas.openxmlformats.org/officeDocument/2006/relationships/tags" Target="../tags/tag207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15135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颅内占位性病变查房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颅内占位性病变概述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颅内占位性病变概述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定义和类型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1461226" y="1221740"/>
            <a:ext cx="4336270" cy="50289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1465326" y="1221740"/>
            <a:ext cx="4328360" cy="26722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>
            <a:off x="6388023" y="1221740"/>
            <a:ext cx="4336270" cy="50289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1781707" y="1868169"/>
            <a:ext cx="3695631" cy="40198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定义：颅内占位性病变是指颅内出现异常组织或结构，导致颅内压力升高，压迫脑组织，影响脑功能。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6392806" y="1221740"/>
            <a:ext cx="4328360" cy="26722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6709871" y="1867485"/>
            <a:ext cx="3694764" cy="402168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类型：颅内占位性病变可分为原发性和继发性两种。原发性病变包括脑肿瘤、脑脓肿等；继发性病变包括脑出血、脑梗死等。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病因和病理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颅内占位性病变是指颅内出现异常组织，如肿瘤、血肿、脓肿等。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病因包括遗传因素、环境因素、病毒感染、外伤等。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病理变化包括组织增生、血管增生、炎症反应等。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病变可能导致颅内压升高、神经功能障碍、认知功能障碍等临床表现。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临床表现：头痛、恶心、呕吐、视力下降、精神障碍等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诊断标准：根据影像学检查结果和临床表现进行综合判断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诊断方法：CT、MRI、PET等影像学检查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鉴别诊断：与其他颅内病变进行鉴别，如脑梗死、脑出血等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08330" y="3669937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597631" y="3664853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673064" y="5015802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67049" y="3712511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40576" y="4504907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病史：头痛、恶心、呕吐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534561" y="3664853"/>
            <a:ext cx="635" cy="13484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608087" y="5257905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705553" y="4088057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116417" y="2674200"/>
            <a:ext cx="0" cy="935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059678" y="2142336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9048899" y="2270695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94701" y="1748362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检查结果：颅内占位性病变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1387" y="3340143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27190" y="2812091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32816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500328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467839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565305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632026" y="3685823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049696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984084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6572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病情概述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497419" y="1290878"/>
            <a:ext cx="1637232" cy="20440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1497419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1495282"/>
            <a:ext cx="3417809" cy="2093982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95432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4860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患者基本信息：年龄、性别、职业等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5274877" y="1290878"/>
            <a:ext cx="1637232" cy="2044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5274877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4384452" y="1495282"/>
            <a:ext cx="3417809" cy="2093982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573111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452539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主诉：患者就诊时的主要症状和体征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2"/>
            </p:custDataLst>
          </p:nvPr>
        </p:nvSpPr>
        <p:spPr>
          <a:xfrm>
            <a:off x="8159906" y="1495282"/>
            <a:ext cx="3417809" cy="2093982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3"/>
            </p:custDataLst>
          </p:nvPr>
        </p:nvSpPr>
        <p:spPr>
          <a:xfrm>
            <a:off x="9050331" y="1290878"/>
            <a:ext cx="1637232" cy="20440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4"/>
            </p:custDataLst>
          </p:nvPr>
        </p:nvSpPr>
        <p:spPr>
          <a:xfrm>
            <a:off x="9050331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9506565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8300851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病史：患者既往病史、家族史等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1497419" y="3931425"/>
            <a:ext cx="1637232" cy="20440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149741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608330" y="4135160"/>
            <a:ext cx="3417809" cy="2093982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195432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74860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检查结果：影像学检查、实验室检查等结果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22"/>
            </p:custDataLst>
          </p:nvPr>
        </p:nvSpPr>
        <p:spPr>
          <a:xfrm>
            <a:off x="5274209" y="3931425"/>
            <a:ext cx="1637232" cy="20440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Isosceles"/>
          <p:cNvSpPr/>
          <p:nvPr>
            <p:custDataLst>
              <p:tags r:id="rId23"/>
            </p:custDataLst>
          </p:nvPr>
        </p:nvSpPr>
        <p:spPr>
          <a:xfrm>
            <a:off x="527420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矩形 9"/>
          <p:cNvSpPr/>
          <p:nvPr>
            <p:custDataLst>
              <p:tags r:id="rId24"/>
            </p:custDataLst>
          </p:nvPr>
        </p:nvSpPr>
        <p:spPr>
          <a:xfrm>
            <a:off x="4384452" y="4135160"/>
            <a:ext cx="3417809" cy="2093982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5"/>
            </p:custDataLst>
          </p:nvPr>
        </p:nvSpPr>
        <p:spPr>
          <a:xfrm flipH="1">
            <a:off x="573111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3" name="TextBox 21"/>
          <p:cNvSpPr txBox="1"/>
          <p:nvPr>
            <p:custDataLst>
              <p:tags r:id="rId26"/>
            </p:custDataLst>
          </p:nvPr>
        </p:nvSpPr>
        <p:spPr>
          <a:xfrm flipH="1">
            <a:off x="452539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诊断：根据病情和检查结果，对疾病的诊断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27"/>
            </p:custDataLst>
          </p:nvPr>
        </p:nvSpPr>
        <p:spPr>
          <a:xfrm>
            <a:off x="9049663" y="3930757"/>
            <a:ext cx="1637232" cy="20440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Isosceles"/>
          <p:cNvSpPr/>
          <p:nvPr>
            <p:custDataLst>
              <p:tags r:id="rId28"/>
            </p:custDataLst>
          </p:nvPr>
        </p:nvSpPr>
        <p:spPr>
          <a:xfrm>
            <a:off x="9049663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9"/>
            </p:custDataLst>
          </p:nvPr>
        </p:nvSpPr>
        <p:spPr>
          <a:xfrm>
            <a:off x="8159906" y="4135160"/>
            <a:ext cx="3417809" cy="2093982"/>
          </a:xfrm>
          <a:prstGeom prst="rect">
            <a:avLst/>
          </a:prstGeom>
          <a:solidFill>
            <a:schemeClr val="accent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0"/>
            </p:custDataLst>
          </p:nvPr>
        </p:nvSpPr>
        <p:spPr>
          <a:xfrm flipH="1">
            <a:off x="9506565" y="3881994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31"/>
            </p:custDataLst>
          </p:nvPr>
        </p:nvSpPr>
        <p:spPr>
          <a:xfrm flipH="1">
            <a:off x="8300851" y="4652181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治疗方案：针对疾病的治疗方案，包括药物治疗、手术治疗等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检查和诊断结果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颅内占位性病变：脑肿瘤、脑梗塞、脑出血等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检查方法：CT、MRI、PET等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诊断结果：根据检查结果，判断病变类型、位置、大小等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治疗方案：手术、放疗、化疗、药物治疗等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治疗方案和效果</a:t>
            </a:r>
            <a:endParaRPr lang="zh-CN" altLang="en-US"/>
          </a:p>
        </p:txBody>
      </p:sp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627691" y="3741380"/>
            <a:ext cx="10948294" cy="668"/>
          </a:xfrm>
          <a:prstGeom prst="line">
            <a:avLst/>
          </a:prstGeom>
          <a:ln w="254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等腰三角形 103"/>
          <p:cNvSpPr/>
          <p:nvPr>
            <p:custDataLst>
              <p:tags r:id="rId3"/>
            </p:custDataLst>
          </p:nvPr>
        </p:nvSpPr>
        <p:spPr>
          <a:xfrm rot="10800000" flipH="1" flipV="1">
            <a:off x="4852388" y="4171994"/>
            <a:ext cx="1707103" cy="253695"/>
          </a:xfrm>
          <a:prstGeom prst="triangle">
            <a:avLst>
              <a:gd name="adj" fmla="val 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13" name="等腰三角形 112"/>
          <p:cNvSpPr/>
          <p:nvPr>
            <p:custDataLst>
              <p:tags r:id="rId4"/>
            </p:custDataLst>
          </p:nvPr>
        </p:nvSpPr>
        <p:spPr>
          <a:xfrm rot="10800000" flipH="1" flipV="1">
            <a:off x="9870884" y="4171994"/>
            <a:ext cx="1706436" cy="253695"/>
          </a:xfrm>
          <a:prstGeom prst="triangle">
            <a:avLst>
              <a:gd name="adj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0" name="矩形 49"/>
          <p:cNvSpPr/>
          <p:nvPr>
            <p:custDataLst>
              <p:tags r:id="rId5"/>
            </p:custDataLst>
          </p:nvPr>
        </p:nvSpPr>
        <p:spPr>
          <a:xfrm>
            <a:off x="611668" y="1741859"/>
            <a:ext cx="3438282" cy="13156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手术治疗：切除病变组织，缓解症状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1" name="等腰三角形 50"/>
          <p:cNvSpPr/>
          <p:nvPr>
            <p:custDataLst>
              <p:tags r:id="rId6"/>
            </p:custDataLst>
          </p:nvPr>
        </p:nvSpPr>
        <p:spPr>
          <a:xfrm rot="10800000">
            <a:off x="608330" y="3057737"/>
            <a:ext cx="1735143" cy="253695"/>
          </a:xfrm>
          <a:prstGeom prst="triangle">
            <a:avLst>
              <a:gd name="adj" fmla="val 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3" name="椭圆 52"/>
          <p:cNvSpPr/>
          <p:nvPr>
            <p:custDataLst>
              <p:tags r:id="rId7"/>
            </p:custDataLst>
          </p:nvPr>
        </p:nvSpPr>
        <p:spPr>
          <a:xfrm>
            <a:off x="2137847" y="3548438"/>
            <a:ext cx="385551" cy="385551"/>
          </a:xfrm>
          <a:prstGeom prst="ellipse">
            <a:avLst/>
          </a:prstGeom>
          <a:solidFill>
            <a:schemeClr val="accent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A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5" name="矩形 54"/>
          <p:cNvSpPr/>
          <p:nvPr>
            <p:custDataLst>
              <p:tags r:id="rId8"/>
            </p:custDataLst>
          </p:nvPr>
        </p:nvSpPr>
        <p:spPr>
          <a:xfrm>
            <a:off x="5630165" y="1741859"/>
            <a:ext cx="3438241" cy="131563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放射治疗：使用放射线照射病变组织，杀死肿瘤细胞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6" name="等腰三角形 55"/>
          <p:cNvSpPr/>
          <p:nvPr>
            <p:custDataLst>
              <p:tags r:id="rId9"/>
            </p:custDataLst>
          </p:nvPr>
        </p:nvSpPr>
        <p:spPr>
          <a:xfrm rot="10800000">
            <a:off x="5624156" y="3057737"/>
            <a:ext cx="1715782" cy="253695"/>
          </a:xfrm>
          <a:prstGeom prst="triangle">
            <a:avLst>
              <a:gd name="adj" fmla="val 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8" name="椭圆 57"/>
          <p:cNvSpPr/>
          <p:nvPr>
            <p:custDataLst>
              <p:tags r:id="rId10"/>
            </p:custDataLst>
          </p:nvPr>
        </p:nvSpPr>
        <p:spPr>
          <a:xfrm>
            <a:off x="7157011" y="3548438"/>
            <a:ext cx="385217" cy="385551"/>
          </a:xfrm>
          <a:prstGeom prst="ellipse">
            <a:avLst/>
          </a:prstGeom>
          <a:solidFill>
            <a:schemeClr val="accent3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C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5" name="椭圆 64"/>
          <p:cNvSpPr/>
          <p:nvPr>
            <p:custDataLst>
              <p:tags r:id="rId11"/>
            </p:custDataLst>
          </p:nvPr>
        </p:nvSpPr>
        <p:spPr>
          <a:xfrm rot="10800000" flipV="1">
            <a:off x="4647429" y="3548438"/>
            <a:ext cx="385217" cy="385551"/>
          </a:xfrm>
          <a:prstGeom prst="ellipse">
            <a:avLst/>
          </a:prstGeom>
          <a:solidFill>
            <a:schemeClr val="accent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B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7" name="椭圆 66"/>
          <p:cNvSpPr/>
          <p:nvPr>
            <p:custDataLst>
              <p:tags r:id="rId12"/>
            </p:custDataLst>
          </p:nvPr>
        </p:nvSpPr>
        <p:spPr>
          <a:xfrm rot="10800000" flipV="1">
            <a:off x="9666593" y="3548438"/>
            <a:ext cx="385217" cy="385551"/>
          </a:xfrm>
          <a:prstGeom prst="ellipse">
            <a:avLst/>
          </a:prstGeom>
          <a:solidFill>
            <a:schemeClr val="accent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D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" name="矩形 4"/>
          <p:cNvSpPr/>
          <p:nvPr>
            <p:custDataLst>
              <p:tags r:id="rId13"/>
            </p:custDataLst>
          </p:nvPr>
        </p:nvSpPr>
        <p:spPr>
          <a:xfrm>
            <a:off x="3121250" y="4414340"/>
            <a:ext cx="3438282" cy="13156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药物治疗：使用抗肿瘤药物，控制病情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14"/>
            </p:custDataLst>
          </p:nvPr>
        </p:nvSpPr>
        <p:spPr>
          <a:xfrm>
            <a:off x="8137744" y="4414340"/>
            <a:ext cx="3438282" cy="13156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效果评估：根据患者症状、影像学检查和实验室检查结果，评估治疗效果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病因：颅内占位性病变压迫神经，导致疼痛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症状：头痛、头晕、恶心、呕吐等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护理措施：止痛药物治疗，保持环境安静，避免刺激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预防措施：定期检查，及时发现病变，及时治疗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https://d.book118.com/627015135103006045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1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1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1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1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1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10"/>
</p:tagLst>
</file>

<file path=ppt/tags/tag12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4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4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4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HIGHLIGHT" val="0"/>
  <p:tag name="KSO_WM_UNIT_ID" val="diagram20231479_4*l_i*1_1"/>
  <p:tag name="KSO_WM_UNIT_INDEX" val="1_1"/>
  <p:tag name="KSO_WM_UNIT_LAYERLEVEL" val="1_1"/>
  <p:tag name="KSO_WM_UNIT_LINE_FILL_TYPE" val="2"/>
  <p:tag name="KSO_WM_UNIT_LINE_FORE_SCHEMECOLOR_INDEX" val="6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1"/>
  <p:tag name="KSO_WM_UNIT_INDEX" val="1_1_1"/>
  <p:tag name="KSO_WM_UNIT_LAYERLEVEL" val="1_1_1"/>
  <p:tag name="KSO_WM_UNIT_PRESET_TEXT" val="A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1"/>
  <p:tag name="KSO_WM_UNIT_INDEX" val="1_3_1"/>
  <p:tag name="KSO_WM_UNIT_LAYERLEVEL" val="1_1_1"/>
  <p:tag name="KSO_WM_UNIT_PRESET_TEXT" val="C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1"/>
  <p:tag name="KSO_WM_UNIT_INDEX" val="1_2_1"/>
  <p:tag name="KSO_WM_UNIT_LAYERLEVEL" val="1_1_1"/>
  <p:tag name="KSO_WM_UNIT_PRESET_TEXT" val="B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1"/>
  <p:tag name="KSO_WM_UNIT_INDEX" val="1_4_1"/>
  <p:tag name="KSO_WM_UNIT_LAYERLEVEL" val="1_1_1"/>
  <p:tag name="KSO_WM_UNIT_PRESET_TEXT" val="D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颅内占位性病变查房</vt:lpstr>
      <vt:lpstr>目录</vt:lpstr>
      <vt:lpstr>颅内占位性病变概述</vt:lpstr>
      <vt:lpstr>定义和类型</vt:lpstr>
      <vt:lpstr>病因和病理</vt:lpstr>
      <vt:lpstr>临床表现和诊断</vt:lpstr>
      <vt:lpstr>病例汇报</vt:lpstr>
      <vt:lpstr>患者基本信息</vt:lpstr>
      <vt:lpstr>病情概述</vt:lpstr>
      <vt:lpstr>检查和诊断结果</vt:lpstr>
      <vt:lpstr>治疗方案和效果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2024-09-20T07:04:33.548</cp:lastPrinted>
  <dcterms:created xsi:type="dcterms:W3CDTF">2024-09-19T23:04:33Z</dcterms:created>
  <dcterms:modified xsi:type="dcterms:W3CDTF">2024-09-19T23:04:36Z</dcterms:modified>
</cp:coreProperties>
</file>