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KLAVJK+MS-UIGothic"/>
      <p:regular r:id="rId15"/>
    </p:embeddedFont>
    <p:embeddedFont>
      <p:font typeface="ENCUPG+THOKQE+ArialMT"/>
      <p:regular r:id="rId16"/>
    </p:embeddedFont>
    <p:embeddedFont>
      <p:font typeface="JTVJMP+AGUDTE+MicrosoftYaHei"/>
      <p:regular r:id="rId17"/>
    </p:embeddedFont>
    <p:embeddedFont>
      <p:font typeface="FQSGFD+OCVCMT+MicrosoftYaHei-Bold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66D4BD-AC51-435B-9DFE-222F2EFF6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FC723A-EDC5-4A08-BD02-73425F0B94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6C276A-332C-492F-97A2-024B61A32B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DFD8E3-0F1F-401C-996F-7B8C5D231B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9F6963-7E41-48EC-84FC-A30A4F0DDF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44CBF4-D050-454B-B962-7E284DB20D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8175454-40B7-4BA9-83CC-A35040BE4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2B2B22-05D1-4B34-888D-DA0F46B27D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DB5BE7-5EF4-406E-8C27-1936E436B0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9DB704-62A7-4CF8-A105-FE066025D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B11D08-F7B2-468B-8A23-B0A9D1492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7021111031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08045" y="2111930"/>
            <a:ext cx="7200900" cy="270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KLAVJK+MS-UIGothic"/>
                <a:cs typeface="KLAVJK+MS-UIGothic"/>
              </a:rPr>
              <a:t>定量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雾</a:t>
            </a:r>
            <a:r>
              <a:rPr sz="5400">
                <a:solidFill>
                  <a:srgbClr val="000000"/>
                </a:solidFill>
                <a:latin typeface="KLAVJK+MS-UIGothic"/>
                <a:cs typeface="KLAVJK+MS-UIGothic"/>
              </a:rPr>
              <a:t>化吸入器全解</a:t>
            </a:r>
          </a:p>
          <a:p>
            <a:pPr marL="2400300" marR="0">
              <a:lnSpc>
                <a:spcPts val="5400"/>
              </a:lnSpc>
              <a:spcBef>
                <a:spcPts val="2375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5400">
                <a:solidFill>
                  <a:srgbClr val="000000"/>
                </a:solidFill>
                <a:latin typeface="KLAVJK+MS-UIGothic"/>
                <a:cs typeface="KLAVJK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10200" y="497760"/>
            <a:ext cx="2400300" cy="171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FFFFFF"/>
                </a:solidFill>
                <a:latin typeface="KLAVJK+MS-UIGothic"/>
                <a:cs typeface="KLAVJK+MS-UIGothic"/>
              </a:rPr>
              <a:t>目</a:t>
            </a:r>
            <a:r>
              <a:rPr sz="540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00960" y="2592260"/>
            <a:ext cx="3404501" cy="783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ENCUPG+THOKQE+ArialMT"/>
                <a:cs typeface="ENCUPG+THOKQE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KLAVJK+MS-UIGothic"/>
                <a:cs typeface="KLAVJK+MS-UIGothic"/>
              </a:rPr>
              <a:t>定量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雾</a:t>
            </a:r>
            <a:r>
              <a:rPr sz="2400">
                <a:solidFill>
                  <a:srgbClr val="000000"/>
                </a:solidFill>
                <a:latin typeface="KLAVJK+MS-UIGothic"/>
                <a:cs typeface="KLAVJK+MS-UIGothic"/>
              </a:rPr>
              <a:t>化吸入器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简</a:t>
            </a:r>
            <a:r>
              <a:rPr sz="2400">
                <a:solidFill>
                  <a:srgbClr val="000000"/>
                </a:solidFill>
                <a:latin typeface="KLAVJK+MS-UIGothic"/>
                <a:cs typeface="KLAVJK+MS-UIGothic"/>
              </a:rPr>
              <a:t>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00960" y="3078670"/>
            <a:ext cx="4790382" cy="12705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ENCUPG+THOKQE+ArialMT"/>
                <a:cs typeface="ENCUPG+THOKQE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KLAVJK+MS-UIGothic"/>
                <a:cs typeface="KLAVJK+MS-UIGothic"/>
              </a:rPr>
              <a:t>定量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雾</a:t>
            </a:r>
            <a:r>
              <a:rPr sz="2400">
                <a:solidFill>
                  <a:srgbClr val="000000"/>
                </a:solidFill>
                <a:latin typeface="KLAVJK+MS-UIGothic"/>
                <a:cs typeface="KLAVJK+MS-UIGothic"/>
              </a:rPr>
              <a:t>化吸入器的种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2400">
                <a:solidFill>
                  <a:srgbClr val="000000"/>
                </a:solidFill>
                <a:latin typeface="KLAVJK+MS-UIGothic"/>
                <a:cs typeface="KLAVJK+MS-UIGothic"/>
              </a:rPr>
              <a:t>与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</a:p>
          <a:p>
            <a:pPr marL="0" marR="0">
              <a:lnSpc>
                <a:spcPts val="2552"/>
              </a:lnSpc>
              <a:spcBef>
                <a:spcPts val="1232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ENCUPG+THOKQE+ArialMT"/>
                <a:cs typeface="ENCUPG+THOKQE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KLAVJK+MS-UIGothic"/>
                <a:cs typeface="KLAVJK+MS-UIGothic"/>
              </a:rPr>
              <a:t>使用方法与注意事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项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00960" y="4052125"/>
            <a:ext cx="6192461" cy="1270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ENCUPG+THOKQE+ArialMT"/>
                <a:cs typeface="ENCUPG+THOKQE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KLAVJK+MS-UIGothic"/>
                <a:cs typeface="KLAVJK+MS-UIGothic"/>
              </a:rPr>
              <a:t>定量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雾</a:t>
            </a:r>
            <a:r>
              <a:rPr sz="2400">
                <a:solidFill>
                  <a:srgbClr val="000000"/>
                </a:solidFill>
                <a:latin typeface="KLAVJK+MS-UIGothic"/>
                <a:cs typeface="KLAVJK+MS-UIGothic"/>
              </a:rPr>
              <a:t>化吸入器的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优势</a:t>
            </a:r>
            <a:r>
              <a:rPr sz="2400">
                <a:solidFill>
                  <a:srgbClr val="000000"/>
                </a:solidFill>
                <a:latin typeface="KLAVJK+MS-UIGothic"/>
                <a:cs typeface="KLAVJK+MS-UIGothic"/>
              </a:rPr>
              <a:t>与局限性</a:t>
            </a:r>
          </a:p>
          <a:p>
            <a:pPr marL="0" marR="0">
              <a:lnSpc>
                <a:spcPts val="2552"/>
              </a:lnSpc>
              <a:spcBef>
                <a:spcPts val="1232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ENCUPG+THOKQE+ArialMT"/>
                <a:cs typeface="ENCUPG+THOKQE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KLAVJK+MS-UIGothic"/>
                <a:cs typeface="KLAVJK+MS-UIGothic"/>
              </a:rPr>
              <a:t>定量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雾</a:t>
            </a:r>
            <a:r>
              <a:rPr sz="2400">
                <a:solidFill>
                  <a:srgbClr val="000000"/>
                </a:solidFill>
                <a:latin typeface="KLAVJK+MS-UIGothic"/>
                <a:cs typeface="KLAVJK+MS-UIGothic"/>
              </a:rPr>
              <a:t>化吸入器的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000000"/>
                </a:solidFill>
                <a:latin typeface="KLAVJK+MS-UIGothic"/>
                <a:cs typeface="KLAVJK+MS-UIGothic"/>
              </a:rPr>
              <a:t>用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2400">
                <a:solidFill>
                  <a:srgbClr val="000000"/>
                </a:solidFill>
                <a:latin typeface="KLAVJK+MS-UIGothic"/>
                <a:cs typeface="KLAVJK+MS-UIGothic"/>
              </a:rPr>
              <a:t>景与案例分析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038600" y="3692683"/>
            <a:ext cx="48006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0000"/>
                </a:solidFill>
                <a:latin typeface="KLAVJK+MS-UIGothic"/>
                <a:cs typeface="KLAVJK+MS-UIGothic"/>
              </a:rPr>
              <a:t>定量</a:t>
            </a:r>
            <a:r>
              <a:rPr sz="3600">
                <a:solidFill>
                  <a:srgbClr val="000000"/>
                </a:solidFill>
                <a:latin typeface="SimSun"/>
                <a:cs typeface="SimSun"/>
              </a:rPr>
              <a:t>雾</a:t>
            </a:r>
            <a:r>
              <a:rPr sz="3600">
                <a:solidFill>
                  <a:srgbClr val="000000"/>
                </a:solidFill>
                <a:latin typeface="KLAVJK+MS-UIGothic"/>
                <a:cs typeface="KLAVJK+MS-UIGothic"/>
              </a:rPr>
              <a:t>化吸入器</a:t>
            </a:r>
            <a:r>
              <a:rPr sz="3600">
                <a:solidFill>
                  <a:srgbClr val="000000"/>
                </a:solidFill>
                <a:latin typeface="SimSun"/>
                <a:cs typeface="SimSun"/>
              </a:rPr>
              <a:t>简</a:t>
            </a:r>
            <a:r>
              <a:rPr sz="3600">
                <a:solidFill>
                  <a:srgbClr val="000000"/>
                </a:solidFill>
                <a:latin typeface="KLAVJK+MS-UIGothic"/>
                <a:cs typeface="KLAVJK+MS-UIGothic"/>
              </a:rPr>
              <a:t>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490F4"/>
                </a:solidFill>
                <a:latin typeface="KLAVJK+MS-UIGothic"/>
                <a:cs typeface="KLAVJK+MS-UIGothic"/>
              </a:rPr>
              <a:t>定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3490F4"/>
                </a:solidFill>
                <a:latin typeface="KLAVJK+MS-UIGothic"/>
                <a:cs typeface="KLAVJK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490F4"/>
                </a:solidFill>
                <a:latin typeface="KLAVJK+MS-UIGothic"/>
                <a:cs typeface="KLAVJK+MS-UIGothic"/>
              </a:rPr>
              <a:t>定</a:t>
            </a:r>
            <a:r>
              <a:rPr sz="1550">
                <a:solidFill>
                  <a:srgbClr val="3490F4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891276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定量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雾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化吸入器是一种医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疗设备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物溶液或粉末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转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为雾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状，供患者吸入，以达到治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呼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吸道疾病的目的。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490F4"/>
                </a:solidFill>
                <a:latin typeface="KLAVJK+MS-UIGothic"/>
                <a:cs typeface="KLAVJK+MS-UIGothic"/>
              </a:rPr>
              <a:t>特点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825040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定量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雾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化吸入器具有操作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简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便、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剂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量准确、治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效果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显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著等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点，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是治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哮喘、慢性阻塞性肺疾病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等呼吸道疾病的常用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设备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490F4"/>
                </a:solidFill>
                <a:latin typeface="KLAVJK+MS-UIGothic"/>
                <a:cs typeface="KLAVJK+MS-UIGothic"/>
              </a:rPr>
              <a:t>工作原理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490F4"/>
                </a:solidFill>
                <a:latin typeface="KLAVJK+MS-UIGothic"/>
                <a:cs typeface="KLAVJK+MS-UIGothic"/>
              </a:rPr>
              <a:t>工作原理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088444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定量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雾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化吸入器利用超声波、振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或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加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热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等方式，将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物溶液或粉末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转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化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为雾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状，患者通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口吸入，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物直接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作用于呼吸道黏膜，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发挥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00000"/>
                </a:solidFill>
                <a:latin typeface="KLAVJK+MS-UIGothic"/>
                <a:cs typeface="KLAVJK+MS-UIGothic"/>
              </a:rPr>
              <a:t>作用。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50" spc="25">
                <a:solidFill>
                  <a:srgbClr val="FFFFFF"/>
                </a:solidFill>
                <a:latin typeface="KLAVJK+MS-UIGothic"/>
                <a:cs typeface="KLAVJK+MS-UIGothic"/>
              </a:rPr>
              <a:t>物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选择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根据患者的病情和医生的建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议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选择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合适的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物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雾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化吸入。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3490F4"/>
                </a:solidFill>
                <a:latin typeface="KLAVJK+MS-UIGothic"/>
                <a:cs typeface="KLAVJK+MS-UIGothic"/>
              </a:rPr>
              <a:t>史与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3490F4"/>
                </a:solidFill>
                <a:latin typeface="KLAVJK+MS-UIGothic"/>
                <a:cs typeface="KLAVJK+MS-UIGothic"/>
              </a:rPr>
              <a:t>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历</a:t>
            </a:r>
            <a:r>
              <a:rPr sz="2300">
                <a:solidFill>
                  <a:srgbClr val="FFFFFF"/>
                </a:solidFill>
                <a:latin typeface="KLAVJK+MS-UIGothic"/>
                <a:cs typeface="KLAVJK+MS-UIGothic"/>
              </a:rPr>
              <a:t>史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6639417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定量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雾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化吸入器的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历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史可以追溯到</a:t>
            </a:r>
            <a:r>
              <a:rPr sz="1350">
                <a:solidFill>
                  <a:srgbClr val="FFFFFF"/>
                </a:solidFill>
                <a:latin typeface="JTVJMP+AGUDTE+MicrosoftYaHei"/>
                <a:cs typeface="JTVJMP+AGUDTE+MicrosoftYaHei"/>
              </a:rPr>
              <a:t>20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纪</a:t>
            </a:r>
            <a:r>
              <a:rPr sz="1350">
                <a:solidFill>
                  <a:srgbClr val="FFFFFF"/>
                </a:solidFill>
                <a:latin typeface="JTVJMP+AGUDTE+MicrosoftYaHei"/>
                <a:cs typeface="JTVJMP+AGUDTE+MicrosoftYaHei"/>
              </a:rPr>
              <a:t>50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年代，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经过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多年的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展，其技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和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性能不断得到改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和完善。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2300">
                <a:solidFill>
                  <a:srgbClr val="FFFFFF"/>
                </a:solidFill>
                <a:latin typeface="KLAVJK+MS-UIGothic"/>
                <a:cs typeface="KLAVJK+MS-UIGothic"/>
              </a:rPr>
              <a:t>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635918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目前，定量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雾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化吸入器已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经实现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了智能化、便携化、个性化的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展，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患者提供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了更加便捷、高效的治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方式。同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，随着技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的不断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步，定量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雾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化吸入器的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用范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也在不断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扩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大，未来有望成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更多呼吸道疾病的首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选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FFFFFF"/>
                </a:solidFill>
                <a:latin typeface="KLAVJK+MS-UIGothic"/>
                <a:cs typeface="KLAVJK+MS-UIGothic"/>
              </a:rPr>
              <a:t>方法。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81400" y="3692683"/>
            <a:ext cx="5783579" cy="1691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0000"/>
                </a:solidFill>
                <a:latin typeface="KLAVJK+MS-UIGothic"/>
                <a:cs typeface="KLAVJK+MS-UIGothic"/>
              </a:rPr>
              <a:t>定量</a:t>
            </a:r>
            <a:r>
              <a:rPr sz="3600">
                <a:solidFill>
                  <a:srgbClr val="000000"/>
                </a:solidFill>
                <a:latin typeface="SimSun"/>
                <a:cs typeface="SimSun"/>
              </a:rPr>
              <a:t>雾</a:t>
            </a:r>
            <a:r>
              <a:rPr sz="3600">
                <a:solidFill>
                  <a:srgbClr val="000000"/>
                </a:solidFill>
                <a:latin typeface="KLAVJK+MS-UIGothic"/>
                <a:cs typeface="KLAVJK+MS-UIGothic"/>
              </a:rPr>
              <a:t>化吸入器的种</a:t>
            </a:r>
            <a:r>
              <a:rPr sz="360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3600">
                <a:solidFill>
                  <a:srgbClr val="000000"/>
                </a:solidFill>
                <a:latin typeface="KLAVJK+MS-UIGothic"/>
                <a:cs typeface="KLAVJK+MS-UIGothic"/>
              </a:rPr>
              <a:t>与</a:t>
            </a:r>
          </a:p>
          <a:p>
            <a:pPr marL="2057400" marR="0">
              <a:lnSpc>
                <a:spcPts val="3600"/>
              </a:lnSpc>
              <a:spcBef>
                <a:spcPts val="720"/>
              </a:spcBef>
              <a:spcAft>
                <a:spcPct val="0"/>
              </a:spcAft>
            </a:pPr>
            <a:r>
              <a:rPr sz="36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490F4"/>
                </a:solidFill>
                <a:latin typeface="KLAVJK+MS-UIGothic"/>
                <a:cs typeface="KLAVJK+MS-UIGothic"/>
              </a:rPr>
              <a:t>种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3490F4"/>
                </a:solidFill>
                <a:latin typeface="KLAVJK+MS-UIGothic"/>
                <a:cs typeface="KLAVJK+MS-UIGothic"/>
              </a:rPr>
              <a:t>介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3285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定量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雾</a:t>
            </a: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化吸入器按照工作原理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可分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超声波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雾</a:t>
            </a: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化器和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压缩</a:t>
            </a: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空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气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雾</a:t>
            </a: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化器。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09490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超声波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雾</a:t>
            </a: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化器利用超声波将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物溶液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雾</a:t>
            </a: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化成微小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颗</a:t>
            </a: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粒，通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呼吸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入呼吸道。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3155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压缩</a:t>
            </a: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空气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雾</a:t>
            </a: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化器利用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压缩</a:t>
            </a: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空气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物溶液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雾</a:t>
            </a: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化成微小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颗</a:t>
            </a: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粒，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样</a:t>
            </a: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呼吸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KLAVJK+MS-UIGothic"/>
                <a:cs typeface="KLAVJK+MS-UIGothic"/>
              </a:rPr>
              <a:t>入呼吸道。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选择</a:t>
            </a:r>
            <a:r>
              <a:rPr sz="3000">
                <a:solidFill>
                  <a:srgbClr val="3490F4"/>
                </a:solidFill>
                <a:latin typeface="KLAVJK+MS-UIGothic"/>
                <a:cs typeface="KLAVJK+MS-UIGothic"/>
              </a:rPr>
              <a:t>因素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252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KLAVJK+MS-UIGothic"/>
                <a:cs typeface="KLAVJK+MS-UIGothic"/>
              </a:rPr>
              <a:t>适用症状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76420" y="372036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KLAVJK+MS-UIGothic"/>
                <a:cs typeface="KLAVJK+MS-UIGothic"/>
              </a:rPr>
              <a:t>便携性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181850" y="372036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KLAVJK+MS-UIGothic"/>
                <a:cs typeface="KLAVJK+MS-UIGothic"/>
              </a:rPr>
              <a:t>安全性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142219" y="372036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KLAVJK+MS-UIGothic"/>
                <a:cs typeface="KLAVJK+MS-UIGothic"/>
              </a:rPr>
              <a:t>价格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6460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根据需要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雾</a:t>
            </a: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化的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物和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症状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合适的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雾</a:t>
            </a: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化吸</a:t>
            </a:r>
          </a:p>
          <a:p>
            <a:pPr marL="476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入器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型。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663315" y="4839708"/>
            <a:ext cx="233622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使用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合和便携性，</a:t>
            </a:r>
          </a:p>
          <a:p>
            <a:pPr marL="95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便于携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带</a:t>
            </a: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雾</a:t>
            </a: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化吸</a:t>
            </a:r>
          </a:p>
          <a:p>
            <a:pPr marL="7620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入器。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97015" y="5011158"/>
            <a:ext cx="2190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符合安全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准的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雾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48165" y="5011158"/>
            <a:ext cx="219075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根据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算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性价比高</a:t>
            </a:r>
          </a:p>
          <a:p>
            <a:pPr marL="285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雾</a:t>
            </a: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化吸入器。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406515" y="5354058"/>
            <a:ext cx="24817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LAVJK+MS-UIGothic"/>
                <a:cs typeface="KLAVJK+MS-UIGothic"/>
              </a:rPr>
              <a:t>化吸入器，确保使用安全。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490F4"/>
                </a:solidFill>
                <a:latin typeface="KLAVJK+MS-UIGothic"/>
                <a:cs typeface="KLAVJK+MS-UIGothic"/>
              </a:rPr>
              <a:t>适用人群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FQSGFD+OCVCMT+MicrosoftYaHei-Bold"/>
                <a:cs typeface="FQSGFD+OCVCMT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FQSGFD+OCVCMT+MicrosoftYaHei-Bold"/>
                <a:cs typeface="FQSGFD+OCVCMT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FQSGFD+OCVCMT+MicrosoftYaHei-Bold"/>
                <a:cs typeface="FQSGFD+OCVCMT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3490F4"/>
                </a:solidFill>
                <a:latin typeface="KLAVJK+MS-UIGothic"/>
                <a:cs typeface="KLAVJK+MS-UIGothic"/>
              </a:rPr>
              <a:t>儿童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490F4"/>
                </a:solidFill>
                <a:latin typeface="KLAVJK+MS-UIGothic"/>
                <a:cs typeface="KLAVJK+MS-UIGothic"/>
              </a:rPr>
              <a:t>老年人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490F4"/>
                </a:solidFill>
                <a:latin typeface="KLAVJK+MS-UIGothic"/>
                <a:cs typeface="KLAVJK+MS-UIGothic"/>
              </a:rPr>
              <a:t>呼吸道疾病患者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儿童呼吸道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狭窄，容易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感染呼吸道疾病，定量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雾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化吸入器能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更好地将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物送达病灶。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老年人呼吸道功能衰退，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使用定量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雾</a:t>
            </a: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化吸入器可以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方便地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行治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呼吸道疾病患者需要使用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定量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雾</a:t>
            </a: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化吸入器将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物直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接送达病灶，提高治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效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LAVJK+MS-UIGothic"/>
                <a:cs typeface="KLAVJK+MS-UIGothic"/>
              </a:rPr>
              <a:t>果。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https://d.book118.com/627021111031006053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KLAVJK+MS-UIGothic</vt:lpstr>
      <vt:lpstr>SimSun</vt:lpstr>
      <vt:lpstr>ENCUPG+THOKQE+ArialMT</vt:lpstr>
      <vt:lpstr>Times New Roman</vt:lpstr>
      <vt:lpstr>JTVJMP+AGUDTE+MicrosoftYaHei</vt:lpstr>
      <vt:lpstr>FQSGFD+OCVCMT+MicrosoftYaHei-Bold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2024-09-26T23:30:36.958</cp:lastPrinted>
  <dcterms:created xsi:type="dcterms:W3CDTF">2024-09-26T15:30:36Z</dcterms:created>
  <dcterms:modified xsi:type="dcterms:W3CDTF">2024-09-26T15:30:38Z</dcterms:modified>
</cp:coreProperties>
</file>