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DE050ED-576D-495C-BC50-A55A0E34B0B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221AA9-FE2E-4C05-BF9A-12D4E92E0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9170AD-2F00-47A1-B291-3553796C1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04475B-E684-4243-81D9-2178281C3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8180AD-A553-41B1-93EC-92ADB3F4C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FEC068-F3F3-4C12-A613-6B03F90012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698C00-11F0-497B-AAE0-526B983E7F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EE7006-A27C-4506-BBBD-BECCC013FD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B40EB-17DE-4410-96F9-14BDD852A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072ABC-E15F-4266-A944-158AE29C2E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457FD-19D5-48F8-B425-77DF2D828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7D0A8-7D1F-44E4-87CD-43F57B579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E842A56-FDBB-4975-81FA-4FCD6484A4C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00504F0-0CE1-4C3B-BD53-1BD45967C64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2215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企业风险管理的风险衡量指标</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风险衡量的概念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风险衡量指标的分类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风险衡量指标的应用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风险衡量指标的评估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企业风险管理是指企业为了识别、评估和应对可能影响其目标实现的各种内部和外部风险而采取的一系列管理活动。</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企业风险管理的重要性</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提高预测准确性</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减少不确定性</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应对突发风险事件</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增强抵御能力</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基于全面风险评估</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提高决策质量</a:t>
            </a:r>
            <a:endParaRPr lang="en-US" sz="3000" b="0" strike="noStrike" spc="-1">
              <a:solidFill>
                <a:srgbClr val="000000"/>
              </a:solidFill>
              <a:latin typeface="Arial"/>
            </a:endParaRPr>
          </a:p>
        </p:txBody>
      </p:sp>
      <p:sp>
        <p:nvSpPr>
          <p:cNvPr id="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维护企业声誉</a:t>
            </a:r>
            <a:endParaRPr lang="en-US" sz="2200" b="0" strike="noStrike" spc="-1">
              <a:solidFill>
                <a:srgbClr val="000000"/>
              </a:solidFill>
              <a:latin typeface="Arial"/>
            </a:endParaRPr>
          </a:p>
        </p:txBody>
      </p:sp>
      <p:sp>
        <p:nvSpPr>
          <p:cNvPr id="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保持公信力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避免负面舆论</a:t>
            </a:r>
            <a:endParaRPr lang="en-US" sz="1500" b="0" strike="noStrike" spc="-1">
              <a:solidFill>
                <a:srgbClr val="000000"/>
              </a:solidFill>
              <a:latin typeface="Arial"/>
            </a:endParaRPr>
          </a:p>
        </p:txBody>
      </p:sp>
      <p:sp>
        <p:nvSpPr>
          <p:cNvPr id="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提高经营效率</a:t>
            </a:r>
            <a:endParaRPr lang="en-US" sz="2200" b="0" strike="noStrike" spc="-1">
              <a:solidFill>
                <a:srgbClr val="000000"/>
              </a:solidFill>
              <a:latin typeface="Arial"/>
            </a:endParaRPr>
          </a:p>
        </p:txBody>
      </p:sp>
      <p:sp>
        <p:nvSpPr>
          <p:cNvPr id="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优化业务流程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减少资源浪费</a:t>
            </a:r>
            <a:endParaRPr lang="en-US" sz="1500" b="0" strike="noStrike" spc="-1">
              <a:solidFill>
                <a:srgbClr val="000000"/>
              </a:solidFill>
              <a:latin typeface="Arial"/>
            </a:endParaRPr>
          </a:p>
        </p:txBody>
      </p:sp>
      <p:sp>
        <p:nvSpPr>
          <p:cNvPr id="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促进企业创新</a:t>
            </a:r>
            <a:endParaRPr lang="en-US" sz="2200" b="0" strike="noStrike" spc="-1">
              <a:solidFill>
                <a:srgbClr val="000000"/>
              </a:solidFill>
              <a:latin typeface="Arial"/>
            </a:endParaRPr>
          </a:p>
        </p:txBody>
      </p:sp>
      <p:sp>
        <p:nvSpPr>
          <p:cNvPr id="1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鼓励新思维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支持试错文化</a:t>
            </a:r>
            <a:endParaRPr lang="en-US" sz="1500" b="0" strike="noStrike" spc="-1">
              <a:solidFill>
                <a:srgbClr val="000000"/>
              </a:solidFill>
              <a:latin typeface="Arial"/>
            </a:endParaRPr>
          </a:p>
        </p:txBody>
      </p:sp>
      <p:sp>
        <p:nvSpPr>
          <p:cNvPr id="1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企业风险管理的目标</a:t>
            </a:r>
            <a:endParaRPr lang="en-US" sz="3600" b="0" strike="noStrike" spc="-1">
              <a:solidFill>
                <a:schemeClr val="dk1"/>
              </a:solidFill>
              <a:latin typeface="Arial"/>
            </a:endParaRPr>
          </a:p>
        </p:txBody>
      </p:sp>
      <p:sp>
        <p:nvSpPr>
          <p:cNvPr id="1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保护企业资产</a:t>
            </a:r>
            <a:endParaRPr lang="en-US" sz="2200" b="0" strike="noStrike" spc="-1">
              <a:solidFill>
                <a:srgbClr val="000000"/>
              </a:solidFill>
              <a:latin typeface="Arial"/>
            </a:endParaRPr>
          </a:p>
        </p:txBody>
      </p:sp>
      <p:sp>
        <p:nvSpPr>
          <p:cNvPr id="1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确保资产安全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降低资产损失风险</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企业风险管理的基本原则</a:t>
            </a:r>
            <a:endParaRPr lang="en-US" sz="3500" b="0" strike="noStrike" spc="-1">
              <a:solidFill>
                <a:srgbClr val="000000"/>
              </a:solidFill>
              <a:latin typeface="Arial"/>
            </a:endParaRPr>
          </a:p>
        </p:txBody>
      </p:sp>
      <p:sp>
        <p:nvSpPr>
          <p:cNvPr id="1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的基本原则包括全员参与、持续改进、风险管理与业务管理相结合、风险管理与治理相结合等。全员参与可以有效的将风险管理融入企业文化，持续改进则有助于不断提升风险管理水平，风险管理与业务管理相结合能够有效提升业务风险管控效果，风险管理与治理相结合则能够确保风险管理的有效实施。</a:t>
            </a:r>
            <a:endParaRPr lang="en-US" sz="2500" b="0" strike="noStrike" spc="-1">
              <a:solidFill>
                <a:srgbClr val="000000"/>
              </a:solidFill>
              <a:latin typeface="Arial"/>
            </a:endParaRPr>
          </a:p>
        </p:txBody>
      </p:sp>
      <p:sp>
        <p:nvSpPr>
          <p:cNvPr id="1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风险衡量的概念</a:t>
            </a:r>
            <a:endParaRPr lang="en-US" sz="3600" b="0" strike="noStrike" spc="-1">
              <a:solidFill>
                <a:schemeClr val="dk1"/>
              </a:solidFill>
              <a:latin typeface="Arial"/>
            </a:endParaRPr>
          </a:p>
        </p:txBody>
      </p:sp>
      <p:sp>
        <p:nvSpPr>
          <p:cNvPr id="1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风险衡量定义</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风险衡量是对企业面临的各种风险进行系统评估和量化，以提供决策所需的信息和依据。通过风险衡量，企业可以更好地识别和管理风险，从而保护企业利益和实现持续发展。</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风险衡量的意义</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衡量对企业具有重要意义。它可以帮助企业深入了解潜在风险的程度和影响，在制定风险管理策略和决策时提供准确的数据支持。通过风险衡量，企业可以更科学地应对风险挑战，提高执行效率和业务持续性。</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风险衡量的方法</a:t>
            </a:r>
            <a:endParaRPr lang="en-US" sz="3600" b="0" strike="noStrike" spc="-1">
              <a:solidFill>
                <a:schemeClr val="dk1"/>
              </a:solidFill>
              <a:latin typeface="Arial"/>
            </a:endParaRPr>
          </a:p>
        </p:txBody>
      </p:sp>
      <p:sp>
        <p:nvSpPr>
          <p:cNvPr id="11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基于经验和专家判断对风险进行评估</a:t>
            </a:r>
            <a:endParaRPr lang="en-US" sz="1500" b="0" strike="noStrike" spc="-1">
              <a:solidFill>
                <a:srgbClr val="000000"/>
              </a:solidFill>
              <a:latin typeface="Arial"/>
            </a:endParaRPr>
          </a:p>
        </p:txBody>
      </p:sp>
      <p:sp>
        <p:nvSpPr>
          <p:cNvPr id="12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定性分析</a:t>
            </a:r>
            <a:endParaRPr lang="en-US" sz="2200" b="0" strike="noStrike" spc="-1">
              <a:solidFill>
                <a:srgbClr val="000000"/>
              </a:solidFill>
              <a:latin typeface="Arial"/>
            </a:endParaRPr>
          </a:p>
        </p:txBody>
      </p:sp>
      <p:sp>
        <p:nvSpPr>
          <p:cNvPr id="12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利用数据和模型量化风险指标</a:t>
            </a:r>
            <a:endParaRPr lang="en-US" sz="1500" b="0" strike="noStrike" spc="-1">
              <a:solidFill>
                <a:srgbClr val="000000"/>
              </a:solidFill>
              <a:latin typeface="Arial"/>
            </a:endParaRPr>
          </a:p>
        </p:txBody>
      </p:sp>
      <p:sp>
        <p:nvSpPr>
          <p:cNvPr id="12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定量分析</a:t>
            </a:r>
            <a:endParaRPr lang="en-US" sz="2200" b="0" strike="noStrike" spc="-1">
              <a:solidFill>
                <a:srgbClr val="000000"/>
              </a:solidFill>
              <a:latin typeface="Arial"/>
            </a:endParaRPr>
          </a:p>
        </p:txBody>
      </p:sp>
      <p:sp>
        <p:nvSpPr>
          <p:cNvPr id="12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基于贝叶斯理论分析风险关联性</a:t>
            </a:r>
            <a:endParaRPr lang="en-US" sz="1500" b="0" strike="noStrike" spc="-1">
              <a:solidFill>
                <a:srgbClr val="000000"/>
              </a:solidFill>
              <a:latin typeface="Arial"/>
            </a:endParaRPr>
          </a:p>
        </p:txBody>
      </p:sp>
      <p:sp>
        <p:nvSpPr>
          <p:cNvPr id="12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贝叶斯网络</a:t>
            </a:r>
            <a:endParaRPr lang="en-US" sz="2200" b="0" strike="noStrike" spc="-1">
              <a:solidFill>
                <a:srgbClr val="000000"/>
              </a:solidFill>
              <a:latin typeface="Arial"/>
            </a:endParaRPr>
          </a:p>
        </p:txBody>
      </p:sp>
      <p:sp>
        <p:nvSpPr>
          <p:cNvPr id="12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通过随机抽样模拟风险情景</a:t>
            </a:r>
            <a:endParaRPr lang="en-US" sz="1500" b="0" strike="noStrike" spc="-1">
              <a:solidFill>
                <a:srgbClr val="000000"/>
              </a:solidFill>
              <a:latin typeface="Arial"/>
            </a:endParaRPr>
          </a:p>
        </p:txBody>
      </p:sp>
      <p:sp>
        <p:nvSpPr>
          <p:cNvPr id="12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蒙特卡洛模拟</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风险指标</a:t>
            </a:r>
            <a:endParaRPr lang="en-US" sz="2200" b="0" strike="noStrike" spc="-1">
              <a:solidFill>
                <a:srgbClr val="000000"/>
              </a:solidFill>
              <a:latin typeface="Arial"/>
            </a:endParaRPr>
          </a:p>
        </p:txBody>
      </p:sp>
      <p:sp>
        <p:nvSpPr>
          <p:cNvPr id="12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量化度量风险水平和趋势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用于监控风险状态和变化</a:t>
            </a:r>
            <a:endParaRPr lang="en-US" sz="1500" b="0" strike="noStrike" spc="-1">
              <a:solidFill>
                <a:srgbClr val="000000"/>
              </a:solidFill>
              <a:latin typeface="Arial"/>
            </a:endParaRPr>
          </a:p>
        </p:txBody>
      </p:sp>
      <p:sp>
        <p:nvSpPr>
          <p:cNvPr id="1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风险评分卡</a:t>
            </a:r>
            <a:endParaRPr lang="en-US" sz="2200" b="0" strike="noStrike" spc="-1">
              <a:solidFill>
                <a:srgbClr val="000000"/>
              </a:solidFill>
              <a:latin typeface="Arial"/>
            </a:endParaRPr>
          </a:p>
        </p:txBody>
      </p:sp>
      <p:sp>
        <p:nvSpPr>
          <p:cNvPr id="13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结合多项指标评估风险等级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提供风险评估的定量化方法</a:t>
            </a:r>
            <a:endParaRPr lang="en-US" sz="1500" b="0" strike="noStrike" spc="-1">
              <a:solidFill>
                <a:srgbClr val="000000"/>
              </a:solidFill>
              <a:latin typeface="Arial"/>
            </a:endParaRPr>
          </a:p>
        </p:txBody>
      </p:sp>
      <p:sp>
        <p:nvSpPr>
          <p:cNvPr id="1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风险评估模型</a:t>
            </a:r>
            <a:endParaRPr lang="en-US" sz="2200" b="0" strike="noStrike" spc="-1">
              <a:solidFill>
                <a:srgbClr val="000000"/>
              </a:solidFill>
              <a:latin typeface="Arial"/>
            </a:endParaRPr>
          </a:p>
        </p:txBody>
      </p:sp>
      <p:sp>
        <p:nvSpPr>
          <p:cNvPr id="13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基于统计学和数据分析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用于综合评估和预测风险情况</a:t>
            </a:r>
            <a:endParaRPr lang="en-US" sz="1500" b="0" strike="noStrike" spc="-1">
              <a:solidFill>
                <a:srgbClr val="000000"/>
              </a:solidFill>
              <a:latin typeface="Arial"/>
            </a:endParaRPr>
          </a:p>
        </p:txBody>
      </p:sp>
      <p:sp>
        <p:nvSpPr>
          <p:cNvPr id="13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风险衡量的工具</a:t>
            </a:r>
            <a:endParaRPr lang="en-US" sz="3600" b="0" strike="noStrike" spc="-1">
              <a:solidFill>
                <a:schemeClr val="dk1"/>
              </a:solidFill>
              <a:latin typeface="Arial"/>
            </a:endParaRPr>
          </a:p>
        </p:txBody>
      </p:sp>
      <p:sp>
        <p:nvSpPr>
          <p:cNvPr id="1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风险矩阵</a:t>
            </a:r>
            <a:endParaRPr lang="en-US" sz="2200" b="0" strike="noStrike" spc="-1">
              <a:solidFill>
                <a:srgbClr val="000000"/>
              </a:solidFill>
              <a:latin typeface="Arial"/>
            </a:endParaRPr>
          </a:p>
        </p:txBody>
      </p:sp>
      <p:sp>
        <p:nvSpPr>
          <p:cNvPr id="13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帮助识别风险等级和优先级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用于评估风险影响和可能性</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风险衡量的应用</a:t>
            </a:r>
            <a:endParaRPr lang="en-US" sz="3600" b="0" strike="noStrike" spc="-1">
              <a:solidFill>
                <a:schemeClr val="dk1"/>
              </a:solidFill>
              <a:latin typeface="Arial"/>
            </a:endParaRPr>
          </a:p>
        </p:txBody>
      </p:sp>
      <p:sp>
        <p:nvSpPr>
          <p:cNvPr id="14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提供信息支持决策制定</a:t>
            </a:r>
            <a:endParaRPr lang="en-US" sz="1500" b="0" strike="noStrike" spc="-1">
              <a:solidFill>
                <a:srgbClr val="000000"/>
              </a:solidFill>
              <a:latin typeface="Arial"/>
            </a:endParaRPr>
          </a:p>
        </p:txBody>
      </p:sp>
      <p:sp>
        <p:nvSpPr>
          <p:cNvPr id="14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决策支持</a:t>
            </a:r>
            <a:endParaRPr lang="en-US" sz="2200" b="0" strike="noStrike" spc="-1">
              <a:solidFill>
                <a:srgbClr val="000000"/>
              </a:solidFill>
              <a:latin typeface="Arial"/>
            </a:endParaRPr>
          </a:p>
        </p:txBody>
      </p:sp>
      <p:sp>
        <p:nvSpPr>
          <p:cNvPr id="14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帮助沟通各方风险认识</a:t>
            </a:r>
            <a:endParaRPr lang="en-US" sz="1500" b="0" strike="noStrike" spc="-1">
              <a:solidFill>
                <a:srgbClr val="000000"/>
              </a:solidFill>
              <a:latin typeface="Arial"/>
            </a:endParaRPr>
          </a:p>
        </p:txBody>
      </p:sp>
      <p:sp>
        <p:nvSpPr>
          <p:cNvPr id="14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风险沟通</a:t>
            </a:r>
            <a:endParaRPr lang="en-US" sz="2200" b="0" strike="noStrike" spc="-1">
              <a:solidFill>
                <a:srgbClr val="000000"/>
              </a:solidFill>
              <a:latin typeface="Arial"/>
            </a:endParaRPr>
          </a:p>
        </p:txBody>
      </p:sp>
      <p:sp>
        <p:nvSpPr>
          <p:cNvPr id="14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优化资源投入和分配</a:t>
            </a:r>
            <a:endParaRPr lang="en-US" sz="1500" b="0" strike="noStrike" spc="-1">
              <a:solidFill>
                <a:srgbClr val="000000"/>
              </a:solidFill>
              <a:latin typeface="Arial"/>
            </a:endParaRPr>
          </a:p>
        </p:txBody>
      </p:sp>
      <p:sp>
        <p:nvSpPr>
          <p:cNvPr id="14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资源配置</a:t>
            </a:r>
            <a:endParaRPr lang="en-US" sz="2200" b="0" strike="noStrike" spc="-1">
              <a:solidFill>
                <a:srgbClr val="000000"/>
              </a:solidFill>
              <a:latin typeface="Arial"/>
            </a:endParaRPr>
          </a:p>
        </p:txBody>
      </p:sp>
      <p:sp>
        <p:nvSpPr>
          <p:cNvPr id="14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风险衡量的价值</a:t>
            </a:r>
            <a:endParaRPr lang="en-US" sz="3500" b="0" strike="noStrike" spc="-1">
              <a:solidFill>
                <a:srgbClr val="000000"/>
              </a:solidFill>
              <a:latin typeface="Arial"/>
            </a:endParaRPr>
          </a:p>
        </p:txBody>
      </p:sp>
      <p:sp>
        <p:nvSpPr>
          <p:cNvPr id="15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通过有效的风险衡量，企业能够减少不确定性带来的损失，提高经营稳定性和抗风险能力。风险衡量不仅是企业管理的重要工具，更是企业持续发展的保障。</a:t>
            </a:r>
            <a:endParaRPr lang="en-US" sz="2500" b="0" strike="noStrike" spc="-1">
              <a:solidFill>
                <a:srgbClr val="000000"/>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风险衡量指标的分类</a:t>
            </a:r>
            <a:endParaRPr lang="en-US" sz="3600" b="0" strike="noStrike" spc="-1">
              <a:solidFill>
                <a:schemeClr val="dk1"/>
              </a:solidFill>
              <a:latin typeface="Arial"/>
            </a:endParaRPr>
          </a:p>
        </p:txBody>
      </p:sp>
      <p:sp>
        <p:nvSpPr>
          <p:cNvPr id="1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损失相关指标</a:t>
            </a:r>
            <a:endParaRPr lang="en-US" sz="3500" b="0" strike="noStrike" spc="-1">
              <a:solidFill>
                <a:srgbClr val="000000"/>
              </a:solidFill>
              <a:latin typeface="Arial"/>
            </a:endParaRPr>
          </a:p>
        </p:txBody>
      </p:sp>
      <p:sp>
        <p:nvSpPr>
          <p:cNvPr id="15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损失相关指标是企业风险管理中的重要一环，主要包括风险事件损失、风险事件频率、风险事件影响等方面。通过衡量这些指标，企业可以更好地评估潜在风险，并制定有效的风险管理策略。</a:t>
            </a:r>
            <a:endParaRPr lang="en-US" sz="25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风险度量指标</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衡量风险事件可能带来的损失价值</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风险价值</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分析风险对业务的影响程度</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风险敏感度</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评估风险与潜在回报之间的关系</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风险收益比</a:t>
            </a:r>
            <a:endParaRPr lang="en-US" sz="3000" b="0" strike="noStrike" spc="-1">
              <a:solidFill>
                <a:srgbClr val="000000"/>
              </a:solidFill>
              <a:latin typeface="Arial"/>
            </a:endParaRPr>
          </a:p>
        </p:txBody>
      </p:sp>
      <p:sp>
        <p:nvSpPr>
          <p:cNvPr id="16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风险概率指标</a:t>
            </a:r>
            <a:endParaRPr lang="en-US" sz="3600" b="0" strike="noStrike" spc="-1">
              <a:solidFill>
                <a:schemeClr val="dk1"/>
              </a:solidFill>
              <a:latin typeface="Arial"/>
            </a:endParaRPr>
          </a:p>
        </p:txBody>
      </p:sp>
      <p:sp>
        <p:nvSpPr>
          <p:cNvPr id="17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评估风险事件发生的可能性</a:t>
            </a:r>
            <a:endParaRPr lang="en-US" sz="1500" b="0" strike="noStrike" spc="-1">
              <a:solidFill>
                <a:srgbClr val="000000"/>
              </a:solidFill>
              <a:latin typeface="Arial"/>
            </a:endParaRPr>
          </a:p>
        </p:txBody>
      </p:sp>
      <p:sp>
        <p:nvSpPr>
          <p:cNvPr id="17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风险事件发生概率</a:t>
            </a:r>
            <a:endParaRPr lang="en-US" sz="2200" b="0" strike="noStrike" spc="-1">
              <a:solidFill>
                <a:srgbClr val="000000"/>
              </a:solidFill>
              <a:latin typeface="Arial"/>
            </a:endParaRPr>
          </a:p>
        </p:txBody>
      </p:sp>
      <p:sp>
        <p:nvSpPr>
          <p:cNvPr id="17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记录风险事件发生的次数</a:t>
            </a:r>
            <a:endParaRPr lang="en-US" sz="1500" b="0" strike="noStrike" spc="-1">
              <a:solidFill>
                <a:srgbClr val="000000"/>
              </a:solidFill>
              <a:latin typeface="Arial"/>
            </a:endParaRPr>
          </a:p>
        </p:txBody>
      </p:sp>
      <p:sp>
        <p:nvSpPr>
          <p:cNvPr id="17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风险事件频率</a:t>
            </a:r>
            <a:endParaRPr lang="en-US" sz="2200" b="0" strike="noStrike" spc="-1">
              <a:solidFill>
                <a:srgbClr val="000000"/>
              </a:solidFill>
              <a:latin typeface="Arial"/>
            </a:endParaRPr>
          </a:p>
        </p:txBody>
      </p:sp>
      <p:sp>
        <p:nvSpPr>
          <p:cNvPr id="17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估计风险事件对业务的影响程度</a:t>
            </a:r>
            <a:endParaRPr lang="en-US" sz="1500" b="0" strike="noStrike" spc="-1">
              <a:solidFill>
                <a:srgbClr val="000000"/>
              </a:solidFill>
              <a:latin typeface="Arial"/>
            </a:endParaRPr>
          </a:p>
        </p:txBody>
      </p:sp>
      <p:sp>
        <p:nvSpPr>
          <p:cNvPr id="17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风险事件影响概率</a:t>
            </a:r>
            <a:endParaRPr lang="en-US" sz="2200" b="0" strike="noStrike" spc="-1">
              <a:solidFill>
                <a:srgbClr val="000000"/>
              </a:solidFill>
              <a:latin typeface="Arial"/>
            </a:endParaRPr>
          </a:p>
        </p:txBody>
      </p:sp>
      <p:sp>
        <p:nvSpPr>
          <p:cNvPr id="17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风险对业绩的敏感度</a:t>
            </a:r>
            <a:endParaRPr lang="en-US" sz="2200" b="0" strike="noStrike" spc="-1">
              <a:solidFill>
                <a:srgbClr val="000000"/>
              </a:solidFill>
              <a:latin typeface="Arial"/>
            </a:endParaRPr>
          </a:p>
        </p:txBody>
      </p:sp>
      <p:sp>
        <p:nvSpPr>
          <p:cNvPr id="18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衡量风险对业务绩效的影响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管理风险并优化业绩</a:t>
            </a:r>
            <a:endParaRPr lang="en-US" sz="1500" b="0" strike="noStrike" spc="-1">
              <a:solidFill>
                <a:srgbClr val="000000"/>
              </a:solidFill>
              <a:latin typeface="Arial"/>
            </a:endParaRPr>
          </a:p>
        </p:txBody>
      </p:sp>
      <p:sp>
        <p:nvSpPr>
          <p:cNvPr id="1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风险敏感度指标</a:t>
            </a:r>
            <a:endParaRPr lang="en-US" sz="3600" b="0" strike="noStrike" spc="-1">
              <a:solidFill>
                <a:schemeClr val="dk1"/>
              </a:solidFill>
              <a:latin typeface="Arial"/>
            </a:endParaRPr>
          </a:p>
        </p:txBody>
      </p:sp>
      <p:sp>
        <p:nvSpPr>
          <p:cNvPr id="1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风险对决策的敏感度</a:t>
            </a:r>
            <a:endParaRPr lang="en-US" sz="2200" b="0" strike="noStrike" spc="-1">
              <a:solidFill>
                <a:srgbClr val="000000"/>
              </a:solidFill>
              <a:latin typeface="Arial"/>
            </a:endParaRPr>
          </a:p>
        </p:txBody>
      </p:sp>
      <p:sp>
        <p:nvSpPr>
          <p:cNvPr id="19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分析风险对决策结果的影响程度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帮助企业更准确地决策</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https://d.book118.com/627022151012006055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企业风险管理的风险衡量指标</vt:lpstr>
      <vt:lpstr>目录</vt:lpstr>
      <vt:lpstr>第一章 企业风险管理概述</vt:lpstr>
      <vt:lpstr>企业风险管理定义</vt:lpstr>
      <vt:lpstr>企业风险管理的重要性</vt:lpstr>
      <vt:lpstr>企业风险管理的目标</vt:lpstr>
      <vt:lpstr> </vt:lpstr>
      <vt:lpstr>第2章 风险衡量的概念</vt:lpstr>
      <vt:lpstr>风险衡量定义</vt:lpstr>
      <vt:lpstr> </vt:lpstr>
      <vt:lpstr>风险衡量的方法</vt:lpstr>
      <vt:lpstr>风险衡量的工具</vt:lpstr>
      <vt:lpstr>风险衡量的应用</vt:lpstr>
      <vt:lpstr> </vt:lpstr>
      <vt:lpstr>第3章 风险衡量指标的分类</vt:lpstr>
      <vt:lpstr> </vt:lpstr>
      <vt:lpstr>风险度量指标</vt:lpstr>
      <vt:lpstr>风险概率指标</vt:lpstr>
      <vt:lpstr>风险敏感度指标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2024-09-29T14:55:26.457</cp:lastPrinted>
  <dcterms:created xsi:type="dcterms:W3CDTF">2024-09-29T06:55:26Z</dcterms:created>
  <dcterms:modified xsi:type="dcterms:W3CDTF">2024-09-29T06:55:28Z</dcterms:modified>
</cp:coreProperties>
</file>