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3415CB-5DF9-41C0-B113-10C96681F9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0B2C4F-BD70-4B56-AEA4-2018FBCEC2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931E9A3-C7B2-4884-A2D7-148C53AC7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F49E5AD-D77E-478A-881C-47AE105811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6617C57-7409-45BE-BE54-4ED170B794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67C5616C-797E-4A2B-9C00-53708E294C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25549-AACA-484A-BF84-57AD82B976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F52B0E-450E-4520-90FC-3B1BCAE26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2D2E1C-597C-4CAE-AFB9-E3073816CB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63DB89-EAB2-4E36-A5B3-0AE36DC997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D4C666-9CA4-4725-8A07-74EF06F12B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pn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png" /><Relationship Id="rId3" Type="http://schemas.openxmlformats.org/officeDocument/2006/relationships/image" Target="../media/image10.png" /><Relationship Id="rId4" Type="http://schemas.openxmlformats.org/officeDocument/2006/relationships/image" Target="../media/image11.png" /><Relationship Id="rId5" Type="http://schemas.openxmlformats.org/officeDocument/2006/relationships/image" Target="../media/image12.png" /><Relationship Id="rId6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2704604110200603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92262" y="795338"/>
            <a:ext cx="5016500" cy="4945062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-474588" y="128588"/>
            <a:ext cx="5299075" cy="4257675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-860351" y="60325"/>
            <a:ext cx="6002338" cy="4419600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-680963" y="144463"/>
            <a:ext cx="5773737" cy="4275137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-506338" y="209550"/>
            <a:ext cx="5546725" cy="4152900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-328538" y="271463"/>
            <a:ext cx="5319712" cy="4029075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-153913" y="334963"/>
            <a:ext cx="5092700" cy="3905250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0712" y="400050"/>
            <a:ext cx="4868862" cy="3783013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00099" y="461963"/>
            <a:ext cx="4637088" cy="3660775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74724" y="527050"/>
            <a:ext cx="4413250" cy="3538538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49349" y="587375"/>
            <a:ext cx="4189413" cy="34178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3974" y="647700"/>
            <a:ext cx="3962400" cy="3300413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893837" y="704850"/>
            <a:ext cx="3744912" cy="3186113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063699" y="765175"/>
            <a:ext cx="3521075" cy="306546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235149" y="822325"/>
            <a:ext cx="3302000" cy="2955925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385962" y="1095375"/>
            <a:ext cx="2995612" cy="2514600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46" y="7049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514549" y="1155700"/>
            <a:ext cx="2835275" cy="2395538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248" y="6961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641548" y="1219200"/>
            <a:ext cx="2674938" cy="2276475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424" y="6583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1770137" y="1284288"/>
            <a:ext cx="2513012" cy="215741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5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1893962" y="1343025"/>
            <a:ext cx="2357437" cy="2043113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12" y="5772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2017787" y="1403350"/>
            <a:ext cx="2205037" cy="1927225"/>
          </a:xfrm>
          <a:custGeom>
            <a:rect l="l" t="t" r="r" b="b"/>
            <a:pathLst>
              <a:path w="9614" h="8246">
                <a:moveTo>
                  <a:pt x="7489" y="830"/>
                </a:moveTo>
                <a:cubicBezTo>
                  <a:pt x="8799" y="1905"/>
                  <a:pt x="9560" y="2633"/>
                  <a:pt x="9613" y="4054"/>
                </a:cubicBezTo>
                <a:cubicBezTo>
                  <a:pt x="9666" y="5492"/>
                  <a:pt x="8516" y="6255"/>
                  <a:pt x="7613" y="7208"/>
                </a:cubicBezTo>
                <a:cubicBezTo>
                  <a:pt x="6055" y="8820"/>
                  <a:pt x="2976" y="8421"/>
                  <a:pt x="2551" y="6931"/>
                </a:cubicBezTo>
                <a:cubicBezTo>
                  <a:pt x="2197" y="5683"/>
                  <a:pt x="899" y="5406"/>
                  <a:pt x="285" y="4141"/>
                </a:cubicBezTo>
                <a:cubicBezTo>
                  <a:pt x="250" y="4089"/>
                  <a:pt x="179" y="4002"/>
                  <a:pt x="162" y="3933"/>
                </a:cubicBezTo>
                <a:cubicBezTo>
                  <a:pt x="2" y="3499"/>
                  <a:pt x="-334" y="2512"/>
                  <a:pt x="958" y="1610"/>
                </a:cubicBezTo>
                <a:cubicBezTo>
                  <a:pt x="1294" y="1021"/>
                  <a:pt x="5064" y="-1180"/>
                  <a:pt x="7489" y="830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2143199" y="1462088"/>
            <a:ext cx="2052638" cy="1819275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1010" y="4991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2265437" y="1516063"/>
            <a:ext cx="1908175" cy="1712912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49" y="4360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2278137" y="1244600"/>
            <a:ext cx="2103437" cy="2095500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rgbClr val="000000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TextBox 27"/>
          <p:cNvSpPr txBox="1"/>
          <p:nvPr/>
        </p:nvSpPr>
        <p:spPr>
          <a:xfrm>
            <a:off x="4537149" y="4105149"/>
            <a:ext cx="2384286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28" name="TextBox 28"/>
          <p:cNvSpPr txBox="1"/>
          <p:nvPr/>
        </p:nvSpPr>
        <p:spPr>
          <a:xfrm>
            <a:off x="4537149" y="4568953"/>
            <a:ext cx="2815431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2024-01-26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4537149" y="2480589"/>
            <a:ext cx="4758620" cy="157456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电力行业的应急预案编制与管理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806" y="-3306794"/>
            <a:ext cx="12363450" cy="9556718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-168307" y="-3457575"/>
            <a:ext cx="14004892" cy="9920288"/>
          </a:xfrm>
          <a:custGeom>
            <a:rect l="l" t="t" r="r" b="b"/>
            <a:pathLst>
              <a:path w="1478" h="1090">
                <a:moveTo>
                  <a:pt x="410" y="1046"/>
                </a:moveTo>
                <a:cubicBezTo>
                  <a:pt x="410" y="1046"/>
                  <a:pt x="0" y="1016"/>
                  <a:pt x="118" y="624"/>
                </a:cubicBezTo>
                <a:cubicBezTo>
                  <a:pt x="236" y="232"/>
                  <a:pt x="482" y="0"/>
                  <a:pt x="754" y="20"/>
                </a:cubicBezTo>
                <a:cubicBezTo>
                  <a:pt x="1026" y="40"/>
                  <a:pt x="1270" y="144"/>
                  <a:pt x="1374" y="502"/>
                </a:cubicBezTo>
                <a:cubicBezTo>
                  <a:pt x="1478" y="860"/>
                  <a:pt x="1264" y="1002"/>
                  <a:pt x="982" y="1046"/>
                </a:cubicBezTo>
                <a:cubicBezTo>
                  <a:pt x="700" y="1090"/>
                  <a:pt x="410" y="1046"/>
                  <a:pt x="410" y="1046"/>
                </a:cubicBezTo>
                <a:close/>
              </a:path>
            </a:pathLst>
          </a:custGeom>
          <a:noFill/>
          <a:ln w="3572">
            <a:solidFill>
              <a:srgbClr val="EAEAE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250793" y="-3268694"/>
            <a:ext cx="13471492" cy="9596438"/>
          </a:xfrm>
          <a:custGeom>
            <a:rect l="l" t="t" r="r" b="b"/>
            <a:pathLst>
              <a:path w="1422" h="1054">
                <a:moveTo>
                  <a:pt x="731" y="19"/>
                </a:moveTo>
                <a:cubicBezTo>
                  <a:pt x="992" y="44"/>
                  <a:pt x="1225" y="142"/>
                  <a:pt x="1323" y="484"/>
                </a:cubicBezTo>
                <a:cubicBezTo>
                  <a:pt x="1422" y="827"/>
                  <a:pt x="1216" y="963"/>
                  <a:pt x="947" y="1008"/>
                </a:cubicBezTo>
                <a:cubicBezTo>
                  <a:pt x="676" y="1054"/>
                  <a:pt x="392" y="1012"/>
                  <a:pt x="391" y="1007"/>
                </a:cubicBezTo>
                <a:cubicBezTo>
                  <a:pt x="389" y="1003"/>
                  <a:pt x="0" y="975"/>
                  <a:pt x="108" y="600"/>
                </a:cubicBezTo>
                <a:cubicBezTo>
                  <a:pt x="110" y="592"/>
                  <a:pt x="112" y="584"/>
                  <a:pt x="115" y="576"/>
                </a:cubicBezTo>
                <a:cubicBezTo>
                  <a:pt x="140" y="493"/>
                  <a:pt x="172" y="417"/>
                  <a:pt x="212" y="349"/>
                </a:cubicBezTo>
                <a:cubicBezTo>
                  <a:pt x="340" y="129"/>
                  <a:pt x="530" y="0"/>
                  <a:pt x="731" y="19"/>
                </a:cubicBezTo>
                <a:close/>
              </a:path>
            </a:pathLst>
          </a:custGeom>
          <a:noFill/>
          <a:ln w="3572">
            <a:solidFill>
              <a:srgbClr val="E8E8E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660368" y="-3125819"/>
            <a:ext cx="12942855" cy="9321832"/>
          </a:xfrm>
          <a:custGeom>
            <a:rect l="l" t="t" r="r" b="b"/>
            <a:pathLst>
              <a:path w="1366" h="1024">
                <a:moveTo>
                  <a:pt x="709" y="23"/>
                </a:moveTo>
                <a:cubicBezTo>
                  <a:pt x="959" y="52"/>
                  <a:pt x="1181" y="145"/>
                  <a:pt x="1273" y="472"/>
                </a:cubicBezTo>
                <a:cubicBezTo>
                  <a:pt x="1366" y="799"/>
                  <a:pt x="1169" y="929"/>
                  <a:pt x="912" y="976"/>
                </a:cubicBezTo>
                <a:cubicBezTo>
                  <a:pt x="653" y="1024"/>
                  <a:pt x="375" y="984"/>
                  <a:pt x="372" y="974"/>
                </a:cubicBezTo>
                <a:cubicBezTo>
                  <a:pt x="370" y="966"/>
                  <a:pt x="0" y="939"/>
                  <a:pt x="98" y="581"/>
                </a:cubicBezTo>
                <a:cubicBezTo>
                  <a:pt x="101" y="573"/>
                  <a:pt x="102" y="565"/>
                  <a:pt x="104" y="558"/>
                </a:cubicBezTo>
                <a:cubicBezTo>
                  <a:pt x="128" y="478"/>
                  <a:pt x="158" y="404"/>
                  <a:pt x="199" y="336"/>
                </a:cubicBezTo>
                <a:cubicBezTo>
                  <a:pt x="323" y="128"/>
                  <a:pt x="512" y="0"/>
                  <a:pt x="709" y="23"/>
                </a:cubicBezTo>
                <a:close/>
              </a:path>
            </a:pathLst>
          </a:custGeom>
          <a:noFill/>
          <a:ln w="3572">
            <a:solidFill>
              <a:srgbClr val="E6E6E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073182" y="-2986087"/>
            <a:ext cx="12411075" cy="9042368"/>
          </a:xfrm>
          <a:custGeom>
            <a:rect l="l" t="t" r="r" b="b"/>
            <a:pathLst>
              <a:path w="1310" h="994">
                <a:moveTo>
                  <a:pt x="686" y="28"/>
                </a:moveTo>
                <a:cubicBezTo>
                  <a:pt x="925" y="62"/>
                  <a:pt x="1135" y="148"/>
                  <a:pt x="1223" y="460"/>
                </a:cubicBezTo>
                <a:cubicBezTo>
                  <a:pt x="1310" y="773"/>
                  <a:pt x="1121" y="895"/>
                  <a:pt x="877" y="944"/>
                </a:cubicBezTo>
                <a:cubicBezTo>
                  <a:pt x="628" y="994"/>
                  <a:pt x="357" y="956"/>
                  <a:pt x="353" y="941"/>
                </a:cubicBezTo>
                <a:cubicBezTo>
                  <a:pt x="349" y="929"/>
                  <a:pt x="0" y="904"/>
                  <a:pt x="88" y="563"/>
                </a:cubicBezTo>
                <a:cubicBezTo>
                  <a:pt x="90" y="556"/>
                  <a:pt x="91" y="548"/>
                  <a:pt x="93" y="540"/>
                </a:cubicBezTo>
                <a:cubicBezTo>
                  <a:pt x="114" y="464"/>
                  <a:pt x="142" y="392"/>
                  <a:pt x="184" y="324"/>
                </a:cubicBezTo>
                <a:cubicBezTo>
                  <a:pt x="305" y="129"/>
                  <a:pt x="493" y="0"/>
                  <a:pt x="686" y="28"/>
                </a:cubicBezTo>
                <a:close/>
              </a:path>
            </a:pathLst>
          </a:custGeom>
          <a:noFill/>
          <a:ln w="3572">
            <a:solidFill>
              <a:srgbClr val="E4E4E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482757" y="-2844832"/>
            <a:ext cx="11882438" cy="8766143"/>
          </a:xfrm>
          <a:custGeom>
            <a:rect l="l" t="t" r="r" b="b"/>
            <a:pathLst>
              <a:path w="1254" h="963">
                <a:moveTo>
                  <a:pt x="664" y="32"/>
                </a:moveTo>
                <a:cubicBezTo>
                  <a:pt x="892" y="70"/>
                  <a:pt x="1091" y="151"/>
                  <a:pt x="1173" y="448"/>
                </a:cubicBezTo>
                <a:cubicBezTo>
                  <a:pt x="1254" y="745"/>
                  <a:pt x="1074" y="861"/>
                  <a:pt x="843" y="911"/>
                </a:cubicBezTo>
                <a:cubicBezTo>
                  <a:pt x="605" y="963"/>
                  <a:pt x="340" y="927"/>
                  <a:pt x="334" y="908"/>
                </a:cubicBezTo>
                <a:cubicBezTo>
                  <a:pt x="330" y="892"/>
                  <a:pt x="0" y="868"/>
                  <a:pt x="79" y="544"/>
                </a:cubicBezTo>
                <a:cubicBezTo>
                  <a:pt x="81" y="537"/>
                  <a:pt x="81" y="529"/>
                  <a:pt x="83" y="522"/>
                </a:cubicBezTo>
                <a:cubicBezTo>
                  <a:pt x="102" y="449"/>
                  <a:pt x="128" y="379"/>
                  <a:pt x="171" y="311"/>
                </a:cubicBezTo>
                <a:cubicBezTo>
                  <a:pt x="288" y="129"/>
                  <a:pt x="475" y="0"/>
                  <a:pt x="664" y="32"/>
                </a:cubicBezTo>
                <a:close/>
              </a:path>
            </a:pathLst>
          </a:custGeom>
          <a:noFill/>
          <a:ln w="3572">
            <a:solidFill>
              <a:srgbClr val="E2E2E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887569" y="-2695575"/>
            <a:ext cx="11360182" cy="8491538"/>
          </a:xfrm>
          <a:custGeom>
            <a:rect l="l" t="t" r="r" b="b"/>
            <a:pathLst>
              <a:path w="1199" h="933">
                <a:moveTo>
                  <a:pt x="642" y="36"/>
                </a:moveTo>
                <a:cubicBezTo>
                  <a:pt x="858" y="78"/>
                  <a:pt x="1047" y="154"/>
                  <a:pt x="1123" y="435"/>
                </a:cubicBezTo>
                <a:cubicBezTo>
                  <a:pt x="1199" y="717"/>
                  <a:pt x="1027" y="827"/>
                  <a:pt x="809" y="879"/>
                </a:cubicBezTo>
                <a:cubicBezTo>
                  <a:pt x="582" y="933"/>
                  <a:pt x="323" y="898"/>
                  <a:pt x="316" y="874"/>
                </a:cubicBezTo>
                <a:cubicBezTo>
                  <a:pt x="310" y="854"/>
                  <a:pt x="0" y="832"/>
                  <a:pt x="70" y="525"/>
                </a:cubicBezTo>
                <a:cubicBezTo>
                  <a:pt x="71" y="518"/>
                  <a:pt x="71" y="511"/>
                  <a:pt x="73" y="504"/>
                </a:cubicBezTo>
                <a:cubicBezTo>
                  <a:pt x="90" y="434"/>
                  <a:pt x="114" y="366"/>
                  <a:pt x="158" y="298"/>
                </a:cubicBezTo>
                <a:cubicBezTo>
                  <a:pt x="270" y="128"/>
                  <a:pt x="456" y="0"/>
                  <a:pt x="642" y="36"/>
                </a:cubicBezTo>
                <a:close/>
              </a:path>
            </a:pathLst>
          </a:custGeom>
          <a:noFill/>
          <a:ln w="3572">
            <a:solidFill>
              <a:srgbClr val="E0DFD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2309813" y="-2559082"/>
            <a:ext cx="10818780" cy="8216932"/>
          </a:xfrm>
          <a:custGeom>
            <a:rect l="l" t="t" r="r" b="b"/>
            <a:pathLst>
              <a:path w="1142" h="903">
                <a:moveTo>
                  <a:pt x="619" y="41"/>
                </a:moveTo>
                <a:cubicBezTo>
                  <a:pt x="824" y="86"/>
                  <a:pt x="1002" y="158"/>
                  <a:pt x="1072" y="424"/>
                </a:cubicBezTo>
                <a:cubicBezTo>
                  <a:pt x="1142" y="690"/>
                  <a:pt x="979" y="794"/>
                  <a:pt x="773" y="847"/>
                </a:cubicBezTo>
                <a:cubicBezTo>
                  <a:pt x="557" y="903"/>
                  <a:pt x="305" y="871"/>
                  <a:pt x="297" y="842"/>
                </a:cubicBezTo>
                <a:cubicBezTo>
                  <a:pt x="290" y="818"/>
                  <a:pt x="0" y="797"/>
                  <a:pt x="59" y="507"/>
                </a:cubicBezTo>
                <a:cubicBezTo>
                  <a:pt x="61" y="501"/>
                  <a:pt x="61" y="493"/>
                  <a:pt x="62" y="486"/>
                </a:cubicBezTo>
                <a:cubicBezTo>
                  <a:pt x="76" y="420"/>
                  <a:pt x="99" y="354"/>
                  <a:pt x="144" y="287"/>
                </a:cubicBezTo>
                <a:cubicBezTo>
                  <a:pt x="251" y="128"/>
                  <a:pt x="437" y="0"/>
                  <a:pt x="619" y="41"/>
                </a:cubicBezTo>
                <a:close/>
              </a:path>
            </a:pathLst>
          </a:custGeom>
          <a:noFill/>
          <a:ln w="3572">
            <a:solidFill>
              <a:srgbClr val="DEDDD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2716244" y="-2409825"/>
            <a:ext cx="10298145" cy="7942231"/>
          </a:xfrm>
          <a:custGeom>
            <a:rect l="l" t="t" r="r" b="b"/>
            <a:pathLst>
              <a:path w="1087" h="873">
                <a:moveTo>
                  <a:pt x="597" y="45"/>
                </a:moveTo>
                <a:cubicBezTo>
                  <a:pt x="791" y="94"/>
                  <a:pt x="958" y="161"/>
                  <a:pt x="1022" y="411"/>
                </a:cubicBezTo>
                <a:cubicBezTo>
                  <a:pt x="1087" y="663"/>
                  <a:pt x="931" y="760"/>
                  <a:pt x="739" y="815"/>
                </a:cubicBezTo>
                <a:cubicBezTo>
                  <a:pt x="534" y="873"/>
                  <a:pt x="287" y="842"/>
                  <a:pt x="278" y="808"/>
                </a:cubicBezTo>
                <a:cubicBezTo>
                  <a:pt x="270" y="781"/>
                  <a:pt x="0" y="760"/>
                  <a:pt x="50" y="488"/>
                </a:cubicBezTo>
                <a:cubicBezTo>
                  <a:pt x="51" y="482"/>
                  <a:pt x="51" y="475"/>
                  <a:pt x="52" y="468"/>
                </a:cubicBezTo>
                <a:cubicBezTo>
                  <a:pt x="64" y="405"/>
                  <a:pt x="84" y="341"/>
                  <a:pt x="131" y="274"/>
                </a:cubicBezTo>
                <a:cubicBezTo>
                  <a:pt x="233" y="127"/>
                  <a:pt x="418" y="0"/>
                  <a:pt x="597" y="45"/>
                </a:cubicBezTo>
                <a:close/>
              </a:path>
            </a:pathLst>
          </a:custGeom>
          <a:noFill/>
          <a:ln w="3572">
            <a:solidFill>
              <a:srgbClr val="DCDBD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3124200" y="-2274856"/>
            <a:ext cx="9774270" cy="7672388"/>
          </a:xfrm>
          <a:custGeom>
            <a:rect l="l" t="t" r="r" b="b"/>
            <a:pathLst>
              <a:path w="1032" h="843">
                <a:moveTo>
                  <a:pt x="575" y="50"/>
                </a:moveTo>
                <a:cubicBezTo>
                  <a:pt x="757" y="102"/>
                  <a:pt x="913" y="165"/>
                  <a:pt x="973" y="400"/>
                </a:cubicBezTo>
                <a:cubicBezTo>
                  <a:pt x="1032" y="636"/>
                  <a:pt x="884" y="728"/>
                  <a:pt x="705" y="783"/>
                </a:cubicBezTo>
                <a:cubicBezTo>
                  <a:pt x="510" y="843"/>
                  <a:pt x="270" y="814"/>
                  <a:pt x="260" y="776"/>
                </a:cubicBezTo>
                <a:cubicBezTo>
                  <a:pt x="251" y="744"/>
                  <a:pt x="0" y="725"/>
                  <a:pt x="41" y="470"/>
                </a:cubicBezTo>
                <a:cubicBezTo>
                  <a:pt x="42" y="464"/>
                  <a:pt x="41" y="457"/>
                  <a:pt x="42" y="451"/>
                </a:cubicBezTo>
                <a:cubicBezTo>
                  <a:pt x="52" y="391"/>
                  <a:pt x="70" y="329"/>
                  <a:pt x="118" y="262"/>
                </a:cubicBezTo>
                <a:cubicBezTo>
                  <a:pt x="214" y="127"/>
                  <a:pt x="400" y="0"/>
                  <a:pt x="575" y="50"/>
                </a:cubicBezTo>
                <a:close/>
              </a:path>
            </a:pathLst>
          </a:custGeom>
          <a:noFill/>
          <a:ln w="3572">
            <a:solidFill>
              <a:srgbClr val="DAD9D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3532156" y="-2141506"/>
            <a:ext cx="9244013" cy="7407307"/>
          </a:xfrm>
          <a:custGeom>
            <a:rect l="l" t="t" r="r" b="b"/>
            <a:pathLst>
              <a:path w="976" h="814">
                <a:moveTo>
                  <a:pt x="553" y="55"/>
                </a:moveTo>
                <a:cubicBezTo>
                  <a:pt x="724" y="109"/>
                  <a:pt x="869" y="168"/>
                  <a:pt x="923" y="388"/>
                </a:cubicBezTo>
                <a:cubicBezTo>
                  <a:pt x="976" y="609"/>
                  <a:pt x="837" y="695"/>
                  <a:pt x="670" y="751"/>
                </a:cubicBezTo>
                <a:cubicBezTo>
                  <a:pt x="487" y="814"/>
                  <a:pt x="253" y="787"/>
                  <a:pt x="241" y="743"/>
                </a:cubicBezTo>
                <a:cubicBezTo>
                  <a:pt x="231" y="708"/>
                  <a:pt x="0" y="689"/>
                  <a:pt x="32" y="452"/>
                </a:cubicBezTo>
                <a:cubicBezTo>
                  <a:pt x="33" y="446"/>
                  <a:pt x="31" y="440"/>
                  <a:pt x="32" y="434"/>
                </a:cubicBezTo>
                <a:cubicBezTo>
                  <a:pt x="40" y="377"/>
                  <a:pt x="56" y="317"/>
                  <a:pt x="104" y="250"/>
                </a:cubicBezTo>
                <a:cubicBezTo>
                  <a:pt x="195" y="127"/>
                  <a:pt x="381" y="0"/>
                  <a:pt x="553" y="55"/>
                </a:cubicBezTo>
                <a:close/>
              </a:path>
            </a:pathLst>
          </a:custGeom>
          <a:noFill/>
          <a:ln w="3572">
            <a:solidFill>
              <a:srgbClr val="D8D7D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3924300" y="-2011394"/>
            <a:ext cx="8737568" cy="7151656"/>
          </a:xfrm>
          <a:custGeom>
            <a:rect l="l" t="t" r="r" b="b"/>
            <a:pathLst>
              <a:path w="922" h="786">
                <a:moveTo>
                  <a:pt x="532" y="60"/>
                </a:moveTo>
                <a:cubicBezTo>
                  <a:pt x="692" y="117"/>
                  <a:pt x="826" y="173"/>
                  <a:pt x="874" y="378"/>
                </a:cubicBezTo>
                <a:cubicBezTo>
                  <a:pt x="922" y="583"/>
                  <a:pt x="791" y="663"/>
                  <a:pt x="637" y="721"/>
                </a:cubicBezTo>
                <a:cubicBezTo>
                  <a:pt x="464" y="786"/>
                  <a:pt x="237" y="760"/>
                  <a:pt x="224" y="712"/>
                </a:cubicBezTo>
                <a:cubicBezTo>
                  <a:pt x="213" y="672"/>
                  <a:pt x="0" y="654"/>
                  <a:pt x="23" y="435"/>
                </a:cubicBezTo>
                <a:cubicBezTo>
                  <a:pt x="24" y="430"/>
                  <a:pt x="22" y="423"/>
                  <a:pt x="23" y="417"/>
                </a:cubicBezTo>
                <a:cubicBezTo>
                  <a:pt x="28" y="365"/>
                  <a:pt x="42" y="306"/>
                  <a:pt x="92" y="239"/>
                </a:cubicBezTo>
                <a:cubicBezTo>
                  <a:pt x="176" y="127"/>
                  <a:pt x="363" y="0"/>
                  <a:pt x="532" y="60"/>
                </a:cubicBezTo>
                <a:close/>
              </a:path>
            </a:pathLst>
          </a:custGeom>
          <a:noFill/>
          <a:ln w="3572">
            <a:solidFill>
              <a:srgbClr val="D6D5D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4324350" y="-1878044"/>
            <a:ext cx="8215313" cy="6880193"/>
          </a:xfrm>
          <a:custGeom>
            <a:rect l="l" t="t" r="r" b="b"/>
            <a:pathLst>
              <a:path w="865" h="756">
                <a:moveTo>
                  <a:pt x="511" y="65"/>
                </a:moveTo>
                <a:cubicBezTo>
                  <a:pt x="659" y="124"/>
                  <a:pt x="783" y="177"/>
                  <a:pt x="825" y="366"/>
                </a:cubicBezTo>
                <a:cubicBezTo>
                  <a:pt x="867" y="557"/>
                  <a:pt x="744" y="631"/>
                  <a:pt x="604" y="689"/>
                </a:cubicBezTo>
                <a:cubicBezTo>
                  <a:pt x="441" y="756"/>
                  <a:pt x="221" y="732"/>
                  <a:pt x="206" y="679"/>
                </a:cubicBezTo>
                <a:cubicBezTo>
                  <a:pt x="194" y="636"/>
                  <a:pt x="0" y="618"/>
                  <a:pt x="15" y="417"/>
                </a:cubicBezTo>
                <a:cubicBezTo>
                  <a:pt x="16" y="412"/>
                  <a:pt x="13" y="406"/>
                  <a:pt x="13" y="400"/>
                </a:cubicBezTo>
                <a:cubicBezTo>
                  <a:pt x="17" y="351"/>
                  <a:pt x="29" y="294"/>
                  <a:pt x="80" y="227"/>
                </a:cubicBezTo>
                <a:cubicBezTo>
                  <a:pt x="158" y="127"/>
                  <a:pt x="346" y="0"/>
                  <a:pt x="511" y="65"/>
                </a:cubicBezTo>
                <a:close/>
              </a:path>
            </a:pathLst>
          </a:custGeom>
          <a:noFill/>
          <a:ln w="3572">
            <a:solidFill>
              <a:srgbClr val="D4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724400" y="-1750981"/>
            <a:ext cx="7704106" cy="6635782"/>
          </a:xfrm>
          <a:custGeom>
            <a:rect l="l" t="t" r="r" b="b"/>
            <a:pathLst>
              <a:path w="813" h="729">
                <a:moveTo>
                  <a:pt x="490" y="71"/>
                </a:moveTo>
                <a:cubicBezTo>
                  <a:pt x="627" y="132"/>
                  <a:pt x="740" y="182"/>
                  <a:pt x="776" y="356"/>
                </a:cubicBezTo>
                <a:cubicBezTo>
                  <a:pt x="813" y="531"/>
                  <a:pt x="698" y="600"/>
                  <a:pt x="571" y="659"/>
                </a:cubicBezTo>
                <a:cubicBezTo>
                  <a:pt x="418" y="729"/>
                  <a:pt x="205" y="706"/>
                  <a:pt x="189" y="648"/>
                </a:cubicBezTo>
                <a:cubicBezTo>
                  <a:pt x="176" y="600"/>
                  <a:pt x="0" y="583"/>
                  <a:pt x="7" y="400"/>
                </a:cubicBezTo>
                <a:cubicBezTo>
                  <a:pt x="7" y="395"/>
                  <a:pt x="4" y="389"/>
                  <a:pt x="4" y="384"/>
                </a:cubicBezTo>
                <a:cubicBezTo>
                  <a:pt x="6" y="338"/>
                  <a:pt x="16" y="283"/>
                  <a:pt x="68" y="217"/>
                </a:cubicBezTo>
                <a:cubicBezTo>
                  <a:pt x="139" y="127"/>
                  <a:pt x="328" y="0"/>
                  <a:pt x="490" y="71"/>
                </a:cubicBezTo>
                <a:close/>
              </a:path>
            </a:pathLst>
          </a:custGeom>
          <a:noFill/>
          <a:ln w="3572">
            <a:solidFill>
              <a:srgbClr val="D2D1D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72063" y="-1139857"/>
            <a:ext cx="6991350" cy="5648325"/>
          </a:xfrm>
          <a:custGeom>
            <a:rect l="l" t="t" r="r" b="b"/>
            <a:pathLst>
              <a:path w="9355" h="8854">
                <a:moveTo>
                  <a:pt x="6007" y="341"/>
                </a:moveTo>
                <a:cubicBezTo>
                  <a:pt x="7604" y="1226"/>
                  <a:pt x="8884" y="1911"/>
                  <a:pt x="9290" y="4165"/>
                </a:cubicBezTo>
                <a:cubicBezTo>
                  <a:pt x="9670" y="6447"/>
                  <a:pt x="8327" y="7360"/>
                  <a:pt x="6869" y="8202"/>
                </a:cubicBezTo>
                <a:cubicBezTo>
                  <a:pt x="5069" y="9243"/>
                  <a:pt x="2458" y="8929"/>
                  <a:pt x="2243" y="8030"/>
                </a:cubicBezTo>
                <a:cubicBezTo>
                  <a:pt x="2053" y="7303"/>
                  <a:pt x="94" y="7027"/>
                  <a:pt x="50" y="4707"/>
                </a:cubicBezTo>
                <a:cubicBezTo>
                  <a:pt x="38" y="4650"/>
                  <a:pt x="0" y="4564"/>
                  <a:pt x="0" y="4493"/>
                </a:cubicBezTo>
                <a:cubicBezTo>
                  <a:pt x="0" y="3879"/>
                  <a:pt x="88" y="3123"/>
                  <a:pt x="773" y="2182"/>
                </a:cubicBezTo>
                <a:cubicBezTo>
                  <a:pt x="1584" y="1055"/>
                  <a:pt x="3992" y="-757"/>
                  <a:pt x="6007" y="341"/>
                </a:cubicBezTo>
                <a:close/>
              </a:path>
            </a:pathLst>
          </a:custGeom>
          <a:noFill/>
          <a:ln w="3572">
            <a:solidFill>
              <a:srgbClr val="D0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376863" y="-1000125"/>
            <a:ext cx="6615113" cy="5380006"/>
          </a:xfrm>
          <a:custGeom>
            <a:rect l="l" t="t" r="r" b="b"/>
            <a:pathLst>
              <a:path w="9484" h="8772">
                <a:moveTo>
                  <a:pt x="6293" y="429"/>
                </a:moveTo>
                <a:cubicBezTo>
                  <a:pt x="7855" y="1349"/>
                  <a:pt x="9092" y="2047"/>
                  <a:pt x="9431" y="4168"/>
                </a:cubicBezTo>
                <a:cubicBezTo>
                  <a:pt x="9771" y="6305"/>
                  <a:pt x="8426" y="7180"/>
                  <a:pt x="7054" y="8055"/>
                </a:cubicBezTo>
                <a:cubicBezTo>
                  <a:pt x="5274" y="9183"/>
                  <a:pt x="2556" y="8871"/>
                  <a:pt x="2298" y="7877"/>
                </a:cubicBezTo>
                <a:cubicBezTo>
                  <a:pt x="2094" y="7047"/>
                  <a:pt x="199" y="6765"/>
                  <a:pt x="70" y="4628"/>
                </a:cubicBezTo>
                <a:cubicBezTo>
                  <a:pt x="56" y="4569"/>
                  <a:pt x="16" y="4480"/>
                  <a:pt x="16" y="4406"/>
                </a:cubicBezTo>
                <a:cubicBezTo>
                  <a:pt x="-12" y="3827"/>
                  <a:pt x="-93" y="2922"/>
                  <a:pt x="804" y="2091"/>
                </a:cubicBezTo>
                <a:cubicBezTo>
                  <a:pt x="1388" y="934"/>
                  <a:pt x="4187" y="-817"/>
                  <a:pt x="6293" y="429"/>
                </a:cubicBezTo>
                <a:close/>
              </a:path>
            </a:pathLst>
          </a:custGeom>
          <a:noFill/>
          <a:ln w="3572">
            <a:solidFill>
              <a:srgbClr val="CECDC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670518" y="-854107"/>
            <a:ext cx="6238875" cy="5107019"/>
          </a:xfrm>
          <a:custGeom>
            <a:rect l="l" t="t" r="r" b="b"/>
            <a:pathLst>
              <a:path w="9599" h="8661">
                <a:moveTo>
                  <a:pt x="6600" y="507"/>
                </a:moveTo>
                <a:cubicBezTo>
                  <a:pt x="8116" y="1480"/>
                  <a:pt x="9268" y="2159"/>
                  <a:pt x="9559" y="4134"/>
                </a:cubicBezTo>
                <a:cubicBezTo>
                  <a:pt x="9851" y="6140"/>
                  <a:pt x="8524" y="6973"/>
                  <a:pt x="7242" y="7884"/>
                </a:cubicBezTo>
                <a:cubicBezTo>
                  <a:pt x="5478" y="9103"/>
                  <a:pt x="2664" y="8779"/>
                  <a:pt x="2373" y="7668"/>
                </a:cubicBezTo>
                <a:cubicBezTo>
                  <a:pt x="2125" y="6757"/>
                  <a:pt x="349" y="6464"/>
                  <a:pt x="113" y="4520"/>
                </a:cubicBezTo>
                <a:cubicBezTo>
                  <a:pt x="99" y="4458"/>
                  <a:pt x="41" y="4381"/>
                  <a:pt x="41" y="4304"/>
                </a:cubicBezTo>
                <a:cubicBezTo>
                  <a:pt x="-18" y="3748"/>
                  <a:pt x="-149" y="2822"/>
                  <a:pt x="828" y="1973"/>
                </a:cubicBezTo>
                <a:cubicBezTo>
                  <a:pt x="1382" y="955"/>
                  <a:pt x="4385" y="-897"/>
                  <a:pt x="6600" y="507"/>
                </a:cubicBezTo>
                <a:close/>
              </a:path>
            </a:pathLst>
          </a:custGeom>
          <a:noFill/>
          <a:ln w="3572">
            <a:solidFill>
              <a:srgbClr val="CC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5969032" y="-714375"/>
            <a:ext cx="5864257" cy="4845082"/>
          </a:xfrm>
          <a:custGeom>
            <a:rect l="l" t="t" r="r" b="b"/>
            <a:pathLst>
              <a:path w="9595" h="8542">
                <a:moveTo>
                  <a:pt x="6858" y="596"/>
                </a:moveTo>
                <a:cubicBezTo>
                  <a:pt x="8315" y="1607"/>
                  <a:pt x="9354" y="2297"/>
                  <a:pt x="9571" y="4111"/>
                </a:cubicBezTo>
                <a:cubicBezTo>
                  <a:pt x="9788" y="5941"/>
                  <a:pt x="8517" y="6744"/>
                  <a:pt x="7338" y="7675"/>
                </a:cubicBezTo>
                <a:cubicBezTo>
                  <a:pt x="5633" y="9023"/>
                  <a:pt x="2749" y="8686"/>
                  <a:pt x="2408" y="7450"/>
                </a:cubicBezTo>
                <a:cubicBezTo>
                  <a:pt x="2145" y="6423"/>
                  <a:pt x="549" y="6118"/>
                  <a:pt x="160" y="4400"/>
                </a:cubicBezTo>
                <a:cubicBezTo>
                  <a:pt x="129" y="4352"/>
                  <a:pt x="83" y="4256"/>
                  <a:pt x="67" y="4192"/>
                </a:cubicBezTo>
                <a:cubicBezTo>
                  <a:pt x="-10" y="3678"/>
                  <a:pt x="-212" y="2715"/>
                  <a:pt x="858" y="1848"/>
                </a:cubicBezTo>
                <a:cubicBezTo>
                  <a:pt x="1354" y="965"/>
                  <a:pt x="4579" y="-977"/>
                  <a:pt x="6858" y="596"/>
                </a:cubicBezTo>
                <a:close/>
              </a:path>
            </a:pathLst>
          </a:custGeom>
          <a:noFill/>
          <a:ln w="3572">
            <a:solidFill>
              <a:srgbClr val="CAC9C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261068" y="-577882"/>
            <a:ext cx="5500688" cy="4586288"/>
          </a:xfrm>
          <a:custGeom>
            <a:rect l="l" t="t" r="r" b="b"/>
            <a:pathLst>
              <a:path w="9593" h="8395">
                <a:moveTo>
                  <a:pt x="7151" y="706"/>
                </a:moveTo>
                <a:cubicBezTo>
                  <a:pt x="8523" y="1756"/>
                  <a:pt x="9449" y="2456"/>
                  <a:pt x="9581" y="4073"/>
                </a:cubicBezTo>
                <a:cubicBezTo>
                  <a:pt x="9730" y="5723"/>
                  <a:pt x="8523" y="6506"/>
                  <a:pt x="7466" y="7440"/>
                </a:cubicBezTo>
                <a:cubicBezTo>
                  <a:pt x="5829" y="8923"/>
                  <a:pt x="2854" y="8556"/>
                  <a:pt x="2474" y="7190"/>
                </a:cubicBezTo>
                <a:cubicBezTo>
                  <a:pt x="2160" y="6073"/>
                  <a:pt x="645" y="5921"/>
                  <a:pt x="226" y="4273"/>
                </a:cubicBezTo>
                <a:cubicBezTo>
                  <a:pt x="193" y="4223"/>
                  <a:pt x="127" y="4140"/>
                  <a:pt x="110" y="4073"/>
                </a:cubicBezTo>
                <a:cubicBezTo>
                  <a:pt x="-6" y="3590"/>
                  <a:pt x="-270" y="2606"/>
                  <a:pt x="904" y="1740"/>
                </a:cubicBezTo>
                <a:cubicBezTo>
                  <a:pt x="1317" y="990"/>
                  <a:pt x="4788" y="-1077"/>
                  <a:pt x="7151" y="706"/>
                </a:cubicBezTo>
                <a:close/>
              </a:path>
            </a:pathLst>
          </a:custGeom>
          <a:noFill/>
          <a:ln w="3572">
            <a:solidFill>
              <a:srgbClr val="C8C7C7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6551581" y="-446056"/>
            <a:ext cx="5145119" cy="4327493"/>
          </a:xfrm>
          <a:custGeom>
            <a:rect l="l" t="t" r="r" b="b"/>
            <a:pathLst>
              <a:path w="10000" h="10000">
                <a:moveTo>
                  <a:pt x="7790" y="1007"/>
                </a:moveTo>
                <a:cubicBezTo>
                  <a:pt x="9152" y="2310"/>
                  <a:pt x="9944" y="3193"/>
                  <a:pt x="9999" y="4916"/>
                </a:cubicBezTo>
                <a:cubicBezTo>
                  <a:pt x="10054" y="6660"/>
                  <a:pt x="8858" y="7585"/>
                  <a:pt x="7919" y="8741"/>
                </a:cubicBezTo>
                <a:cubicBezTo>
                  <a:pt x="6298" y="10696"/>
                  <a:pt x="3095" y="10212"/>
                  <a:pt x="2653" y="8405"/>
                </a:cubicBezTo>
                <a:cubicBezTo>
                  <a:pt x="2285" y="6892"/>
                  <a:pt x="877" y="6611"/>
                  <a:pt x="296" y="5022"/>
                </a:cubicBezTo>
                <a:cubicBezTo>
                  <a:pt x="260" y="4945"/>
                  <a:pt x="186" y="4853"/>
                  <a:pt x="169" y="4770"/>
                </a:cubicBezTo>
                <a:cubicBezTo>
                  <a:pt x="2" y="4243"/>
                  <a:pt x="-347" y="3046"/>
                  <a:pt x="996" y="1952"/>
                </a:cubicBezTo>
                <a:cubicBezTo>
                  <a:pt x="1346" y="1238"/>
                  <a:pt x="5267" y="-1431"/>
                  <a:pt x="7790" y="1007"/>
                </a:cubicBezTo>
                <a:close/>
              </a:path>
            </a:pathLst>
          </a:custGeom>
          <a:noFill/>
          <a:ln w="3572">
            <a:solidFill>
              <a:srgbClr val="C6C5C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6840569" y="-314325"/>
            <a:ext cx="4787932" cy="4083082"/>
          </a:xfrm>
          <a:custGeom>
            <a:rect l="l" t="t" r="r" b="b"/>
            <a:pathLst>
              <a:path w="9556" h="8070">
                <a:moveTo>
                  <a:pt x="7816" y="960"/>
                </a:moveTo>
                <a:cubicBezTo>
                  <a:pt x="9026" y="2075"/>
                  <a:pt x="9593" y="2813"/>
                  <a:pt x="9555" y="4000"/>
                </a:cubicBezTo>
                <a:cubicBezTo>
                  <a:pt x="9498" y="5241"/>
                  <a:pt x="8478" y="5960"/>
                  <a:pt x="7722" y="6913"/>
                </a:cubicBezTo>
                <a:cubicBezTo>
                  <a:pt x="6304" y="8712"/>
                  <a:pt x="3090" y="8262"/>
                  <a:pt x="2599" y="6608"/>
                </a:cubicBezTo>
                <a:cubicBezTo>
                  <a:pt x="2202" y="5259"/>
                  <a:pt x="965" y="4959"/>
                  <a:pt x="368" y="3982"/>
                </a:cubicBezTo>
                <a:cubicBezTo>
                  <a:pt x="330" y="3946"/>
                  <a:pt x="236" y="3856"/>
                  <a:pt x="198" y="3784"/>
                </a:cubicBezTo>
                <a:cubicBezTo>
                  <a:pt x="28" y="3388"/>
                  <a:pt x="-407" y="2381"/>
                  <a:pt x="1011" y="1464"/>
                </a:cubicBezTo>
                <a:cubicBezTo>
                  <a:pt x="1238" y="1068"/>
                  <a:pt x="5340" y="-1288"/>
                  <a:pt x="7816" y="960"/>
                </a:cubicBezTo>
                <a:close/>
              </a:path>
            </a:pathLst>
          </a:custGeom>
          <a:noFill/>
          <a:ln w="3572">
            <a:solidFill>
              <a:srgbClr val="C4C3C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7126319" y="-190500"/>
            <a:ext cx="4451318" cy="3843338"/>
          </a:xfrm>
          <a:custGeom>
            <a:rect l="l" t="t" r="r" b="b"/>
            <a:pathLst>
              <a:path w="9384" h="7878">
                <a:moveTo>
                  <a:pt x="8070" y="1121"/>
                </a:moveTo>
                <a:cubicBezTo>
                  <a:pt x="9168" y="2259"/>
                  <a:pt x="9507" y="3024"/>
                  <a:pt x="9347" y="3976"/>
                </a:cubicBezTo>
                <a:cubicBezTo>
                  <a:pt x="9188" y="4965"/>
                  <a:pt x="8309" y="5655"/>
                  <a:pt x="7711" y="6625"/>
                </a:cubicBezTo>
                <a:cubicBezTo>
                  <a:pt x="6513" y="8584"/>
                  <a:pt x="3180" y="8080"/>
                  <a:pt x="2641" y="6289"/>
                </a:cubicBezTo>
                <a:cubicBezTo>
                  <a:pt x="2202" y="4797"/>
                  <a:pt x="1051" y="4474"/>
                  <a:pt x="465" y="3827"/>
                </a:cubicBezTo>
                <a:cubicBezTo>
                  <a:pt x="405" y="3789"/>
                  <a:pt x="305" y="3696"/>
                  <a:pt x="265" y="3640"/>
                </a:cubicBezTo>
                <a:cubicBezTo>
                  <a:pt x="66" y="3285"/>
                  <a:pt x="-493" y="2259"/>
                  <a:pt x="1044" y="1327"/>
                </a:cubicBezTo>
                <a:cubicBezTo>
                  <a:pt x="1184" y="1121"/>
                  <a:pt x="5615" y="-1416"/>
                  <a:pt x="8070" y="1121"/>
                </a:cubicBezTo>
                <a:close/>
              </a:path>
            </a:pathLst>
          </a:custGeom>
          <a:noFill/>
          <a:ln w="3572">
            <a:solidFill>
              <a:srgbClr val="C2C1C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9" y="289"/>
                  <a:pt x="54" y="269"/>
                </a:cubicBezTo>
                <a:cubicBezTo>
                  <a:pt x="51" y="267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noFill/>
          <a:ln w="3572">
            <a:solidFill>
              <a:srgbClr val="C0BFB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7158038" y="-800100"/>
            <a:ext cx="4906994" cy="4703731"/>
          </a:xfrm>
          <a:custGeom>
            <a:rect l="l" t="t" r="r" b="b"/>
            <a:pathLst>
              <a:path w="518" h="517">
                <a:moveTo>
                  <a:pt x="79" y="141"/>
                </a:moveTo>
                <a:cubicBezTo>
                  <a:pt x="79" y="141"/>
                  <a:pt x="309" y="0"/>
                  <a:pt x="422" y="147"/>
                </a:cubicBezTo>
                <a:cubicBezTo>
                  <a:pt x="518" y="272"/>
                  <a:pt x="430" y="307"/>
                  <a:pt x="392" y="405"/>
                </a:cubicBezTo>
                <a:cubicBezTo>
                  <a:pt x="349" y="517"/>
                  <a:pt x="181" y="487"/>
                  <a:pt x="153" y="386"/>
                </a:cubicBezTo>
                <a:cubicBezTo>
                  <a:pt x="130" y="303"/>
                  <a:pt x="76" y="287"/>
                  <a:pt x="51" y="267"/>
                </a:cubicBezTo>
                <a:cubicBezTo>
                  <a:pt x="48" y="265"/>
                  <a:pt x="45" y="262"/>
                  <a:pt x="43" y="259"/>
                </a:cubicBezTo>
                <a:cubicBezTo>
                  <a:pt x="31" y="244"/>
                  <a:pt x="0" y="190"/>
                  <a:pt x="79" y="141"/>
                </a:cubicBezTo>
                <a:close/>
              </a:path>
            </a:pathLst>
          </a:custGeom>
          <a:solidFill>
            <a:schemeClr val="dk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TextBox 26"/>
          <p:cNvSpPr txBox="1"/>
          <p:nvPr/>
        </p:nvSpPr>
        <p:spPr>
          <a:xfrm>
            <a:off x="8789956" y="954357"/>
            <a:ext cx="1592580" cy="10344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950" b="1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13356" y="301447"/>
            <a:ext cx="6015681" cy="6161265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应急预案编制流程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应急预案内容要点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应急预案管理要求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电力行业常见突发事件及应对措施</a:t>
            </a:r>
          </a:p>
          <a:p>
            <a:pPr marL="203200" lvl="0" indent="-203200">
              <a:lnSpc>
                <a:spcPct val="180000"/>
              </a:lnSpc>
              <a:buFont typeface="Arial"/>
              <a:buChar char="•"/>
            </a:pPr>
            <a:r>
              <a:rPr lang="en-US" sz="20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45936" y="260197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3788" y="4992370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14621" y="4992370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52079" y="300540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82069" y="298040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90610" y="451003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84214" y="528619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38684" y="454436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71891" y="3318396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</a:p>
        </p:txBody>
      </p:sp>
      <p:sp>
        <p:nvSpPr>
          <p:cNvPr id="11" name="Freeform 11"/>
          <p:cNvSpPr/>
          <p:nvPr/>
        </p:nvSpPr>
        <p:spPr>
          <a:xfrm>
            <a:off x="5821069" y="286491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6973593" y="3379295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266066" y="365957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116258" y="3379295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418097" y="366894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34007" y="5314781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589033" y="5255782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79518" y="4987861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减轻突发事件对人员、财产和环境的危害。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53186" y="3304902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促进应急资源的合理配置和有效利用。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1082466" y="4987747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提高应对突发事件的效率和效果。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88661" y="1252888"/>
            <a:ext cx="3209925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定义：应急预案是为应对突发事件或紧急情况而预先制定的一套系统化、规范化的处置措施和行动方案。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350" b="2350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《中华人民共和国突发事件应对法》、《电力安全事故应急处置和调查处理条例》等法律法规对应急预案的编制和管理提出了明确要求。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电力行业相关标准和规范对应急预案的内容、格式和编制程序等进行了具体规定。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法律法规要求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行业层面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国家层面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行业特点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电力生产、传输和消费具有同时性。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7636" b="7636"/>
          <a:stretch>
            <a:fillRect/>
          </a:stretch>
        </p:blipFill>
        <p:spPr>
          <a:xfrm>
            <a:off x="539110" y="1388509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970" b="10970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电力系统具有高度复杂性和关联性。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795" b="7795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电力行业特点与需求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电力行业特点与需求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1083097" y="948722"/>
            <a:ext cx="10024740" cy="1272191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8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电力事故具有突发性、连锁性和广泛影响性。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电力行业特点与需求</a:t>
              </a:r>
            </a:p>
          </p:txBody>
        </p:sp>
      </p:grpSp>
      <p:sp>
        <p:nvSpPr>
          <p:cNvPr id="36" name="TextBox 36"/>
          <p:cNvSpPr txBox="1"/>
          <p:nvPr/>
        </p:nvSpPr>
        <p:spPr>
          <a:xfrm>
            <a:off x="3698767" y="1450300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行业需求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550182" y="264425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需要针对不同类型的电力事故制定相应的应急预案。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5655481" y="3874265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需要加强应急预案的宣传、培训和演练，提高人员的应急意识和处置能力。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01648" y="5012009"/>
            <a:ext cx="3702933" cy="91402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需要建立健全的应急预案管理体系，实现应急预案的动态管理和持续改进。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应急预案编制流程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12813" y="2127250"/>
            <a:ext cx="1092200" cy="282575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成立编制小组</a:t>
              </a:r>
            </a:p>
          </p:txBody>
        </p:sp>
      </p:grpSp>
      <p:sp>
        <p:nvSpPr>
          <p:cNvPr id="25" name="TextBox 25"/>
          <p:cNvSpPr txBox="1"/>
          <p:nvPr/>
        </p:nvSpPr>
        <p:spPr>
          <a:xfrm>
            <a:off x="2005013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确定编制小组组长及成员，明确各自职责。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5850265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组织编制小组进行应急预案编制培训，提高编制能力。</a:t>
            </a:r>
          </a:p>
        </p:txBody>
      </p:sp>
      <p:sp>
        <p:nvSpPr>
          <p:cNvPr id="27" name="TextBox 27"/>
          <p:cNvSpPr txBox="1"/>
          <p:nvPr/>
        </p:nvSpPr>
        <p:spPr>
          <a:xfrm>
            <a:off x="9743259" y="2780824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制定编制计划和时间表，确保编制工作有序进行。</a:t>
            </a:r>
          </a:p>
        </p:txBody>
      </p:sp>
      <p:pic>
        <p:nvPicPr>
          <p:cNvPr id="28" name="Picture 28"/>
          <p:cNvPicPr>
            <a:picLocks noChangeAspect="1"/>
          </p:cNvPicPr>
          <p:nvPr/>
        </p:nvPicPr>
        <p:blipFill>
          <a:blip r:embed="rId3">
            <a:alphaModFix amt="70000"/>
          </a:blip>
          <a:stretch>
            <a:fillRect/>
          </a:stretch>
        </p:blipFill>
        <p:spPr>
          <a:xfrm>
            <a:off x="763829" y="2093912"/>
            <a:ext cx="1110530" cy="2859087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4">
            <a:alphaModFix amt="70000"/>
          </a:blip>
          <a:stretch>
            <a:fillRect/>
          </a:stretch>
        </p:blipFill>
        <p:spPr>
          <a:xfrm>
            <a:off x="4133677" y="2127250"/>
            <a:ext cx="1845865" cy="2859405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5">
            <a:alphaModFix amt="71000"/>
          </a:blip>
          <a:stretch>
            <a:fillRect/>
          </a:stretch>
        </p:blipFill>
        <p:spPr>
          <a:xfrm>
            <a:off x="8142758" y="2093595"/>
            <a:ext cx="1561421" cy="2859405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435703" y="1925288"/>
            <a:ext cx="3294412" cy="3432906"/>
            <a:chOff x="1435703" y="1925288"/>
            <a:chExt cx="3294412" cy="3432906"/>
          </a:xfrm>
        </p:grpSpPr>
        <p:sp>
          <p:nvSpPr>
            <p:cNvPr id="3" name="AutoShape 3"/>
            <p:cNvSpPr/>
            <p:nvPr/>
          </p:nvSpPr>
          <p:spPr>
            <a:xfrm>
              <a:off x="1435703" y="1925288"/>
              <a:ext cx="3294412" cy="3294412"/>
            </a:xfrm>
            <a:prstGeom prst="blockArc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10800000">
              <a:off x="1435703" y="2063782"/>
              <a:ext cx="3294412" cy="3294412"/>
            </a:xfrm>
            <a:prstGeom prst="blockArc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2699099" y="3358880"/>
            <a:ext cx="767367" cy="703933"/>
          </a:xfrm>
          <a:custGeom>
            <a:rect l="l" t="t" r="r" b="b"/>
            <a:pathLst>
              <a:path w="986" h="905">
                <a:moveTo>
                  <a:pt x="298" y="855"/>
                </a:moveTo>
                <a:lnTo>
                  <a:pt x="359" y="855"/>
                </a:lnTo>
                <a:lnTo>
                  <a:pt x="359" y="855"/>
                </a:lnTo>
                <a:lnTo>
                  <a:pt x="374" y="838"/>
                </a:lnTo>
                <a:lnTo>
                  <a:pt x="388" y="819"/>
                </a:lnTo>
                <a:lnTo>
                  <a:pt x="401" y="799"/>
                </a:lnTo>
                <a:lnTo>
                  <a:pt x="412" y="776"/>
                </a:lnTo>
                <a:lnTo>
                  <a:pt x="421" y="752"/>
                </a:lnTo>
                <a:lnTo>
                  <a:pt x="427" y="725"/>
                </a:lnTo>
                <a:lnTo>
                  <a:pt x="432" y="697"/>
                </a:lnTo>
                <a:lnTo>
                  <a:pt x="436" y="666"/>
                </a:lnTo>
                <a:lnTo>
                  <a:pt x="425" y="666"/>
                </a:lnTo>
                <a:lnTo>
                  <a:pt x="425" y="666"/>
                </a:lnTo>
                <a:lnTo>
                  <a:pt x="418" y="666"/>
                </a:lnTo>
                <a:lnTo>
                  <a:pt x="412" y="664"/>
                </a:lnTo>
                <a:lnTo>
                  <a:pt x="405" y="661"/>
                </a:lnTo>
                <a:lnTo>
                  <a:pt x="401" y="656"/>
                </a:lnTo>
                <a:lnTo>
                  <a:pt x="397" y="651"/>
                </a:lnTo>
                <a:lnTo>
                  <a:pt x="393" y="646"/>
                </a:lnTo>
                <a:lnTo>
                  <a:pt x="391" y="639"/>
                </a:lnTo>
                <a:lnTo>
                  <a:pt x="390" y="633"/>
                </a:lnTo>
                <a:lnTo>
                  <a:pt x="390" y="633"/>
                </a:lnTo>
                <a:lnTo>
                  <a:pt x="390" y="633"/>
                </a:lnTo>
                <a:lnTo>
                  <a:pt x="391" y="625"/>
                </a:lnTo>
                <a:lnTo>
                  <a:pt x="393" y="620"/>
                </a:lnTo>
                <a:lnTo>
                  <a:pt x="397" y="613"/>
                </a:lnTo>
                <a:lnTo>
                  <a:pt x="401" y="609"/>
                </a:lnTo>
                <a:lnTo>
                  <a:pt x="405" y="604"/>
                </a:lnTo>
                <a:lnTo>
                  <a:pt x="412" y="601"/>
                </a:lnTo>
                <a:lnTo>
                  <a:pt x="418" y="599"/>
                </a:lnTo>
                <a:lnTo>
                  <a:pt x="425" y="598"/>
                </a:lnTo>
                <a:lnTo>
                  <a:pt x="442" y="598"/>
                </a:lnTo>
                <a:lnTo>
                  <a:pt x="442" y="598"/>
                </a:lnTo>
                <a:lnTo>
                  <a:pt x="417" y="573"/>
                </a:lnTo>
                <a:lnTo>
                  <a:pt x="393" y="546"/>
                </a:lnTo>
                <a:lnTo>
                  <a:pt x="371" y="519"/>
                </a:lnTo>
                <a:lnTo>
                  <a:pt x="351" y="489"/>
                </a:lnTo>
                <a:lnTo>
                  <a:pt x="337" y="512"/>
                </a:lnTo>
                <a:lnTo>
                  <a:pt x="337" y="512"/>
                </a:lnTo>
                <a:lnTo>
                  <a:pt x="277" y="476"/>
                </a:lnTo>
                <a:lnTo>
                  <a:pt x="248" y="458"/>
                </a:lnTo>
                <a:lnTo>
                  <a:pt x="219" y="438"/>
                </a:lnTo>
                <a:lnTo>
                  <a:pt x="191" y="418"/>
                </a:lnTo>
                <a:lnTo>
                  <a:pt x="164" y="395"/>
                </a:lnTo>
                <a:lnTo>
                  <a:pt x="138" y="371"/>
                </a:lnTo>
                <a:lnTo>
                  <a:pt x="126" y="358"/>
                </a:lnTo>
                <a:lnTo>
                  <a:pt x="114" y="345"/>
                </a:lnTo>
                <a:lnTo>
                  <a:pt x="114" y="345"/>
                </a:lnTo>
                <a:lnTo>
                  <a:pt x="102" y="331"/>
                </a:lnTo>
                <a:lnTo>
                  <a:pt x="92" y="317"/>
                </a:lnTo>
                <a:lnTo>
                  <a:pt x="81" y="301"/>
                </a:lnTo>
                <a:lnTo>
                  <a:pt x="71" y="285"/>
                </a:lnTo>
                <a:lnTo>
                  <a:pt x="61" y="269"/>
                </a:lnTo>
                <a:lnTo>
                  <a:pt x="53" y="251"/>
                </a:lnTo>
                <a:lnTo>
                  <a:pt x="44" y="234"/>
                </a:lnTo>
                <a:lnTo>
                  <a:pt x="36" y="216"/>
                </a:lnTo>
                <a:lnTo>
                  <a:pt x="30" y="196"/>
                </a:lnTo>
                <a:lnTo>
                  <a:pt x="23" y="175"/>
                </a:lnTo>
                <a:lnTo>
                  <a:pt x="18" y="154"/>
                </a:lnTo>
                <a:lnTo>
                  <a:pt x="13" y="132"/>
                </a:lnTo>
                <a:lnTo>
                  <a:pt x="9" y="108"/>
                </a:lnTo>
                <a:lnTo>
                  <a:pt x="6" y="84"/>
                </a:lnTo>
                <a:lnTo>
                  <a:pt x="4" y="59"/>
                </a:lnTo>
                <a:lnTo>
                  <a:pt x="3" y="33"/>
                </a:lnTo>
                <a:lnTo>
                  <a:pt x="0" y="0"/>
                </a:lnTo>
                <a:lnTo>
                  <a:pt x="33" y="7"/>
                </a:lnTo>
                <a:lnTo>
                  <a:pt x="239" y="55"/>
                </a:lnTo>
                <a:lnTo>
                  <a:pt x="252" y="58"/>
                </a:lnTo>
                <a:lnTo>
                  <a:pt x="252" y="58"/>
                </a:lnTo>
                <a:lnTo>
                  <a:pt x="256" y="23"/>
                </a:lnTo>
                <a:lnTo>
                  <a:pt x="473" y="23"/>
                </a:lnTo>
                <a:lnTo>
                  <a:pt x="520" y="23"/>
                </a:lnTo>
                <a:lnTo>
                  <a:pt x="737" y="23"/>
                </a:lnTo>
                <a:lnTo>
                  <a:pt x="737" y="23"/>
                </a:lnTo>
                <a:lnTo>
                  <a:pt x="740" y="57"/>
                </a:lnTo>
                <a:lnTo>
                  <a:pt x="751" y="55"/>
                </a:lnTo>
                <a:lnTo>
                  <a:pt x="956" y="7"/>
                </a:lnTo>
                <a:lnTo>
                  <a:pt x="988" y="0"/>
                </a:lnTo>
                <a:lnTo>
                  <a:pt x="987" y="33"/>
                </a:lnTo>
                <a:lnTo>
                  <a:pt x="987" y="33"/>
                </a:lnTo>
                <a:lnTo>
                  <a:pt x="986" y="59"/>
                </a:lnTo>
                <a:lnTo>
                  <a:pt x="983" y="84"/>
                </a:lnTo>
                <a:lnTo>
                  <a:pt x="980" y="108"/>
                </a:lnTo>
                <a:lnTo>
                  <a:pt x="976" y="132"/>
                </a:lnTo>
                <a:lnTo>
                  <a:pt x="971" y="154"/>
                </a:lnTo>
                <a:lnTo>
                  <a:pt x="965" y="175"/>
                </a:lnTo>
                <a:lnTo>
                  <a:pt x="960" y="196"/>
                </a:lnTo>
                <a:lnTo>
                  <a:pt x="952" y="216"/>
                </a:lnTo>
                <a:lnTo>
                  <a:pt x="945" y="234"/>
                </a:lnTo>
                <a:lnTo>
                  <a:pt x="936" y="251"/>
                </a:lnTo>
                <a:lnTo>
                  <a:pt x="927" y="269"/>
                </a:lnTo>
                <a:lnTo>
                  <a:pt x="918" y="285"/>
                </a:lnTo>
                <a:lnTo>
                  <a:pt x="908" y="301"/>
                </a:lnTo>
                <a:lnTo>
                  <a:pt x="897" y="317"/>
                </a:lnTo>
                <a:lnTo>
                  <a:pt x="886" y="331"/>
                </a:lnTo>
                <a:lnTo>
                  <a:pt x="874" y="345"/>
                </a:lnTo>
                <a:lnTo>
                  <a:pt x="874" y="345"/>
                </a:lnTo>
                <a:lnTo>
                  <a:pt x="862" y="358"/>
                </a:lnTo>
                <a:lnTo>
                  <a:pt x="850" y="371"/>
                </a:lnTo>
                <a:lnTo>
                  <a:pt x="825" y="395"/>
                </a:lnTo>
                <a:lnTo>
                  <a:pt x="798" y="418"/>
                </a:lnTo>
                <a:lnTo>
                  <a:pt x="770" y="438"/>
                </a:lnTo>
                <a:lnTo>
                  <a:pt x="742" y="458"/>
                </a:lnTo>
                <a:lnTo>
                  <a:pt x="713" y="476"/>
                </a:lnTo>
                <a:lnTo>
                  <a:pt x="653" y="512"/>
                </a:lnTo>
                <a:lnTo>
                  <a:pt x="640" y="491"/>
                </a:lnTo>
                <a:lnTo>
                  <a:pt x="640" y="491"/>
                </a:lnTo>
                <a:lnTo>
                  <a:pt x="620" y="521"/>
                </a:lnTo>
                <a:lnTo>
                  <a:pt x="599" y="548"/>
                </a:lnTo>
                <a:lnTo>
                  <a:pt x="576" y="574"/>
                </a:lnTo>
                <a:lnTo>
                  <a:pt x="551" y="598"/>
                </a:lnTo>
                <a:lnTo>
                  <a:pt x="567" y="598"/>
                </a:lnTo>
                <a:lnTo>
                  <a:pt x="567" y="598"/>
                </a:lnTo>
                <a:lnTo>
                  <a:pt x="574" y="599"/>
                </a:lnTo>
                <a:lnTo>
                  <a:pt x="580" y="601"/>
                </a:lnTo>
                <a:lnTo>
                  <a:pt x="586" y="604"/>
                </a:lnTo>
                <a:lnTo>
                  <a:pt x="591" y="609"/>
                </a:lnTo>
                <a:lnTo>
                  <a:pt x="595" y="613"/>
                </a:lnTo>
                <a:lnTo>
                  <a:pt x="599" y="620"/>
                </a:lnTo>
                <a:lnTo>
                  <a:pt x="601" y="625"/>
                </a:lnTo>
                <a:lnTo>
                  <a:pt x="601" y="633"/>
                </a:lnTo>
                <a:lnTo>
                  <a:pt x="601" y="633"/>
                </a:lnTo>
                <a:lnTo>
                  <a:pt x="601" y="633"/>
                </a:lnTo>
                <a:lnTo>
                  <a:pt x="601" y="639"/>
                </a:lnTo>
                <a:lnTo>
                  <a:pt x="599" y="646"/>
                </a:lnTo>
                <a:lnTo>
                  <a:pt x="595" y="651"/>
                </a:lnTo>
                <a:lnTo>
                  <a:pt x="591" y="656"/>
                </a:lnTo>
                <a:lnTo>
                  <a:pt x="586" y="661"/>
                </a:lnTo>
                <a:lnTo>
                  <a:pt x="580" y="664"/>
                </a:lnTo>
                <a:lnTo>
                  <a:pt x="574" y="666"/>
                </a:lnTo>
                <a:lnTo>
                  <a:pt x="567" y="666"/>
                </a:lnTo>
                <a:lnTo>
                  <a:pt x="557" y="666"/>
                </a:lnTo>
                <a:lnTo>
                  <a:pt x="557" y="666"/>
                </a:lnTo>
                <a:lnTo>
                  <a:pt x="561" y="697"/>
                </a:lnTo>
                <a:lnTo>
                  <a:pt x="565" y="725"/>
                </a:lnTo>
                <a:lnTo>
                  <a:pt x="572" y="752"/>
                </a:lnTo>
                <a:lnTo>
                  <a:pt x="581" y="776"/>
                </a:lnTo>
                <a:lnTo>
                  <a:pt x="592" y="799"/>
                </a:lnTo>
                <a:lnTo>
                  <a:pt x="605" y="819"/>
                </a:lnTo>
                <a:lnTo>
                  <a:pt x="619" y="838"/>
                </a:lnTo>
                <a:lnTo>
                  <a:pt x="634" y="855"/>
                </a:lnTo>
                <a:lnTo>
                  <a:pt x="697" y="855"/>
                </a:lnTo>
                <a:lnTo>
                  <a:pt x="713" y="905"/>
                </a:lnTo>
                <a:lnTo>
                  <a:pt x="283" y="905"/>
                </a:lnTo>
                <a:lnTo>
                  <a:pt x="298" y="855"/>
                </a:lnTo>
                <a:lnTo>
                  <a:pt x="298" y="855"/>
                </a:lnTo>
                <a:close/>
                <a:moveTo>
                  <a:pt x="742" y="109"/>
                </a:moveTo>
                <a:lnTo>
                  <a:pt x="742" y="109"/>
                </a:lnTo>
                <a:lnTo>
                  <a:pt x="741" y="157"/>
                </a:lnTo>
                <a:lnTo>
                  <a:pt x="737" y="203"/>
                </a:lnTo>
                <a:lnTo>
                  <a:pt x="731" y="247"/>
                </a:lnTo>
                <a:lnTo>
                  <a:pt x="723" y="289"/>
                </a:lnTo>
                <a:lnTo>
                  <a:pt x="719" y="310"/>
                </a:lnTo>
                <a:lnTo>
                  <a:pt x="714" y="331"/>
                </a:lnTo>
                <a:lnTo>
                  <a:pt x="707" y="350"/>
                </a:lnTo>
                <a:lnTo>
                  <a:pt x="701" y="370"/>
                </a:lnTo>
                <a:lnTo>
                  <a:pt x="693" y="388"/>
                </a:lnTo>
                <a:lnTo>
                  <a:pt x="685" y="407"/>
                </a:lnTo>
                <a:lnTo>
                  <a:pt x="678" y="425"/>
                </a:lnTo>
                <a:lnTo>
                  <a:pt x="669" y="443"/>
                </a:lnTo>
                <a:lnTo>
                  <a:pt x="669" y="443"/>
                </a:lnTo>
                <a:lnTo>
                  <a:pt x="715" y="414"/>
                </a:lnTo>
                <a:lnTo>
                  <a:pt x="736" y="399"/>
                </a:lnTo>
                <a:lnTo>
                  <a:pt x="758" y="383"/>
                </a:lnTo>
                <a:lnTo>
                  <a:pt x="779" y="367"/>
                </a:lnTo>
                <a:lnTo>
                  <a:pt x="798" y="349"/>
                </a:lnTo>
                <a:lnTo>
                  <a:pt x="818" y="331"/>
                </a:lnTo>
                <a:lnTo>
                  <a:pt x="836" y="311"/>
                </a:lnTo>
                <a:lnTo>
                  <a:pt x="836" y="311"/>
                </a:lnTo>
                <a:lnTo>
                  <a:pt x="855" y="288"/>
                </a:lnTo>
                <a:lnTo>
                  <a:pt x="871" y="263"/>
                </a:lnTo>
                <a:lnTo>
                  <a:pt x="886" y="236"/>
                </a:lnTo>
                <a:lnTo>
                  <a:pt x="894" y="222"/>
                </a:lnTo>
                <a:lnTo>
                  <a:pt x="900" y="208"/>
                </a:lnTo>
                <a:lnTo>
                  <a:pt x="906" y="192"/>
                </a:lnTo>
                <a:lnTo>
                  <a:pt x="912" y="177"/>
                </a:lnTo>
                <a:lnTo>
                  <a:pt x="917" y="159"/>
                </a:lnTo>
                <a:lnTo>
                  <a:pt x="921" y="142"/>
                </a:lnTo>
                <a:lnTo>
                  <a:pt x="925" y="123"/>
                </a:lnTo>
                <a:lnTo>
                  <a:pt x="929" y="105"/>
                </a:lnTo>
                <a:lnTo>
                  <a:pt x="932" y="85"/>
                </a:lnTo>
                <a:lnTo>
                  <a:pt x="934" y="66"/>
                </a:lnTo>
                <a:lnTo>
                  <a:pt x="793" y="97"/>
                </a:lnTo>
                <a:lnTo>
                  <a:pt x="808" y="130"/>
                </a:lnTo>
                <a:lnTo>
                  <a:pt x="761" y="152"/>
                </a:lnTo>
                <a:lnTo>
                  <a:pt x="742" y="109"/>
                </a:lnTo>
                <a:lnTo>
                  <a:pt x="742" y="109"/>
                </a:lnTo>
                <a:close/>
                <a:moveTo>
                  <a:pt x="326" y="446"/>
                </a:moveTo>
                <a:lnTo>
                  <a:pt x="326" y="446"/>
                </a:lnTo>
                <a:lnTo>
                  <a:pt x="316" y="428"/>
                </a:lnTo>
                <a:lnTo>
                  <a:pt x="308" y="409"/>
                </a:lnTo>
                <a:lnTo>
                  <a:pt x="300" y="390"/>
                </a:lnTo>
                <a:lnTo>
                  <a:pt x="292" y="371"/>
                </a:lnTo>
                <a:lnTo>
                  <a:pt x="286" y="350"/>
                </a:lnTo>
                <a:lnTo>
                  <a:pt x="279" y="331"/>
                </a:lnTo>
                <a:lnTo>
                  <a:pt x="274" y="309"/>
                </a:lnTo>
                <a:lnTo>
                  <a:pt x="269" y="288"/>
                </a:lnTo>
                <a:lnTo>
                  <a:pt x="264" y="267"/>
                </a:lnTo>
                <a:lnTo>
                  <a:pt x="261" y="244"/>
                </a:lnTo>
                <a:lnTo>
                  <a:pt x="258" y="221"/>
                </a:lnTo>
                <a:lnTo>
                  <a:pt x="256" y="198"/>
                </a:lnTo>
                <a:lnTo>
                  <a:pt x="253" y="174"/>
                </a:lnTo>
                <a:lnTo>
                  <a:pt x="252" y="151"/>
                </a:lnTo>
                <a:lnTo>
                  <a:pt x="251" y="102"/>
                </a:lnTo>
                <a:lnTo>
                  <a:pt x="228" y="152"/>
                </a:lnTo>
                <a:lnTo>
                  <a:pt x="182" y="130"/>
                </a:lnTo>
                <a:lnTo>
                  <a:pt x="197" y="97"/>
                </a:lnTo>
                <a:lnTo>
                  <a:pt x="56" y="66"/>
                </a:lnTo>
                <a:lnTo>
                  <a:pt x="56" y="66"/>
                </a:lnTo>
                <a:lnTo>
                  <a:pt x="58" y="85"/>
                </a:lnTo>
                <a:lnTo>
                  <a:pt x="60" y="105"/>
                </a:lnTo>
                <a:lnTo>
                  <a:pt x="63" y="123"/>
                </a:lnTo>
                <a:lnTo>
                  <a:pt x="68" y="142"/>
                </a:lnTo>
                <a:lnTo>
                  <a:pt x="72" y="159"/>
                </a:lnTo>
                <a:lnTo>
                  <a:pt x="77" y="177"/>
                </a:lnTo>
                <a:lnTo>
                  <a:pt x="83" y="192"/>
                </a:lnTo>
                <a:lnTo>
                  <a:pt x="89" y="208"/>
                </a:lnTo>
                <a:lnTo>
                  <a:pt x="96" y="222"/>
                </a:lnTo>
                <a:lnTo>
                  <a:pt x="102" y="236"/>
                </a:lnTo>
                <a:lnTo>
                  <a:pt x="118" y="263"/>
                </a:lnTo>
                <a:lnTo>
                  <a:pt x="135" y="288"/>
                </a:lnTo>
                <a:lnTo>
                  <a:pt x="153" y="311"/>
                </a:lnTo>
                <a:lnTo>
                  <a:pt x="153" y="311"/>
                </a:lnTo>
                <a:lnTo>
                  <a:pt x="172" y="332"/>
                </a:lnTo>
                <a:lnTo>
                  <a:pt x="191" y="350"/>
                </a:lnTo>
                <a:lnTo>
                  <a:pt x="212" y="369"/>
                </a:lnTo>
                <a:lnTo>
                  <a:pt x="234" y="385"/>
                </a:lnTo>
                <a:lnTo>
                  <a:pt x="256" y="401"/>
                </a:lnTo>
                <a:lnTo>
                  <a:pt x="279" y="417"/>
                </a:lnTo>
                <a:lnTo>
                  <a:pt x="326" y="446"/>
                </a:lnTo>
                <a:lnTo>
                  <a:pt x="326" y="446"/>
                </a:lnTo>
                <a:close/>
                <a:moveTo>
                  <a:pt x="304" y="70"/>
                </a:moveTo>
                <a:lnTo>
                  <a:pt x="304" y="70"/>
                </a:lnTo>
                <a:lnTo>
                  <a:pt x="304" y="120"/>
                </a:lnTo>
                <a:lnTo>
                  <a:pt x="307" y="170"/>
                </a:lnTo>
                <a:lnTo>
                  <a:pt x="309" y="194"/>
                </a:lnTo>
                <a:lnTo>
                  <a:pt x="312" y="218"/>
                </a:lnTo>
                <a:lnTo>
                  <a:pt x="315" y="242"/>
                </a:lnTo>
                <a:lnTo>
                  <a:pt x="320" y="266"/>
                </a:lnTo>
                <a:lnTo>
                  <a:pt x="320" y="266"/>
                </a:lnTo>
                <a:lnTo>
                  <a:pt x="325" y="288"/>
                </a:lnTo>
                <a:lnTo>
                  <a:pt x="331" y="312"/>
                </a:lnTo>
                <a:lnTo>
                  <a:pt x="339" y="335"/>
                </a:lnTo>
                <a:lnTo>
                  <a:pt x="348" y="358"/>
                </a:lnTo>
                <a:lnTo>
                  <a:pt x="358" y="380"/>
                </a:lnTo>
                <a:lnTo>
                  <a:pt x="368" y="401"/>
                </a:lnTo>
                <a:lnTo>
                  <a:pt x="381" y="423"/>
                </a:lnTo>
                <a:lnTo>
                  <a:pt x="394" y="445"/>
                </a:lnTo>
                <a:lnTo>
                  <a:pt x="394" y="445"/>
                </a:lnTo>
                <a:lnTo>
                  <a:pt x="398" y="448"/>
                </a:lnTo>
                <a:lnTo>
                  <a:pt x="401" y="450"/>
                </a:lnTo>
                <a:lnTo>
                  <a:pt x="404" y="452"/>
                </a:lnTo>
                <a:lnTo>
                  <a:pt x="407" y="453"/>
                </a:lnTo>
                <a:lnTo>
                  <a:pt x="412" y="453"/>
                </a:lnTo>
                <a:lnTo>
                  <a:pt x="416" y="453"/>
                </a:lnTo>
                <a:lnTo>
                  <a:pt x="419" y="452"/>
                </a:lnTo>
                <a:lnTo>
                  <a:pt x="424" y="450"/>
                </a:lnTo>
                <a:lnTo>
                  <a:pt x="424" y="450"/>
                </a:lnTo>
                <a:lnTo>
                  <a:pt x="427" y="447"/>
                </a:lnTo>
                <a:lnTo>
                  <a:pt x="429" y="444"/>
                </a:lnTo>
                <a:lnTo>
                  <a:pt x="430" y="440"/>
                </a:lnTo>
                <a:lnTo>
                  <a:pt x="431" y="436"/>
                </a:lnTo>
                <a:lnTo>
                  <a:pt x="432" y="433"/>
                </a:lnTo>
                <a:lnTo>
                  <a:pt x="431" y="428"/>
                </a:lnTo>
                <a:lnTo>
                  <a:pt x="430" y="425"/>
                </a:lnTo>
                <a:lnTo>
                  <a:pt x="428" y="421"/>
                </a:lnTo>
                <a:lnTo>
                  <a:pt x="428" y="421"/>
                </a:lnTo>
                <a:lnTo>
                  <a:pt x="416" y="402"/>
                </a:lnTo>
                <a:lnTo>
                  <a:pt x="404" y="382"/>
                </a:lnTo>
                <a:lnTo>
                  <a:pt x="394" y="362"/>
                </a:lnTo>
                <a:lnTo>
                  <a:pt x="386" y="342"/>
                </a:lnTo>
                <a:lnTo>
                  <a:pt x="378" y="321"/>
                </a:lnTo>
                <a:lnTo>
                  <a:pt x="371" y="300"/>
                </a:lnTo>
                <a:lnTo>
                  <a:pt x="365" y="279"/>
                </a:lnTo>
                <a:lnTo>
                  <a:pt x="360" y="257"/>
                </a:lnTo>
                <a:lnTo>
                  <a:pt x="360" y="257"/>
                </a:lnTo>
                <a:lnTo>
                  <a:pt x="355" y="234"/>
                </a:lnTo>
                <a:lnTo>
                  <a:pt x="352" y="212"/>
                </a:lnTo>
                <a:lnTo>
                  <a:pt x="350" y="189"/>
                </a:lnTo>
                <a:lnTo>
                  <a:pt x="348" y="166"/>
                </a:lnTo>
                <a:lnTo>
                  <a:pt x="346" y="119"/>
                </a:lnTo>
                <a:lnTo>
                  <a:pt x="346" y="70"/>
                </a:lnTo>
                <a:lnTo>
                  <a:pt x="346" y="70"/>
                </a:lnTo>
                <a:lnTo>
                  <a:pt x="345" y="67"/>
                </a:lnTo>
                <a:lnTo>
                  <a:pt x="343" y="63"/>
                </a:lnTo>
                <a:lnTo>
                  <a:pt x="342" y="59"/>
                </a:lnTo>
                <a:lnTo>
                  <a:pt x="339" y="56"/>
                </a:lnTo>
                <a:lnTo>
                  <a:pt x="337" y="54"/>
                </a:lnTo>
                <a:lnTo>
                  <a:pt x="333" y="52"/>
                </a:lnTo>
                <a:lnTo>
                  <a:pt x="329" y="51"/>
                </a:lnTo>
                <a:lnTo>
                  <a:pt x="325" y="50"/>
                </a:lnTo>
                <a:lnTo>
                  <a:pt x="325" y="50"/>
                </a:lnTo>
                <a:lnTo>
                  <a:pt x="321" y="51"/>
                </a:lnTo>
                <a:lnTo>
                  <a:pt x="317" y="52"/>
                </a:lnTo>
                <a:lnTo>
                  <a:pt x="313" y="53"/>
                </a:lnTo>
                <a:lnTo>
                  <a:pt x="311" y="56"/>
                </a:lnTo>
                <a:lnTo>
                  <a:pt x="308" y="58"/>
                </a:lnTo>
                <a:lnTo>
                  <a:pt x="307" y="63"/>
                </a:lnTo>
                <a:lnTo>
                  <a:pt x="304" y="66"/>
                </a:lnTo>
                <a:lnTo>
                  <a:pt x="304" y="70"/>
                </a:lnTo>
                <a:lnTo>
                  <a:pt x="304" y="7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危险源辨识与风险评估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5784437" y="1687163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927774" y="1687163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5784437" y="2262505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对电力行业可能面临的自然灾害、事故灾难、公共卫生事件和社会安全事件等危险源进行辨识。</a:t>
            </a:r>
          </a:p>
        </p:txBody>
      </p:sp>
      <p:sp>
        <p:nvSpPr>
          <p:cNvPr id="31" name="AutoShape 31"/>
          <p:cNvSpPr/>
          <p:nvPr/>
        </p:nvSpPr>
        <p:spPr>
          <a:xfrm>
            <a:off x="5784437" y="3120755"/>
            <a:ext cx="4496144" cy="565817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TextBox 32"/>
          <p:cNvSpPr txBox="1"/>
          <p:nvPr/>
        </p:nvSpPr>
        <p:spPr>
          <a:xfrm>
            <a:off x="5927774" y="3120755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5784437" y="3715147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采用定性和定量评估方法，对辨识出的危险源进行风险评估，确定可能造成的危害程度和范围。</a:t>
            </a:r>
          </a:p>
        </p:txBody>
      </p:sp>
      <p:sp>
        <p:nvSpPr>
          <p:cNvPr id="34" name="AutoShape 34"/>
          <p:cNvSpPr/>
          <p:nvPr/>
        </p:nvSpPr>
        <p:spPr>
          <a:xfrm>
            <a:off x="5784437" y="4609991"/>
            <a:ext cx="4496144" cy="56581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TextBox 35"/>
          <p:cNvSpPr txBox="1"/>
          <p:nvPr/>
        </p:nvSpPr>
        <p:spPr>
          <a:xfrm>
            <a:off x="5784437" y="5204382"/>
            <a:ext cx="4496144" cy="82053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根据风险评估结果，制定相应的应对措施和预案。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5945582" y="4609991"/>
            <a:ext cx="4173855" cy="56119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923925" y="4246563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998538" y="4265613"/>
            <a:ext cx="2270125" cy="2249487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1071563" y="4287838"/>
            <a:ext cx="2187575" cy="2128837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1146175" y="4305300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1201738" y="4324350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1255713" y="4344988"/>
            <a:ext cx="2012950" cy="1776412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306513" y="4364038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1358900" y="4384675"/>
            <a:ext cx="1933575" cy="1538288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1409700" y="4403725"/>
            <a:ext cx="1897063" cy="1420813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1462088" y="4424363"/>
            <a:ext cx="1854200" cy="1303337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512888" y="4443413"/>
            <a:ext cx="1817687" cy="1185862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1566863" y="4462463"/>
            <a:ext cx="1774825" cy="1065212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616075" y="4483100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1670050" y="4502150"/>
            <a:ext cx="1695450" cy="830263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1722438" y="4522788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1773238" y="4541838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827213" y="4560888"/>
            <a:ext cx="1574800" cy="474662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1876425" y="4581525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1930400" y="4600575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1547813" y="4407218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01</a:t>
            </a:r>
            <a:endParaRPr lang="en-US" sz="1100"/>
          </a:p>
        </p:txBody>
      </p:sp>
      <p:sp>
        <p:nvSpPr>
          <p:cNvPr id="22" name="Freeform 22"/>
          <p:cNvSpPr/>
          <p:nvPr/>
        </p:nvSpPr>
        <p:spPr>
          <a:xfrm>
            <a:off x="3670300" y="2686050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3744913" y="2705100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>
            <a:off x="3817938" y="2727325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Freeform 25"/>
          <p:cNvSpPr/>
          <p:nvPr/>
        </p:nvSpPr>
        <p:spPr>
          <a:xfrm>
            <a:off x="3892550" y="2744788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Freeform 26"/>
          <p:cNvSpPr/>
          <p:nvPr/>
        </p:nvSpPr>
        <p:spPr>
          <a:xfrm>
            <a:off x="3948113" y="2763838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>
            <a:off x="4002088" y="2784475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>
            <a:off x="4052888" y="2803525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Freeform 29"/>
          <p:cNvSpPr/>
          <p:nvPr/>
        </p:nvSpPr>
        <p:spPr>
          <a:xfrm>
            <a:off x="4105275" y="2824163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Freeform 30"/>
          <p:cNvSpPr/>
          <p:nvPr/>
        </p:nvSpPr>
        <p:spPr>
          <a:xfrm>
            <a:off x="4156075" y="2843213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4208463" y="2863850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4259263" y="2882900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Freeform 33"/>
          <p:cNvSpPr/>
          <p:nvPr/>
        </p:nvSpPr>
        <p:spPr>
          <a:xfrm>
            <a:off x="4313238" y="2901950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Freeform 34"/>
          <p:cNvSpPr/>
          <p:nvPr/>
        </p:nvSpPr>
        <p:spPr>
          <a:xfrm>
            <a:off x="4362450" y="2922588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/>
          <p:cNvSpPr/>
          <p:nvPr/>
        </p:nvSpPr>
        <p:spPr>
          <a:xfrm>
            <a:off x="4416425" y="2941638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/>
          <p:cNvSpPr/>
          <p:nvPr/>
        </p:nvSpPr>
        <p:spPr>
          <a:xfrm>
            <a:off x="4468813" y="2962275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Freeform 37"/>
          <p:cNvSpPr/>
          <p:nvPr/>
        </p:nvSpPr>
        <p:spPr>
          <a:xfrm>
            <a:off x="4519613" y="2981325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Freeform 38"/>
          <p:cNvSpPr/>
          <p:nvPr/>
        </p:nvSpPr>
        <p:spPr>
          <a:xfrm>
            <a:off x="4573588" y="3000375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Freeform 39"/>
          <p:cNvSpPr/>
          <p:nvPr/>
        </p:nvSpPr>
        <p:spPr>
          <a:xfrm>
            <a:off x="4622800" y="3021013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4676775" y="3040063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191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294188" y="2838450"/>
            <a:ext cx="754062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02</a:t>
            </a:r>
            <a:endParaRPr lang="en-US" sz="1100"/>
          </a:p>
        </p:txBody>
      </p:sp>
      <p:sp>
        <p:nvSpPr>
          <p:cNvPr id="42" name="Freeform 42"/>
          <p:cNvSpPr/>
          <p:nvPr/>
        </p:nvSpPr>
        <p:spPr>
          <a:xfrm>
            <a:off x="6318250" y="1019175"/>
            <a:ext cx="2355850" cy="2368550"/>
          </a:xfrm>
          <a:custGeom>
            <a:rect l="l" t="t" r="r" b="b"/>
            <a:pathLst>
              <a:path w="885" h="893">
                <a:moveTo>
                  <a:pt x="751" y="758"/>
                </a:moveTo>
                <a:cubicBezTo>
                  <a:pt x="614" y="893"/>
                  <a:pt x="366" y="862"/>
                  <a:pt x="196" y="689"/>
                </a:cubicBezTo>
                <a:cubicBezTo>
                  <a:pt x="27" y="517"/>
                  <a:pt x="0" y="268"/>
                  <a:pt x="137" y="134"/>
                </a:cubicBezTo>
                <a:cubicBezTo>
                  <a:pt x="273" y="0"/>
                  <a:pt x="521" y="31"/>
                  <a:pt x="691" y="203"/>
                </a:cubicBezTo>
                <a:cubicBezTo>
                  <a:pt x="860" y="375"/>
                  <a:pt x="887" y="624"/>
                  <a:pt x="751" y="75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DEDE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Freeform 43"/>
          <p:cNvSpPr/>
          <p:nvPr/>
        </p:nvSpPr>
        <p:spPr>
          <a:xfrm>
            <a:off x="6392863" y="1038225"/>
            <a:ext cx="2270125" cy="2249488"/>
          </a:xfrm>
          <a:custGeom>
            <a:rect l="l" t="t" r="r" b="b"/>
            <a:pathLst>
              <a:path w="855" h="846">
                <a:moveTo>
                  <a:pt x="718" y="722"/>
                </a:moveTo>
                <a:cubicBezTo>
                  <a:pt x="580" y="848"/>
                  <a:pt x="339" y="818"/>
                  <a:pt x="178" y="654"/>
                </a:cubicBezTo>
                <a:cubicBezTo>
                  <a:pt x="18" y="490"/>
                  <a:pt x="0" y="254"/>
                  <a:pt x="138" y="127"/>
                </a:cubicBezTo>
                <a:cubicBezTo>
                  <a:pt x="275" y="0"/>
                  <a:pt x="517" y="31"/>
                  <a:pt x="677" y="195"/>
                </a:cubicBezTo>
                <a:cubicBezTo>
                  <a:pt x="837" y="359"/>
                  <a:pt x="855" y="595"/>
                  <a:pt x="718" y="72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9E9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Freeform 44"/>
          <p:cNvSpPr/>
          <p:nvPr/>
        </p:nvSpPr>
        <p:spPr>
          <a:xfrm>
            <a:off x="6465888" y="1060450"/>
            <a:ext cx="2187575" cy="2128838"/>
          </a:xfrm>
          <a:custGeom>
            <a:rect l="l" t="t" r="r" b="b"/>
            <a:pathLst>
              <a:path w="823" h="803">
                <a:moveTo>
                  <a:pt x="685" y="684"/>
                </a:moveTo>
                <a:cubicBezTo>
                  <a:pt x="546" y="803"/>
                  <a:pt x="311" y="773"/>
                  <a:pt x="161" y="618"/>
                </a:cubicBezTo>
                <a:cubicBezTo>
                  <a:pt x="10" y="462"/>
                  <a:pt x="0" y="238"/>
                  <a:pt x="139" y="119"/>
                </a:cubicBezTo>
                <a:cubicBezTo>
                  <a:pt x="277" y="0"/>
                  <a:pt x="512" y="29"/>
                  <a:pt x="663" y="185"/>
                </a:cubicBezTo>
                <a:cubicBezTo>
                  <a:pt x="813" y="341"/>
                  <a:pt x="823" y="564"/>
                  <a:pt x="685" y="68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4E4E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Freeform 45"/>
          <p:cNvSpPr/>
          <p:nvPr/>
        </p:nvSpPr>
        <p:spPr>
          <a:xfrm>
            <a:off x="6540500" y="1077913"/>
            <a:ext cx="2101850" cy="2012950"/>
          </a:xfrm>
          <a:custGeom>
            <a:rect l="l" t="t" r="r" b="b"/>
            <a:pathLst>
              <a:path w="791" h="759">
                <a:moveTo>
                  <a:pt x="652" y="647"/>
                </a:moveTo>
                <a:cubicBezTo>
                  <a:pt x="512" y="759"/>
                  <a:pt x="284" y="730"/>
                  <a:pt x="143" y="582"/>
                </a:cubicBezTo>
                <a:cubicBezTo>
                  <a:pt x="1" y="434"/>
                  <a:pt x="0" y="224"/>
                  <a:pt x="140" y="112"/>
                </a:cubicBezTo>
                <a:cubicBezTo>
                  <a:pt x="279" y="0"/>
                  <a:pt x="507" y="29"/>
                  <a:pt x="649" y="177"/>
                </a:cubicBezTo>
                <a:cubicBezTo>
                  <a:pt x="790" y="325"/>
                  <a:pt x="791" y="535"/>
                  <a:pt x="652" y="64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E0E0E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Freeform 46"/>
          <p:cNvSpPr/>
          <p:nvPr/>
        </p:nvSpPr>
        <p:spPr>
          <a:xfrm>
            <a:off x="6596063" y="1096963"/>
            <a:ext cx="2054225" cy="1895475"/>
          </a:xfrm>
          <a:custGeom>
            <a:rect l="l" t="t" r="r" b="b"/>
            <a:pathLst>
              <a:path w="773" h="715">
                <a:moveTo>
                  <a:pt x="626" y="610"/>
                </a:moveTo>
                <a:cubicBezTo>
                  <a:pt x="485" y="715"/>
                  <a:pt x="264" y="686"/>
                  <a:pt x="132" y="547"/>
                </a:cubicBezTo>
                <a:cubicBezTo>
                  <a:pt x="0" y="407"/>
                  <a:pt x="7" y="209"/>
                  <a:pt x="148" y="105"/>
                </a:cubicBezTo>
                <a:cubicBezTo>
                  <a:pt x="289" y="0"/>
                  <a:pt x="510" y="29"/>
                  <a:pt x="642" y="169"/>
                </a:cubicBezTo>
                <a:cubicBezTo>
                  <a:pt x="773" y="308"/>
                  <a:pt x="766" y="506"/>
                  <a:pt x="626" y="61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CDCDC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7" name="Freeform 47"/>
          <p:cNvSpPr/>
          <p:nvPr/>
        </p:nvSpPr>
        <p:spPr>
          <a:xfrm>
            <a:off x="6650038" y="1117600"/>
            <a:ext cx="2012950" cy="1776413"/>
          </a:xfrm>
          <a:custGeom>
            <a:rect l="l" t="t" r="r" b="b"/>
            <a:pathLst>
              <a:path w="758" h="670">
                <a:moveTo>
                  <a:pt x="601" y="573"/>
                </a:moveTo>
                <a:cubicBezTo>
                  <a:pt x="459" y="670"/>
                  <a:pt x="245" y="642"/>
                  <a:pt x="122" y="510"/>
                </a:cubicBezTo>
                <a:cubicBezTo>
                  <a:pt x="0" y="379"/>
                  <a:pt x="15" y="194"/>
                  <a:pt x="157" y="97"/>
                </a:cubicBezTo>
                <a:cubicBezTo>
                  <a:pt x="299" y="0"/>
                  <a:pt x="513" y="28"/>
                  <a:pt x="635" y="159"/>
                </a:cubicBezTo>
                <a:cubicBezTo>
                  <a:pt x="758" y="291"/>
                  <a:pt x="742" y="476"/>
                  <a:pt x="601" y="57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8D8D8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8" name="Freeform 48"/>
          <p:cNvSpPr/>
          <p:nvPr/>
        </p:nvSpPr>
        <p:spPr>
          <a:xfrm>
            <a:off x="6700838" y="1136650"/>
            <a:ext cx="1973262" cy="1657350"/>
          </a:xfrm>
          <a:custGeom>
            <a:rect l="l" t="t" r="r" b="b"/>
            <a:pathLst>
              <a:path w="743" h="625">
                <a:moveTo>
                  <a:pt x="576" y="536"/>
                </a:moveTo>
                <a:cubicBezTo>
                  <a:pt x="434" y="625"/>
                  <a:pt x="226" y="598"/>
                  <a:pt x="113" y="475"/>
                </a:cubicBezTo>
                <a:cubicBezTo>
                  <a:pt x="0" y="352"/>
                  <a:pt x="24" y="179"/>
                  <a:pt x="167" y="90"/>
                </a:cubicBezTo>
                <a:cubicBezTo>
                  <a:pt x="310" y="0"/>
                  <a:pt x="517" y="28"/>
                  <a:pt x="630" y="151"/>
                </a:cubicBezTo>
                <a:cubicBezTo>
                  <a:pt x="743" y="274"/>
                  <a:pt x="719" y="446"/>
                  <a:pt x="576" y="53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D3D3D3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9" name="Freeform 49"/>
          <p:cNvSpPr/>
          <p:nvPr/>
        </p:nvSpPr>
        <p:spPr>
          <a:xfrm>
            <a:off x="6753225" y="1157288"/>
            <a:ext cx="1933575" cy="1538287"/>
          </a:xfrm>
          <a:custGeom>
            <a:rect l="l" t="t" r="r" b="b"/>
            <a:pathLst>
              <a:path w="728" h="580">
                <a:moveTo>
                  <a:pt x="551" y="498"/>
                </a:moveTo>
                <a:cubicBezTo>
                  <a:pt x="408" y="580"/>
                  <a:pt x="207" y="554"/>
                  <a:pt x="103" y="439"/>
                </a:cubicBezTo>
                <a:cubicBezTo>
                  <a:pt x="0" y="324"/>
                  <a:pt x="32" y="164"/>
                  <a:pt x="176" y="82"/>
                </a:cubicBezTo>
                <a:cubicBezTo>
                  <a:pt x="320" y="0"/>
                  <a:pt x="521" y="26"/>
                  <a:pt x="624" y="141"/>
                </a:cubicBezTo>
                <a:cubicBezTo>
                  <a:pt x="728" y="256"/>
                  <a:pt x="695" y="416"/>
                  <a:pt x="551" y="49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FCFC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0" name="Freeform 50"/>
          <p:cNvSpPr/>
          <p:nvPr/>
        </p:nvSpPr>
        <p:spPr>
          <a:xfrm>
            <a:off x="6804025" y="1176338"/>
            <a:ext cx="1897063" cy="1420812"/>
          </a:xfrm>
          <a:custGeom>
            <a:rect l="l" t="t" r="r" b="b"/>
            <a:pathLst>
              <a:path w="714" h="536">
                <a:moveTo>
                  <a:pt x="527" y="461"/>
                </a:moveTo>
                <a:cubicBezTo>
                  <a:pt x="383" y="536"/>
                  <a:pt x="189" y="510"/>
                  <a:pt x="94" y="403"/>
                </a:cubicBezTo>
                <a:cubicBezTo>
                  <a:pt x="0" y="296"/>
                  <a:pt x="41" y="149"/>
                  <a:pt x="186" y="75"/>
                </a:cubicBezTo>
                <a:cubicBezTo>
                  <a:pt x="331" y="0"/>
                  <a:pt x="525" y="26"/>
                  <a:pt x="619" y="133"/>
                </a:cubicBezTo>
                <a:cubicBezTo>
                  <a:pt x="714" y="240"/>
                  <a:pt x="672" y="387"/>
                  <a:pt x="527" y="46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BCBCB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1" name="Freeform 51"/>
          <p:cNvSpPr/>
          <p:nvPr/>
        </p:nvSpPr>
        <p:spPr>
          <a:xfrm>
            <a:off x="6856413" y="1196975"/>
            <a:ext cx="1854200" cy="1303338"/>
          </a:xfrm>
          <a:custGeom>
            <a:rect l="l" t="t" r="r" b="b"/>
            <a:pathLst>
              <a:path w="698" h="491">
                <a:moveTo>
                  <a:pt x="502" y="424"/>
                </a:moveTo>
                <a:cubicBezTo>
                  <a:pt x="356" y="491"/>
                  <a:pt x="169" y="465"/>
                  <a:pt x="85" y="367"/>
                </a:cubicBezTo>
                <a:cubicBezTo>
                  <a:pt x="0" y="268"/>
                  <a:pt x="49" y="134"/>
                  <a:pt x="195" y="67"/>
                </a:cubicBezTo>
                <a:cubicBezTo>
                  <a:pt x="341" y="0"/>
                  <a:pt x="529" y="25"/>
                  <a:pt x="613" y="124"/>
                </a:cubicBezTo>
                <a:cubicBezTo>
                  <a:pt x="698" y="222"/>
                  <a:pt x="648" y="357"/>
                  <a:pt x="502" y="42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6C6C6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2" name="Freeform 52"/>
          <p:cNvSpPr/>
          <p:nvPr/>
        </p:nvSpPr>
        <p:spPr>
          <a:xfrm>
            <a:off x="6907213" y="1216025"/>
            <a:ext cx="1817687" cy="1185863"/>
          </a:xfrm>
          <a:custGeom>
            <a:rect l="l" t="t" r="r" b="b"/>
            <a:pathLst>
              <a:path w="684" h="447">
                <a:moveTo>
                  <a:pt x="478" y="387"/>
                </a:moveTo>
                <a:cubicBezTo>
                  <a:pt x="331" y="447"/>
                  <a:pt x="151" y="422"/>
                  <a:pt x="76" y="331"/>
                </a:cubicBezTo>
                <a:cubicBezTo>
                  <a:pt x="0" y="241"/>
                  <a:pt x="59" y="119"/>
                  <a:pt x="206" y="60"/>
                </a:cubicBezTo>
                <a:cubicBezTo>
                  <a:pt x="353" y="0"/>
                  <a:pt x="533" y="25"/>
                  <a:pt x="608" y="115"/>
                </a:cubicBezTo>
                <a:cubicBezTo>
                  <a:pt x="684" y="206"/>
                  <a:pt x="626" y="327"/>
                  <a:pt x="478" y="38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C2C2C2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3" name="Freeform 53"/>
          <p:cNvSpPr/>
          <p:nvPr/>
        </p:nvSpPr>
        <p:spPr>
          <a:xfrm>
            <a:off x="6961188" y="1235075"/>
            <a:ext cx="1774825" cy="1065213"/>
          </a:xfrm>
          <a:custGeom>
            <a:rect l="l" t="t" r="r" b="b"/>
            <a:pathLst>
              <a:path w="668" h="402">
                <a:moveTo>
                  <a:pt x="453" y="350"/>
                </a:moveTo>
                <a:cubicBezTo>
                  <a:pt x="305" y="402"/>
                  <a:pt x="132" y="378"/>
                  <a:pt x="66" y="296"/>
                </a:cubicBezTo>
                <a:cubicBezTo>
                  <a:pt x="0" y="214"/>
                  <a:pt x="67" y="105"/>
                  <a:pt x="215" y="53"/>
                </a:cubicBezTo>
                <a:cubicBezTo>
                  <a:pt x="363" y="0"/>
                  <a:pt x="536" y="25"/>
                  <a:pt x="602" y="107"/>
                </a:cubicBezTo>
                <a:cubicBezTo>
                  <a:pt x="668" y="189"/>
                  <a:pt x="602" y="298"/>
                  <a:pt x="453" y="3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EBEBE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4" name="Freeform 54"/>
          <p:cNvSpPr/>
          <p:nvPr/>
        </p:nvSpPr>
        <p:spPr>
          <a:xfrm>
            <a:off x="7010400" y="1255713"/>
            <a:ext cx="1738313" cy="946150"/>
          </a:xfrm>
          <a:custGeom>
            <a:rect l="l" t="t" r="r" b="b"/>
            <a:pathLst>
              <a:path w="654" h="357">
                <a:moveTo>
                  <a:pt x="429" y="312"/>
                </a:moveTo>
                <a:cubicBezTo>
                  <a:pt x="280" y="357"/>
                  <a:pt x="114" y="334"/>
                  <a:pt x="57" y="260"/>
                </a:cubicBezTo>
                <a:cubicBezTo>
                  <a:pt x="0" y="186"/>
                  <a:pt x="76" y="89"/>
                  <a:pt x="225" y="45"/>
                </a:cubicBezTo>
                <a:cubicBezTo>
                  <a:pt x="374" y="0"/>
                  <a:pt x="541" y="24"/>
                  <a:pt x="597" y="97"/>
                </a:cubicBezTo>
                <a:cubicBezTo>
                  <a:pt x="654" y="171"/>
                  <a:pt x="579" y="268"/>
                  <a:pt x="429" y="312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ABABA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5" name="Freeform 55"/>
          <p:cNvSpPr/>
          <p:nvPr/>
        </p:nvSpPr>
        <p:spPr>
          <a:xfrm>
            <a:off x="7064375" y="1274763"/>
            <a:ext cx="1695450" cy="830262"/>
          </a:xfrm>
          <a:custGeom>
            <a:rect l="l" t="t" r="r" b="b"/>
            <a:pathLst>
              <a:path w="638" h="313">
                <a:moveTo>
                  <a:pt x="404" y="276"/>
                </a:moveTo>
                <a:cubicBezTo>
                  <a:pt x="254" y="313"/>
                  <a:pt x="94" y="290"/>
                  <a:pt x="47" y="224"/>
                </a:cubicBezTo>
                <a:cubicBezTo>
                  <a:pt x="0" y="158"/>
                  <a:pt x="84" y="75"/>
                  <a:pt x="234" y="38"/>
                </a:cubicBezTo>
                <a:cubicBezTo>
                  <a:pt x="384" y="0"/>
                  <a:pt x="544" y="23"/>
                  <a:pt x="591" y="89"/>
                </a:cubicBezTo>
                <a:cubicBezTo>
                  <a:pt x="638" y="155"/>
                  <a:pt x="555" y="238"/>
                  <a:pt x="404" y="27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5B5B5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6" name="Freeform 56"/>
          <p:cNvSpPr/>
          <p:nvPr/>
        </p:nvSpPr>
        <p:spPr>
          <a:xfrm>
            <a:off x="7116763" y="1295400"/>
            <a:ext cx="1655762" cy="711200"/>
          </a:xfrm>
          <a:custGeom>
            <a:rect l="l" t="t" r="r" b="b"/>
            <a:pathLst>
              <a:path w="623" h="268">
                <a:moveTo>
                  <a:pt x="379" y="238"/>
                </a:moveTo>
                <a:cubicBezTo>
                  <a:pt x="228" y="268"/>
                  <a:pt x="75" y="245"/>
                  <a:pt x="37" y="188"/>
                </a:cubicBezTo>
                <a:cubicBezTo>
                  <a:pt x="0" y="130"/>
                  <a:pt x="92" y="59"/>
                  <a:pt x="243" y="29"/>
                </a:cubicBezTo>
                <a:cubicBezTo>
                  <a:pt x="394" y="0"/>
                  <a:pt x="547" y="22"/>
                  <a:pt x="585" y="80"/>
                </a:cubicBezTo>
                <a:cubicBezTo>
                  <a:pt x="623" y="137"/>
                  <a:pt x="531" y="208"/>
                  <a:pt x="379" y="23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B1B1B1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7" name="Freeform 57"/>
          <p:cNvSpPr/>
          <p:nvPr/>
        </p:nvSpPr>
        <p:spPr>
          <a:xfrm>
            <a:off x="7167563" y="1314450"/>
            <a:ext cx="1616075" cy="593725"/>
          </a:xfrm>
          <a:custGeom>
            <a:rect l="l" t="t" r="r" b="b"/>
            <a:pathLst>
              <a:path w="608" h="224">
                <a:moveTo>
                  <a:pt x="355" y="201"/>
                </a:moveTo>
                <a:cubicBezTo>
                  <a:pt x="203" y="224"/>
                  <a:pt x="57" y="202"/>
                  <a:pt x="28" y="152"/>
                </a:cubicBezTo>
                <a:cubicBezTo>
                  <a:pt x="0" y="103"/>
                  <a:pt x="101" y="45"/>
                  <a:pt x="253" y="22"/>
                </a:cubicBezTo>
                <a:cubicBezTo>
                  <a:pt x="405" y="0"/>
                  <a:pt x="552" y="22"/>
                  <a:pt x="580" y="71"/>
                </a:cubicBezTo>
                <a:cubicBezTo>
                  <a:pt x="608" y="121"/>
                  <a:pt x="508" y="179"/>
                  <a:pt x="355" y="20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DADA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8" name="Freeform 58"/>
          <p:cNvSpPr/>
          <p:nvPr/>
        </p:nvSpPr>
        <p:spPr>
          <a:xfrm>
            <a:off x="7221538" y="1333500"/>
            <a:ext cx="1574800" cy="474663"/>
          </a:xfrm>
          <a:custGeom>
            <a:rect l="l" t="t" r="r" b="b"/>
            <a:pathLst>
              <a:path w="593" h="179">
                <a:moveTo>
                  <a:pt x="330" y="164"/>
                </a:moveTo>
                <a:cubicBezTo>
                  <a:pt x="177" y="179"/>
                  <a:pt x="37" y="158"/>
                  <a:pt x="19" y="117"/>
                </a:cubicBezTo>
                <a:cubicBezTo>
                  <a:pt x="0" y="76"/>
                  <a:pt x="109" y="30"/>
                  <a:pt x="262" y="15"/>
                </a:cubicBezTo>
                <a:cubicBezTo>
                  <a:pt x="416" y="0"/>
                  <a:pt x="555" y="22"/>
                  <a:pt x="574" y="63"/>
                </a:cubicBezTo>
                <a:cubicBezTo>
                  <a:pt x="593" y="104"/>
                  <a:pt x="484" y="150"/>
                  <a:pt x="330" y="164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9A9A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9" name="Freeform 59"/>
          <p:cNvSpPr/>
          <p:nvPr/>
        </p:nvSpPr>
        <p:spPr>
          <a:xfrm>
            <a:off x="7270750" y="1354138"/>
            <a:ext cx="1536700" cy="355600"/>
          </a:xfrm>
          <a:custGeom>
            <a:rect l="l" t="t" r="r" b="b"/>
            <a:pathLst>
              <a:path w="578" h="134">
                <a:moveTo>
                  <a:pt x="306" y="127"/>
                </a:moveTo>
                <a:cubicBezTo>
                  <a:pt x="152" y="134"/>
                  <a:pt x="19" y="114"/>
                  <a:pt x="10" y="81"/>
                </a:cubicBezTo>
                <a:cubicBezTo>
                  <a:pt x="0" y="48"/>
                  <a:pt x="118" y="15"/>
                  <a:pt x="272" y="7"/>
                </a:cubicBezTo>
                <a:cubicBezTo>
                  <a:pt x="427" y="0"/>
                  <a:pt x="560" y="21"/>
                  <a:pt x="569" y="54"/>
                </a:cubicBezTo>
                <a:cubicBezTo>
                  <a:pt x="578" y="87"/>
                  <a:pt x="461" y="119"/>
                  <a:pt x="306" y="12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  <a:ln w="12668">
            <a:solidFill>
              <a:srgbClr val="A4A4A4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0" name="AutoShape 60"/>
          <p:cNvSpPr/>
          <p:nvPr/>
        </p:nvSpPr>
        <p:spPr>
          <a:xfrm>
            <a:off x="7324725" y="1373188"/>
            <a:ext cx="1495425" cy="238125"/>
          </a:xfrm>
          <a:prstGeom prst="ellipse">
            <a:avLst/>
          </a:prstGeom>
          <a:solidFill>
            <a:srgbClr val="FFFFFF">
              <a:alpha val="100000"/>
            </a:srgbClr>
          </a:solidFill>
          <a:ln w="12668">
            <a:solidFill>
              <a:srgbClr val="A0A0A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1" name="AutoShape 61"/>
          <p:cNvSpPr/>
          <p:nvPr/>
        </p:nvSpPr>
        <p:spPr>
          <a:xfrm>
            <a:off x="6942138" y="1169670"/>
            <a:ext cx="755650" cy="307975"/>
          </a:xfrm>
          <a:prstGeom prst="rect">
            <a:avLst/>
          </a:prstGeom>
          <a:noFill/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4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STEP 03</a:t>
            </a:r>
            <a:endParaRPr lang="en-US" sz="1100"/>
          </a:p>
        </p:txBody>
      </p:sp>
      <p:grpSp>
        <p:nvGrpSpPr>
          <p:cNvPr id="62" name="Group 62"/>
          <p:cNvGrpSpPr/>
          <p:nvPr/>
        </p:nvGrpSpPr>
        <p:grpSpPr>
          <a:xfrm>
            <a:off x="7284451" y="1940227"/>
            <a:ext cx="550450" cy="526446"/>
            <a:chOff x="7284451" y="1940227"/>
            <a:chExt cx="550450" cy="526446"/>
          </a:xfrm>
        </p:grpSpPr>
        <p:sp>
          <p:nvSpPr>
            <p:cNvPr id="63" name="Freeform 63"/>
            <p:cNvSpPr/>
            <p:nvPr/>
          </p:nvSpPr>
          <p:spPr>
            <a:xfrm>
              <a:off x="7486190" y="2318655"/>
              <a:ext cx="148018" cy="148018"/>
            </a:xfrm>
            <a:custGeom>
              <a:rect l="l" t="t" r="r" b="b"/>
              <a:pathLst>
                <a:path w="412" h="412">
                  <a:moveTo>
                    <a:pt x="206" y="413"/>
                  </a:moveTo>
                  <a:lnTo>
                    <a:pt x="0" y="0"/>
                  </a:lnTo>
                  <a:lnTo>
                    <a:pt x="413" y="0"/>
                  </a:lnTo>
                  <a:lnTo>
                    <a:pt x="206" y="41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7284451" y="1940227"/>
              <a:ext cx="550450" cy="400622"/>
            </a:xfrm>
            <a:custGeom>
              <a:rect l="l" t="t" r="r" b="b"/>
              <a:pathLst>
                <a:path w="2438400" h="1774825">
                  <a:moveTo>
                    <a:pt x="290196" y="0"/>
                  </a:moveTo>
                  <a:cubicBezTo>
                    <a:pt x="2151973" y="0"/>
                    <a:pt x="2151973" y="0"/>
                    <a:pt x="2151973" y="0"/>
                  </a:cubicBezTo>
                  <a:cubicBezTo>
                    <a:pt x="2310262" y="0"/>
                    <a:pt x="2438400" y="128119"/>
                    <a:pt x="2438400" y="286384"/>
                  </a:cubicBezTo>
                  <a:lnTo>
                    <a:pt x="2438400" y="1484673"/>
                  </a:lnTo>
                  <a:cubicBezTo>
                    <a:pt x="2438400" y="1646706"/>
                    <a:pt x="2310262" y="1774825"/>
                    <a:pt x="2151973" y="1774825"/>
                  </a:cubicBezTo>
                  <a:cubicBezTo>
                    <a:pt x="290196" y="1774825"/>
                    <a:pt x="290196" y="1774825"/>
                    <a:pt x="290196" y="1774825"/>
                  </a:cubicBezTo>
                  <a:cubicBezTo>
                    <a:pt x="131907" y="1774825"/>
                    <a:pt x="0" y="1646706"/>
                    <a:pt x="0" y="1484673"/>
                  </a:cubicBezTo>
                  <a:cubicBezTo>
                    <a:pt x="0" y="286384"/>
                    <a:pt x="0" y="286384"/>
                    <a:pt x="0" y="286384"/>
                  </a:cubicBezTo>
                  <a:cubicBezTo>
                    <a:pt x="0" y="128119"/>
                    <a:pt x="131907" y="0"/>
                    <a:pt x="290196" y="0"/>
                  </a:cubicBezTo>
                  <a:close/>
                  <a:moveTo>
                    <a:pt x="471488" y="425450"/>
                  </a:moveTo>
                  <a:lnTo>
                    <a:pt x="471488" y="598488"/>
                  </a:lnTo>
                  <a:lnTo>
                    <a:pt x="1971676" y="598488"/>
                  </a:lnTo>
                  <a:lnTo>
                    <a:pt x="1971676" y="425450"/>
                  </a:lnTo>
                  <a:lnTo>
                    <a:pt x="471488" y="425450"/>
                  </a:lnTo>
                  <a:close/>
                  <a:moveTo>
                    <a:pt x="471488" y="801688"/>
                  </a:moveTo>
                  <a:lnTo>
                    <a:pt x="471488" y="971551"/>
                  </a:lnTo>
                  <a:lnTo>
                    <a:pt x="1971676" y="971551"/>
                  </a:lnTo>
                  <a:lnTo>
                    <a:pt x="1971676" y="801688"/>
                  </a:lnTo>
                  <a:lnTo>
                    <a:pt x="471488" y="801688"/>
                  </a:lnTo>
                  <a:close/>
                  <a:moveTo>
                    <a:pt x="471488" y="1174750"/>
                  </a:moveTo>
                  <a:lnTo>
                    <a:pt x="471488" y="1347788"/>
                  </a:lnTo>
                  <a:lnTo>
                    <a:pt x="1971676" y="1347788"/>
                  </a:lnTo>
                  <a:lnTo>
                    <a:pt x="1971676" y="1174750"/>
                  </a:lnTo>
                  <a:lnTo>
                    <a:pt x="471488" y="117475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5" name="Group 65"/>
          <p:cNvGrpSpPr/>
          <p:nvPr/>
        </p:nvGrpSpPr>
        <p:grpSpPr>
          <a:xfrm>
            <a:off x="4612704" y="3605816"/>
            <a:ext cx="534543" cy="529019"/>
            <a:chOff x="4612704" y="3605816"/>
            <a:chExt cx="534543" cy="529019"/>
          </a:xfrm>
        </p:grpSpPr>
        <p:sp>
          <p:nvSpPr>
            <p:cNvPr id="66" name="Freeform 66"/>
            <p:cNvSpPr/>
            <p:nvPr/>
          </p:nvSpPr>
          <p:spPr>
            <a:xfrm>
              <a:off x="4612704" y="3902234"/>
              <a:ext cx="534543" cy="232601"/>
            </a:xfrm>
            <a:custGeom>
              <a:rect l="l" t="t" r="r" b="b"/>
              <a:pathLst>
                <a:path w="205" h="89">
                  <a:moveTo>
                    <a:pt x="103" y="19"/>
                  </a:moveTo>
                  <a:cubicBezTo>
                    <a:pt x="82" y="19"/>
                    <a:pt x="62" y="12"/>
                    <a:pt x="47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67"/>
                    <a:pt x="0" y="67"/>
                    <a:pt x="0" y="67"/>
                  </a:cubicBezTo>
                  <a:cubicBezTo>
                    <a:pt x="0" y="79"/>
                    <a:pt x="10" y="89"/>
                    <a:pt x="22" y="89"/>
                  </a:cubicBezTo>
                  <a:cubicBezTo>
                    <a:pt x="183" y="89"/>
                    <a:pt x="183" y="89"/>
                    <a:pt x="183" y="89"/>
                  </a:cubicBezTo>
                  <a:cubicBezTo>
                    <a:pt x="195" y="89"/>
                    <a:pt x="205" y="79"/>
                    <a:pt x="205" y="67"/>
                  </a:cubicBezTo>
                  <a:cubicBezTo>
                    <a:pt x="205" y="0"/>
                    <a:pt x="205" y="0"/>
                    <a:pt x="205" y="0"/>
                  </a:cubicBezTo>
                  <a:cubicBezTo>
                    <a:pt x="158" y="0"/>
                    <a:pt x="158" y="0"/>
                    <a:pt x="158" y="0"/>
                  </a:cubicBezTo>
                  <a:cubicBezTo>
                    <a:pt x="143" y="12"/>
                    <a:pt x="124" y="19"/>
                    <a:pt x="103" y="1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7" name="Freeform 67"/>
            <p:cNvSpPr/>
            <p:nvPr/>
          </p:nvSpPr>
          <p:spPr>
            <a:xfrm>
              <a:off x="4612704" y="3605816"/>
              <a:ext cx="534543" cy="307467"/>
            </a:xfrm>
            <a:custGeom>
              <a:rect l="l" t="t" r="r" b="b"/>
              <a:pathLst>
                <a:path w="205" h="118">
                  <a:moveTo>
                    <a:pt x="183" y="42"/>
                  </a:moveTo>
                  <a:cubicBezTo>
                    <a:pt x="180" y="42"/>
                    <a:pt x="180" y="42"/>
                    <a:pt x="180" y="42"/>
                  </a:cubicBezTo>
                  <a:cubicBezTo>
                    <a:pt x="154" y="42"/>
                    <a:pt x="154" y="42"/>
                    <a:pt x="154" y="42"/>
                  </a:cubicBezTo>
                  <a:cubicBezTo>
                    <a:pt x="154" y="22"/>
                    <a:pt x="154" y="22"/>
                    <a:pt x="154" y="22"/>
                  </a:cubicBezTo>
                  <a:cubicBezTo>
                    <a:pt x="154" y="10"/>
                    <a:pt x="144" y="0"/>
                    <a:pt x="132" y="0"/>
                  </a:cubicBezTo>
                  <a:cubicBezTo>
                    <a:pt x="73" y="0"/>
                    <a:pt x="73" y="0"/>
                    <a:pt x="73" y="0"/>
                  </a:cubicBezTo>
                  <a:cubicBezTo>
                    <a:pt x="61" y="0"/>
                    <a:pt x="51" y="10"/>
                    <a:pt x="51" y="22"/>
                  </a:cubicBezTo>
                  <a:cubicBezTo>
                    <a:pt x="51" y="42"/>
                    <a:pt x="51" y="42"/>
                    <a:pt x="51" y="42"/>
                  </a:cubicBezTo>
                  <a:cubicBezTo>
                    <a:pt x="25" y="42"/>
                    <a:pt x="25" y="42"/>
                    <a:pt x="25" y="42"/>
                  </a:cubicBezTo>
                  <a:cubicBezTo>
                    <a:pt x="22" y="42"/>
                    <a:pt x="22" y="42"/>
                    <a:pt x="22" y="42"/>
                  </a:cubicBezTo>
                  <a:cubicBezTo>
                    <a:pt x="10" y="42"/>
                    <a:pt x="0" y="52"/>
                    <a:pt x="0" y="64"/>
                  </a:cubicBezTo>
                  <a:cubicBezTo>
                    <a:pt x="0" y="101"/>
                    <a:pt x="0" y="101"/>
                    <a:pt x="0" y="101"/>
                  </a:cubicBezTo>
                  <a:cubicBezTo>
                    <a:pt x="54" y="101"/>
                    <a:pt x="54" y="101"/>
                    <a:pt x="54" y="101"/>
                  </a:cubicBezTo>
                  <a:cubicBezTo>
                    <a:pt x="67" y="112"/>
                    <a:pt x="84" y="118"/>
                    <a:pt x="103" y="118"/>
                  </a:cubicBezTo>
                  <a:cubicBezTo>
                    <a:pt x="121" y="118"/>
                    <a:pt x="138" y="112"/>
                    <a:pt x="151" y="101"/>
                  </a:cubicBezTo>
                  <a:cubicBezTo>
                    <a:pt x="205" y="101"/>
                    <a:pt x="205" y="101"/>
                    <a:pt x="205" y="101"/>
                  </a:cubicBezTo>
                  <a:cubicBezTo>
                    <a:pt x="205" y="64"/>
                    <a:pt x="205" y="64"/>
                    <a:pt x="205" y="64"/>
                  </a:cubicBezTo>
                  <a:cubicBezTo>
                    <a:pt x="205" y="52"/>
                    <a:pt x="195" y="42"/>
                    <a:pt x="183" y="42"/>
                  </a:cubicBezTo>
                  <a:close/>
                  <a:moveTo>
                    <a:pt x="67" y="26"/>
                  </a:moveTo>
                  <a:cubicBezTo>
                    <a:pt x="67" y="22"/>
                    <a:pt x="67" y="22"/>
                    <a:pt x="67" y="22"/>
                  </a:cubicBezTo>
                  <a:cubicBezTo>
                    <a:pt x="67" y="19"/>
                    <a:pt x="70" y="17"/>
                    <a:pt x="73" y="17"/>
                  </a:cubicBezTo>
                  <a:cubicBezTo>
                    <a:pt x="132" y="17"/>
                    <a:pt x="132" y="17"/>
                    <a:pt x="132" y="17"/>
                  </a:cubicBezTo>
                  <a:cubicBezTo>
                    <a:pt x="135" y="17"/>
                    <a:pt x="138" y="19"/>
                    <a:pt x="138" y="22"/>
                  </a:cubicBezTo>
                  <a:cubicBezTo>
                    <a:pt x="138" y="26"/>
                    <a:pt x="138" y="26"/>
                    <a:pt x="138" y="26"/>
                  </a:cubicBezTo>
                  <a:cubicBezTo>
                    <a:pt x="138" y="42"/>
                    <a:pt x="138" y="42"/>
                    <a:pt x="138" y="42"/>
                  </a:cubicBezTo>
                  <a:cubicBezTo>
                    <a:pt x="67" y="42"/>
                    <a:pt x="67" y="42"/>
                    <a:pt x="67" y="42"/>
                  </a:cubicBezTo>
                  <a:lnTo>
                    <a:pt x="67" y="26"/>
                  </a:lnTo>
                  <a:close/>
                  <a:moveTo>
                    <a:pt x="101" y="101"/>
                  </a:moveTo>
                  <a:cubicBezTo>
                    <a:pt x="92" y="101"/>
                    <a:pt x="85" y="94"/>
                    <a:pt x="85" y="86"/>
                  </a:cubicBezTo>
                  <a:cubicBezTo>
                    <a:pt x="85" y="77"/>
                    <a:pt x="92" y="70"/>
                    <a:pt x="101" y="70"/>
                  </a:cubicBezTo>
                  <a:cubicBezTo>
                    <a:pt x="110" y="70"/>
                    <a:pt x="117" y="77"/>
                    <a:pt x="117" y="86"/>
                  </a:cubicBezTo>
                  <a:cubicBezTo>
                    <a:pt x="117" y="94"/>
                    <a:pt x="110" y="101"/>
                    <a:pt x="101" y="101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1862868" y="5125181"/>
            <a:ext cx="477964" cy="611315"/>
            <a:chOff x="1862868" y="5125181"/>
            <a:chExt cx="477964" cy="611315"/>
          </a:xfrm>
        </p:grpSpPr>
        <p:sp>
          <p:nvSpPr>
            <p:cNvPr id="69" name="Freeform 69"/>
            <p:cNvSpPr/>
            <p:nvPr/>
          </p:nvSpPr>
          <p:spPr>
            <a:xfrm>
              <a:off x="2040604" y="5125181"/>
              <a:ext cx="121158" cy="611219"/>
            </a:xfrm>
            <a:custGeom>
              <a:rect l="l" t="t" r="r" b="b"/>
              <a:pathLst>
                <a:path w="64" h="321">
                  <a:moveTo>
                    <a:pt x="64" y="289"/>
                  </a:moveTo>
                  <a:cubicBezTo>
                    <a:pt x="64" y="307"/>
                    <a:pt x="49" y="321"/>
                    <a:pt x="32" y="321"/>
                  </a:cubicBezTo>
                  <a:cubicBezTo>
                    <a:pt x="14" y="321"/>
                    <a:pt x="0" y="307"/>
                    <a:pt x="0" y="289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28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1862868" y="5498180"/>
              <a:ext cx="119824" cy="238316"/>
            </a:xfrm>
            <a:custGeom>
              <a:rect l="l" t="t" r="r" b="b"/>
              <a:pathLst>
                <a:path w="62" h="125">
                  <a:moveTo>
                    <a:pt x="63" y="93"/>
                  </a:moveTo>
                  <a:cubicBezTo>
                    <a:pt x="63" y="111"/>
                    <a:pt x="49" y="125"/>
                    <a:pt x="32" y="125"/>
                  </a:cubicBezTo>
                  <a:cubicBezTo>
                    <a:pt x="14" y="125"/>
                    <a:pt x="0" y="111"/>
                    <a:pt x="0" y="93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3" y="14"/>
                    <a:pt x="63" y="32"/>
                  </a:cubicBezTo>
                  <a:lnTo>
                    <a:pt x="63" y="93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219674" y="5321777"/>
              <a:ext cx="121158" cy="414719"/>
            </a:xfrm>
            <a:custGeom>
              <a:rect l="l" t="t" r="r" b="b"/>
              <a:pathLst>
                <a:path w="64" h="218">
                  <a:moveTo>
                    <a:pt x="64" y="186"/>
                  </a:moveTo>
                  <a:cubicBezTo>
                    <a:pt x="64" y="204"/>
                    <a:pt x="49" y="218"/>
                    <a:pt x="32" y="218"/>
                  </a:cubicBezTo>
                  <a:cubicBezTo>
                    <a:pt x="14" y="218"/>
                    <a:pt x="0" y="204"/>
                    <a:pt x="0" y="186"/>
                  </a:cubicBezTo>
                  <a:cubicBezTo>
                    <a:pt x="0" y="32"/>
                    <a:pt x="0" y="32"/>
                    <a:pt x="0" y="32"/>
                  </a:cubicBezTo>
                  <a:cubicBezTo>
                    <a:pt x="0" y="14"/>
                    <a:pt x="14" y="0"/>
                    <a:pt x="32" y="0"/>
                  </a:cubicBezTo>
                  <a:cubicBezTo>
                    <a:pt x="49" y="0"/>
                    <a:pt x="64" y="14"/>
                    <a:pt x="64" y="32"/>
                  </a:cubicBezTo>
                  <a:lnTo>
                    <a:pt x="64" y="186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3" name="AutoShape 7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6" name="AutoShape 7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7" name="AutoShape 7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6" name="AutoShape 8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7" name="AutoShape 8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TextBox 9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应急资源调查</a:t>
              </a:r>
            </a:p>
          </p:txBody>
        </p:sp>
      </p:grpSp>
      <p:sp>
        <p:nvSpPr>
          <p:cNvPr id="94" name="TextBox 94"/>
          <p:cNvSpPr txBox="1"/>
          <p:nvPr/>
        </p:nvSpPr>
        <p:spPr>
          <a:xfrm>
            <a:off x="6318250" y="3326131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了解并掌握可调用的外部应急资源情况，如政府救援力量、专业救援队伍、社会志愿者等。</a:t>
            </a:r>
          </a:p>
        </p:txBody>
      </p:sp>
      <p:sp>
        <p:nvSpPr>
          <p:cNvPr id="95" name="TextBox 95"/>
          <p:cNvSpPr txBox="1"/>
          <p:nvPr/>
        </p:nvSpPr>
        <p:spPr>
          <a:xfrm>
            <a:off x="8927905" y="1448118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对应急资源进行评估和分类，建立应急资源数据库，为应急预案的编制提供数据支持。</a:t>
            </a:r>
          </a:p>
        </p:txBody>
      </p:sp>
      <p:sp>
        <p:nvSpPr>
          <p:cNvPr id="96" name="TextBox 96"/>
          <p:cNvSpPr txBox="1"/>
          <p:nvPr/>
        </p:nvSpPr>
        <p:spPr>
          <a:xfrm>
            <a:off x="3402013" y="4962843"/>
            <a:ext cx="2267763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对电力行业内部应急资源进行详细调查，包括应急队伍、应急装备、应急物资等。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815" b="2815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8087" b="808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3906" b="390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编制应急预案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1057922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根据危险源辨识、风险评估和应急资源调查结果，结合电力行业特点和实际情况，编制综合应急预案和专项应急预案。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452917" y="3966127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应急预案应包括组织指挥体系、应急响应程序、现场处置措施、后期处置和保障措施等内容。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7847818" y="182224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对应急预案进行评审和修订，确保其科学性、实用性和可操作性。同时，加强与相关部门的沟通和协调，形成联动机制。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419368" y="1201716"/>
            <a:ext cx="3806119" cy="4454569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3988009" y="3369210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30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89885" y="2624474"/>
            <a:ext cx="5895023" cy="159317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4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应急预案内容要点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253348" y="2896535"/>
            <a:ext cx="1888916" cy="71521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3706320" y="3104985"/>
            <a:ext cx="690409" cy="711331"/>
          </a:xfrm>
          <a:prstGeom prst="line">
            <a:avLst/>
          </a:prstGeom>
          <a:ln w="9525">
            <a:solidFill>
              <a:schemeClr val="dk1"/>
            </a:solidFill>
            <a:prstDash val="solid"/>
            <a:headEnd type="none"/>
            <a:tailEnd type="none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27474" y="2630710"/>
            <a:ext cx="2226278" cy="222627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3728313" y="2422931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>
            <a:off x="4309187" y="3726659"/>
            <a:ext cx="665253" cy="0"/>
          </a:xfrm>
          <a:prstGeom prst="line">
            <a:avLst/>
          </a:prstGeom>
          <a:ln w="12700">
            <a:solidFill>
              <a:schemeClr val="accent4"/>
            </a:solidFill>
            <a:prstDash val="dash"/>
            <a:headEnd type="none"/>
            <a:tailEnd type="oval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/>
          <p:cNvCxnSpPr/>
          <p:nvPr/>
        </p:nvCxnSpPr>
        <p:spPr>
          <a:xfrm>
            <a:off x="3728313" y="5030388"/>
            <a:ext cx="1246133" cy="0"/>
          </a:xfrm>
          <a:prstGeom prst="line">
            <a:avLst/>
          </a:prstGeom>
          <a:ln w="12700">
            <a:solidFill>
              <a:schemeClr val="accent1"/>
            </a:solidFill>
            <a:prstDash val="dash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6" name="AutoShape 6"/>
          <p:cNvSpPr/>
          <p:nvPr/>
        </p:nvSpPr>
        <p:spPr>
          <a:xfrm>
            <a:off x="3098006" y="4715256"/>
            <a:ext cx="630365" cy="63026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7" name="Group 7"/>
          <p:cNvGrpSpPr/>
          <p:nvPr/>
        </p:nvGrpSpPr>
        <p:grpSpPr>
          <a:xfrm>
            <a:off x="3242405" y="4895659"/>
            <a:ext cx="352711" cy="269463"/>
            <a:chOff x="3242405" y="4895659"/>
            <a:chExt cx="352711" cy="269463"/>
          </a:xfrm>
        </p:grpSpPr>
        <p:sp>
          <p:nvSpPr>
            <p:cNvPr id="8" name="Freeform 8"/>
            <p:cNvSpPr/>
            <p:nvPr/>
          </p:nvSpPr>
          <p:spPr>
            <a:xfrm>
              <a:off x="3242405" y="4895659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3371564" y="4966240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098006" y="2107787"/>
            <a:ext cx="630365" cy="630269"/>
            <a:chOff x="3098006" y="2107787"/>
            <a:chExt cx="630365" cy="630269"/>
          </a:xfrm>
        </p:grpSpPr>
        <p:sp>
          <p:nvSpPr>
            <p:cNvPr id="11" name="AutoShape 11"/>
            <p:cNvSpPr/>
            <p:nvPr/>
          </p:nvSpPr>
          <p:spPr>
            <a:xfrm>
              <a:off x="3098006" y="2107787"/>
              <a:ext cx="630365" cy="630269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3310033" y="225532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AutoShape 13"/>
          <p:cNvSpPr/>
          <p:nvPr/>
        </p:nvSpPr>
        <p:spPr>
          <a:xfrm>
            <a:off x="3678841" y="3411474"/>
            <a:ext cx="630365" cy="630269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4" name="Group 14"/>
          <p:cNvGrpSpPr/>
          <p:nvPr/>
        </p:nvGrpSpPr>
        <p:grpSpPr>
          <a:xfrm>
            <a:off x="3842099" y="3569779"/>
            <a:ext cx="313754" cy="313849"/>
            <a:chOff x="3842099" y="3569779"/>
            <a:chExt cx="313754" cy="313849"/>
          </a:xfrm>
        </p:grpSpPr>
        <p:sp>
          <p:nvSpPr>
            <p:cNvPr id="15" name="Freeform 15"/>
            <p:cNvSpPr/>
            <p:nvPr/>
          </p:nvSpPr>
          <p:spPr>
            <a:xfrm>
              <a:off x="3842099" y="3598926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3914965" y="3671697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3998309" y="3569779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8" name="Freeform 18"/>
          <p:cNvSpPr/>
          <p:nvPr/>
        </p:nvSpPr>
        <p:spPr>
          <a:xfrm rot="16200000" flipH="1">
            <a:off x="7464743" y="-536734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 rot="16200000" flipH="1">
            <a:off x="4751927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 rot="5400000">
            <a:off x="10177558" y="2176082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5650706" y="2152763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Freeform 22"/>
          <p:cNvSpPr/>
          <p:nvPr/>
        </p:nvSpPr>
        <p:spPr>
          <a:xfrm rot="16200000" flipH="1">
            <a:off x="7464743" y="766953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4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 rot="16200000" flipH="1">
            <a:off x="4751927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Freeform 24"/>
          <p:cNvSpPr/>
          <p:nvPr/>
        </p:nvSpPr>
        <p:spPr>
          <a:xfrm rot="5400000">
            <a:off x="10177558" y="3479768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TextBox 25"/>
          <p:cNvSpPr txBox="1"/>
          <p:nvPr/>
        </p:nvSpPr>
        <p:spPr>
          <a:xfrm>
            <a:off x="5650706" y="3472386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6" name="Freeform 26"/>
          <p:cNvSpPr/>
          <p:nvPr/>
        </p:nvSpPr>
        <p:spPr>
          <a:xfrm rot="16200000" flipH="1">
            <a:off x="7464743" y="2070735"/>
            <a:ext cx="1203293" cy="5919311"/>
          </a:xfrm>
          <a:custGeom>
            <a:rect l="l" t="t" r="r" b="b"/>
            <a:pathLst>
              <a:path w="1632490" h="8030341">
                <a:moveTo>
                  <a:pt x="1632490" y="7785467"/>
                </a:moveTo>
                <a:lnTo>
                  <a:pt x="1632490" y="244875"/>
                </a:lnTo>
                <a:lnTo>
                  <a:pt x="816246" y="0"/>
                </a:lnTo>
                <a:lnTo>
                  <a:pt x="1" y="244875"/>
                </a:lnTo>
                <a:lnTo>
                  <a:pt x="1" y="6297784"/>
                </a:lnTo>
                <a:lnTo>
                  <a:pt x="0" y="6297785"/>
                </a:lnTo>
                <a:lnTo>
                  <a:pt x="1" y="6297785"/>
                </a:lnTo>
                <a:lnTo>
                  <a:pt x="1" y="6297785"/>
                </a:lnTo>
                <a:lnTo>
                  <a:pt x="0" y="6297785"/>
                </a:lnTo>
                <a:lnTo>
                  <a:pt x="0" y="7785468"/>
                </a:lnTo>
                <a:lnTo>
                  <a:pt x="816246" y="8030341"/>
                </a:lnTo>
                <a:lnTo>
                  <a:pt x="1632490" y="7785468"/>
                </a:lnTo>
                <a:lnTo>
                  <a:pt x="1632490" y="7785467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Freeform 27"/>
          <p:cNvSpPr/>
          <p:nvPr/>
        </p:nvSpPr>
        <p:spPr>
          <a:xfrm rot="16200000" flipH="1">
            <a:off x="4751927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Freeform 28"/>
          <p:cNvSpPr/>
          <p:nvPr/>
        </p:nvSpPr>
        <p:spPr>
          <a:xfrm rot="5400000">
            <a:off x="10177558" y="4783550"/>
            <a:ext cx="1203293" cy="493681"/>
          </a:xfrm>
          <a:custGeom>
            <a:rect l="l" t="t" r="r" b="b"/>
            <a:pathLst>
              <a:path w="1632489" h="669748">
                <a:moveTo>
                  <a:pt x="1632489" y="244873"/>
                </a:moveTo>
                <a:lnTo>
                  <a:pt x="816245" y="0"/>
                </a:lnTo>
                <a:lnTo>
                  <a:pt x="0" y="244873"/>
                </a:lnTo>
                <a:close/>
                <a:moveTo>
                  <a:pt x="1632489" y="648921"/>
                </a:moveTo>
                <a:lnTo>
                  <a:pt x="1632489" y="244874"/>
                </a:lnTo>
                <a:lnTo>
                  <a:pt x="0" y="244874"/>
                </a:lnTo>
                <a:lnTo>
                  <a:pt x="0" y="648921"/>
                </a:lnTo>
                <a:lnTo>
                  <a:pt x="816246" y="404048"/>
                </a:lnTo>
                <a:close/>
                <a:moveTo>
                  <a:pt x="1632489" y="669748"/>
                </a:moveTo>
                <a:lnTo>
                  <a:pt x="1632489" y="669747"/>
                </a:lnTo>
                <a:lnTo>
                  <a:pt x="0" y="669747"/>
                </a:lnTo>
                <a:lnTo>
                  <a:pt x="0" y="669748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TextBox 29"/>
          <p:cNvSpPr txBox="1"/>
          <p:nvPr/>
        </p:nvSpPr>
        <p:spPr>
          <a:xfrm>
            <a:off x="5650706" y="4802600"/>
            <a:ext cx="542925" cy="542925"/>
          </a:xfrm>
          <a:prstGeom prst="rect">
            <a:avLst/>
          </a:prstGeom>
        </p:spPr>
        <p:txBody>
          <a:bodyPr vert="horz" wrap="none" lIns="0" tIns="0" rIns="0" bIns="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367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0" name="Freeform 30"/>
          <p:cNvSpPr/>
          <p:nvPr/>
        </p:nvSpPr>
        <p:spPr>
          <a:xfrm>
            <a:off x="1877711" y="3429001"/>
            <a:ext cx="725805" cy="725805"/>
          </a:xfrm>
          <a:custGeom>
            <a:rect l="l" t="t" r="r" b="b"/>
            <a:pathLst>
              <a:path w="442" h="445">
                <a:moveTo>
                  <a:pt x="70" y="400"/>
                </a:moveTo>
                <a:lnTo>
                  <a:pt x="70" y="400"/>
                </a:lnTo>
                <a:cubicBezTo>
                  <a:pt x="70" y="426"/>
                  <a:pt x="98" y="444"/>
                  <a:pt x="124" y="444"/>
                </a:cubicBezTo>
                <a:cubicBezTo>
                  <a:pt x="151" y="444"/>
                  <a:pt x="168" y="426"/>
                  <a:pt x="168" y="400"/>
                </a:cubicBezTo>
                <a:cubicBezTo>
                  <a:pt x="168" y="373"/>
                  <a:pt x="151" y="346"/>
                  <a:pt x="124" y="346"/>
                </a:cubicBezTo>
                <a:cubicBezTo>
                  <a:pt x="98" y="346"/>
                  <a:pt x="70" y="373"/>
                  <a:pt x="70" y="400"/>
                </a:cubicBezTo>
                <a:close/>
                <a:moveTo>
                  <a:pt x="319" y="400"/>
                </a:moveTo>
                <a:lnTo>
                  <a:pt x="319" y="400"/>
                </a:lnTo>
                <a:cubicBezTo>
                  <a:pt x="319" y="426"/>
                  <a:pt x="345" y="444"/>
                  <a:pt x="372" y="444"/>
                </a:cubicBezTo>
                <a:cubicBezTo>
                  <a:pt x="399" y="444"/>
                  <a:pt x="417" y="426"/>
                  <a:pt x="417" y="400"/>
                </a:cubicBezTo>
                <a:cubicBezTo>
                  <a:pt x="417" y="373"/>
                  <a:pt x="399" y="346"/>
                  <a:pt x="372" y="346"/>
                </a:cubicBezTo>
                <a:cubicBezTo>
                  <a:pt x="345" y="346"/>
                  <a:pt x="319" y="373"/>
                  <a:pt x="319" y="400"/>
                </a:cubicBezTo>
                <a:close/>
                <a:moveTo>
                  <a:pt x="159" y="284"/>
                </a:moveTo>
                <a:lnTo>
                  <a:pt x="159" y="284"/>
                </a:lnTo>
                <a:cubicBezTo>
                  <a:pt x="434" y="204"/>
                  <a:pt x="434" y="204"/>
                  <a:pt x="434" y="204"/>
                </a:cubicBezTo>
                <a:cubicBezTo>
                  <a:pt x="443" y="204"/>
                  <a:pt x="443" y="195"/>
                  <a:pt x="443" y="187"/>
                </a:cubicBezTo>
                <a:cubicBezTo>
                  <a:pt x="443" y="54"/>
                  <a:pt x="443" y="54"/>
                  <a:pt x="443" y="54"/>
                </a:cubicBezTo>
                <a:cubicBezTo>
                  <a:pt x="98" y="54"/>
                  <a:pt x="98" y="54"/>
                  <a:pt x="98" y="54"/>
                </a:cubicBezTo>
                <a:cubicBezTo>
                  <a:pt x="98" y="10"/>
                  <a:pt x="98" y="10"/>
                  <a:pt x="98" y="10"/>
                </a:cubicBezTo>
                <a:lnTo>
                  <a:pt x="89" y="0"/>
                </a:lnTo>
                <a:cubicBezTo>
                  <a:pt x="9" y="0"/>
                  <a:pt x="9" y="0"/>
                  <a:pt x="9" y="0"/>
                </a:cubicBezTo>
                <a:cubicBezTo>
                  <a:pt x="0" y="0"/>
                  <a:pt x="0" y="10"/>
                  <a:pt x="0" y="10"/>
                </a:cubicBezTo>
                <a:cubicBezTo>
                  <a:pt x="0" y="54"/>
                  <a:pt x="0" y="54"/>
                  <a:pt x="0" y="54"/>
                </a:cubicBezTo>
                <a:cubicBezTo>
                  <a:pt x="45" y="54"/>
                  <a:pt x="45" y="54"/>
                  <a:pt x="45" y="54"/>
                </a:cubicBezTo>
                <a:cubicBezTo>
                  <a:pt x="98" y="275"/>
                  <a:pt x="98" y="275"/>
                  <a:pt x="98" y="275"/>
                </a:cubicBezTo>
                <a:cubicBezTo>
                  <a:pt x="98" y="302"/>
                  <a:pt x="98" y="302"/>
                  <a:pt x="98" y="302"/>
                </a:cubicBezTo>
                <a:cubicBezTo>
                  <a:pt x="98" y="338"/>
                  <a:pt x="98" y="338"/>
                  <a:pt x="98" y="338"/>
                </a:cubicBezTo>
                <a:cubicBezTo>
                  <a:pt x="98" y="346"/>
                  <a:pt x="106" y="346"/>
                  <a:pt x="106" y="346"/>
                </a:cubicBezTo>
                <a:cubicBezTo>
                  <a:pt x="124" y="346"/>
                  <a:pt x="124" y="346"/>
                  <a:pt x="124" y="346"/>
                </a:cubicBezTo>
                <a:cubicBezTo>
                  <a:pt x="372" y="346"/>
                  <a:pt x="372" y="346"/>
                  <a:pt x="372" y="346"/>
                </a:cubicBezTo>
                <a:cubicBezTo>
                  <a:pt x="434" y="346"/>
                  <a:pt x="434" y="346"/>
                  <a:pt x="434" y="346"/>
                </a:cubicBezTo>
                <a:cubicBezTo>
                  <a:pt x="443" y="346"/>
                  <a:pt x="443" y="346"/>
                  <a:pt x="443" y="338"/>
                </a:cubicBezTo>
                <a:cubicBezTo>
                  <a:pt x="443" y="302"/>
                  <a:pt x="443" y="302"/>
                  <a:pt x="443" y="302"/>
                </a:cubicBezTo>
                <a:cubicBezTo>
                  <a:pt x="168" y="302"/>
                  <a:pt x="168" y="302"/>
                  <a:pt x="168" y="302"/>
                </a:cubicBezTo>
                <a:cubicBezTo>
                  <a:pt x="133" y="302"/>
                  <a:pt x="133" y="284"/>
                  <a:pt x="159" y="284"/>
                </a:cubicBez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342361" y="1913983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明确应急组织指挥机构，包括应急指挥部、现场指挥部和专家组等。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6329284" y="3234910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确定各指挥机构的职责和权限，建立高效、顺畅的指挥体系。</a:t>
            </a:r>
            <a:endParaRPr lang="en-US" sz="1100"/>
          </a:p>
        </p:txBody>
      </p:sp>
      <p:sp>
        <p:nvSpPr>
          <p:cNvPr id="33" name="AutoShape 33"/>
          <p:cNvSpPr/>
          <p:nvPr/>
        </p:nvSpPr>
        <p:spPr>
          <a:xfrm>
            <a:off x="6329284" y="4521452"/>
            <a:ext cx="4203080" cy="1017878"/>
          </a:xfrm>
          <a:prstGeom prst="rect">
            <a:avLst/>
          </a:prstGeom>
          <a:noFill/>
        </p:spPr>
        <p:txBody>
          <a:bodyPr vert="horz" wrap="square" lIns="68770" tIns="68770" rIns="34385" bIns="6877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500">
                <a:solidFill>
                  <a:srgbClr val="000404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设立应急值班室，负责接收、处理和上报应急信息。</a:t>
            </a:r>
            <a:endParaRPr lang="en-US" sz="1100"/>
          </a:p>
        </p:txBody>
      </p:sp>
      <p:grpSp>
        <p:nvGrpSpPr>
          <p:cNvPr id="34" name="Group 3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5" name="AutoShape 3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TextBox 5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组织指挥体系与职责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218874" y="1354848"/>
            <a:ext cx="4394883" cy="1340950"/>
            <a:chOff x="1218874" y="1354848"/>
            <a:chExt cx="4394883" cy="1340950"/>
          </a:xfrm>
        </p:grpSpPr>
        <p:sp>
          <p:nvSpPr>
            <p:cNvPr id="3" name="AutoShape 3"/>
            <p:cNvSpPr/>
            <p:nvPr/>
          </p:nvSpPr>
          <p:spPr>
            <a:xfrm>
              <a:off x="1218874" y="1354848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TextBox 4"/>
            <p:cNvSpPr txBox="1"/>
            <p:nvPr/>
          </p:nvSpPr>
          <p:spPr>
            <a:xfrm>
              <a:off x="1218874" y="1993615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建立预警机制，对可能引发电力突发事件的风险因素进行监测和预警。</a:t>
              </a:r>
            </a:p>
          </p:txBody>
        </p:sp>
        <p:sp>
          <p:nvSpPr>
            <p:cNvPr id="5" name="Freeform 5"/>
            <p:cNvSpPr/>
            <p:nvPr/>
          </p:nvSpPr>
          <p:spPr>
            <a:xfrm>
              <a:off x="1303561" y="1482500"/>
              <a:ext cx="469392" cy="383462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218874" y="3134853"/>
            <a:ext cx="4394883" cy="1304934"/>
            <a:chOff x="1218874" y="3134853"/>
            <a:chExt cx="4394883" cy="1304934"/>
          </a:xfrm>
        </p:grpSpPr>
        <p:sp>
          <p:nvSpPr>
            <p:cNvPr id="7" name="AutoShape 7"/>
            <p:cNvSpPr/>
            <p:nvPr/>
          </p:nvSpPr>
          <p:spPr>
            <a:xfrm>
              <a:off x="1218874" y="313485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1358514" y="3274494"/>
              <a:ext cx="359485" cy="359485"/>
            </a:xfrm>
            <a:custGeom>
              <a:rect l="l" t="t" r="r" b="b"/>
              <a:pathLst>
                <a:path w="304800" h="304800">
                  <a:moveTo>
                    <a:pt x="106680" y="259080"/>
                  </a:moveTo>
                  <a:lnTo>
                    <a:pt x="30480" y="259080"/>
                  </a:lnTo>
                  <a:cubicBezTo>
                    <a:pt x="13649" y="259080"/>
                    <a:pt x="0" y="245431"/>
                    <a:pt x="0" y="228600"/>
                  </a:cubicBezTo>
                  <a:lnTo>
                    <a:pt x="0" y="228600"/>
                  </a:lnTo>
                  <a:lnTo>
                    <a:pt x="0" y="30480"/>
                  </a:lnTo>
                  <a:cubicBezTo>
                    <a:pt x="0" y="13716"/>
                    <a:pt x="13716" y="0"/>
                    <a:pt x="30480" y="0"/>
                  </a:cubicBezTo>
                  <a:lnTo>
                    <a:pt x="274320" y="0"/>
                  </a:lnTo>
                  <a:cubicBezTo>
                    <a:pt x="291151" y="0"/>
                    <a:pt x="304800" y="13649"/>
                    <a:pt x="304800" y="30480"/>
                  </a:cubicBezTo>
                  <a:lnTo>
                    <a:pt x="304800" y="30480"/>
                  </a:lnTo>
                  <a:lnTo>
                    <a:pt x="304800" y="228600"/>
                  </a:lnTo>
                  <a:cubicBezTo>
                    <a:pt x="304800" y="245431"/>
                    <a:pt x="291151" y="259080"/>
                    <a:pt x="274320" y="259080"/>
                  </a:cubicBezTo>
                  <a:lnTo>
                    <a:pt x="274320" y="259080"/>
                  </a:lnTo>
                  <a:lnTo>
                    <a:pt x="198120" y="259080"/>
                  </a:lnTo>
                  <a:lnTo>
                    <a:pt x="259080" y="289560"/>
                  </a:lnTo>
                  <a:lnTo>
                    <a:pt x="259080" y="304800"/>
                  </a:lnTo>
                  <a:lnTo>
                    <a:pt x="45720" y="304800"/>
                  </a:lnTo>
                  <a:lnTo>
                    <a:pt x="45720" y="289560"/>
                  </a:lnTo>
                  <a:lnTo>
                    <a:pt x="106680" y="259080"/>
                  </a:lnTo>
                  <a:close/>
                  <a:moveTo>
                    <a:pt x="30480" y="30480"/>
                  </a:moveTo>
                  <a:lnTo>
                    <a:pt x="30480" y="198120"/>
                  </a:lnTo>
                  <a:lnTo>
                    <a:pt x="274320" y="198120"/>
                  </a:lnTo>
                  <a:lnTo>
                    <a:pt x="274320" y="30480"/>
                  </a:lnTo>
                  <a:lnTo>
                    <a:pt x="30480" y="3048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TextBox 9"/>
            <p:cNvSpPr txBox="1"/>
            <p:nvPr/>
          </p:nvSpPr>
          <p:spPr>
            <a:xfrm>
              <a:off x="1218874" y="373760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明确预警信息发布程序和渠道，确保预警信息及时、准确地传达给相关人员。</a:t>
              </a:r>
            </a:p>
          </p:txBody>
        </p:sp>
      </p:grpSp>
      <p:grpSp>
        <p:nvGrpSpPr>
          <p:cNvPr id="10" name="Group 10"/>
          <p:cNvGrpSpPr/>
          <p:nvPr/>
        </p:nvGrpSpPr>
        <p:grpSpPr>
          <a:xfrm>
            <a:off x="1218874" y="4878843"/>
            <a:ext cx="4394883" cy="1316184"/>
            <a:chOff x="1218874" y="4878843"/>
            <a:chExt cx="4394883" cy="1316184"/>
          </a:xfrm>
        </p:grpSpPr>
        <p:sp>
          <p:nvSpPr>
            <p:cNvPr id="11" name="AutoShape 11"/>
            <p:cNvSpPr/>
            <p:nvPr/>
          </p:nvSpPr>
          <p:spPr>
            <a:xfrm>
              <a:off x="1218874" y="4878843"/>
              <a:ext cx="638766" cy="63876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1372678" y="5037742"/>
              <a:ext cx="331158" cy="320969"/>
            </a:xfrm>
            <a:custGeom>
              <a:rect l="l" t="t" r="r" b="b"/>
              <a:pathLst>
                <a:path w="304800" h="304800">
                  <a:moveTo>
                    <a:pt x="0" y="91440"/>
                  </a:moveTo>
                  <a:lnTo>
                    <a:pt x="152400" y="0"/>
                  </a:lnTo>
                  <a:lnTo>
                    <a:pt x="304800" y="91440"/>
                  </a:lnTo>
                  <a:lnTo>
                    <a:pt x="304800" y="121920"/>
                  </a:lnTo>
                  <a:lnTo>
                    <a:pt x="0" y="121920"/>
                  </a:lnTo>
                  <a:lnTo>
                    <a:pt x="0" y="91440"/>
                  </a:lnTo>
                  <a:close/>
                  <a:moveTo>
                    <a:pt x="0" y="274320"/>
                  </a:moveTo>
                  <a:lnTo>
                    <a:pt x="304800" y="274320"/>
                  </a:lnTo>
                  <a:lnTo>
                    <a:pt x="304800" y="304800"/>
                  </a:lnTo>
                  <a:lnTo>
                    <a:pt x="0" y="304800"/>
                  </a:lnTo>
                  <a:lnTo>
                    <a:pt x="0" y="274320"/>
                  </a:lnTo>
                  <a:close/>
                  <a:moveTo>
                    <a:pt x="30480" y="243840"/>
                  </a:moveTo>
                  <a:lnTo>
                    <a:pt x="274320" y="243840"/>
                  </a:lnTo>
                  <a:lnTo>
                    <a:pt x="274320" y="274320"/>
                  </a:lnTo>
                  <a:lnTo>
                    <a:pt x="30480" y="274320"/>
                  </a:lnTo>
                  <a:lnTo>
                    <a:pt x="30480" y="243840"/>
                  </a:lnTo>
                  <a:close/>
                  <a:moveTo>
                    <a:pt x="30480" y="121920"/>
                  </a:moveTo>
                  <a:lnTo>
                    <a:pt x="91440" y="121920"/>
                  </a:lnTo>
                  <a:lnTo>
                    <a:pt x="91440" y="243840"/>
                  </a:lnTo>
                  <a:lnTo>
                    <a:pt x="30480" y="243840"/>
                  </a:lnTo>
                  <a:lnTo>
                    <a:pt x="30480" y="121920"/>
                  </a:lnTo>
                  <a:close/>
                  <a:moveTo>
                    <a:pt x="121920" y="121920"/>
                  </a:moveTo>
                  <a:lnTo>
                    <a:pt x="182880" y="121920"/>
                  </a:lnTo>
                  <a:lnTo>
                    <a:pt x="182880" y="243840"/>
                  </a:lnTo>
                  <a:lnTo>
                    <a:pt x="121920" y="243840"/>
                  </a:lnTo>
                  <a:lnTo>
                    <a:pt x="121920" y="121920"/>
                  </a:lnTo>
                  <a:close/>
                  <a:moveTo>
                    <a:pt x="213360" y="121920"/>
                  </a:moveTo>
                  <a:lnTo>
                    <a:pt x="274320" y="121920"/>
                  </a:lnTo>
                  <a:lnTo>
                    <a:pt x="274320" y="243840"/>
                  </a:lnTo>
                  <a:lnTo>
                    <a:pt x="213360" y="243840"/>
                  </a:lnTo>
                  <a:lnTo>
                    <a:pt x="213360" y="12192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1218874" y="5492844"/>
              <a:ext cx="439488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规定信息报告的时限、程序和内容，确保突发事件信息及时上报和处置。</a:t>
              </a:r>
            </a:p>
          </p:txBody>
        </p:sp>
      </p:grpSp>
      <p:pic>
        <p:nvPicPr>
          <p:cNvPr id="14" name="Picture 14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603343" y="1773672"/>
            <a:ext cx="4619078" cy="4619078"/>
          </a:xfrm>
          <a:prstGeom prst="ellipse">
            <a:avLst/>
          </a:prstGeom>
        </p:spPr>
      </p:pic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9353197" y="779822"/>
            <a:ext cx="2231507" cy="2231507"/>
          </a:xfrm>
          <a:prstGeom prst="ellipse">
            <a:avLst/>
          </a:prstGeom>
        </p:spPr>
      </p:pic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预警及信息报告程序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https://d.book118.com/627046041102006036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2F2F2"/>
      </a:lt1>
      <a:dk2>
        <a:srgbClr val="000000"/>
      </a:dk2>
      <a:lt2>
        <a:srgbClr val="FFFFFF"/>
      </a:lt2>
      <a:accent1>
        <a:srgbClr val="262626"/>
      </a:accent1>
      <a:accent2>
        <a:srgbClr val="6C6C6C"/>
      </a:accent2>
      <a:accent3>
        <a:srgbClr val="7B7F83"/>
      </a:accent3>
      <a:accent4>
        <a:srgbClr val="ADADAD"/>
      </a:accent4>
      <a:accent5>
        <a:srgbClr val="808080"/>
      </a:accent5>
      <a:accent6>
        <a:srgbClr val="A5A5A5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2">
      <vt:lpstr>Arial</vt:lpstr>
      <vt:lpstr>Calibri</vt:lpstr>
      <vt:lpstr>Microsoft Yahei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2024-09-11T11:50:53.753</cp:lastPrinted>
  <dcterms:created xsi:type="dcterms:W3CDTF">2024-09-11T03:50:53Z</dcterms:created>
  <dcterms:modified xsi:type="dcterms:W3CDTF">2024-09-11T03:50:56Z</dcterms:modified>
</cp:coreProperties>
</file>