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1" r:id="rId2"/>
    <p:sldMasterId id="2147483666" r:id="rId3"/>
  </p:sldMasterIdLst>
  <p:notesMasterIdLst>
    <p:notesMasterId r:id="rId4"/>
  </p:notesMasterIdLst>
  <p:sldIdLst>
    <p:sldId id="259" r:id="rId5"/>
    <p:sldId id="262" r:id="rId6"/>
    <p:sldId id="265" r:id="rId7"/>
    <p:sldId id="268" r:id="rId8"/>
    <p:sldId id="271" r:id="rId9"/>
    <p:sldId id="274" r:id="rId10"/>
    <p:sldId id="277" r:id="rId11"/>
    <p:sldId id="280" r:id="rId12"/>
    <p:sldId id="283" r:id="rId13"/>
    <p:sldId id="286" r:id="rId14"/>
    <p:sldId id="289" r:id="rId15"/>
    <p:sldId id="292" r:id="rId16"/>
    <p:sldId id="295" r:id="rId17"/>
    <p:sldId id="298" r:id="rId18"/>
    <p:sldId id="301" r:id="rId19"/>
    <p:sldId id="304" r:id="rId20"/>
    <p:sldId id="307" r:id="rId21"/>
    <p:sldId id="310" r:id="rId22"/>
    <p:sldId id="313" r:id="rId23"/>
    <p:sldId id="316" r:id="rId24"/>
    <p:sldId id="319" r:id="rId25"/>
    <p:sldId id="322" r:id="rId26"/>
    <p:sldId id="324" r:id="rId27"/>
  </p:sldIdLst>
  <p:sldSz cx="12192000" cy="6858000"/>
  <p:notesSz cx="6858000" cy="9144000"/>
  <p:custDataLst>
    <p:tags r:id="rId2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6.xml" /><Relationship Id="rId11" Type="http://schemas.openxmlformats.org/officeDocument/2006/relationships/slide" Target="slides/slide7.xml" /><Relationship Id="rId12" Type="http://schemas.openxmlformats.org/officeDocument/2006/relationships/slide" Target="slides/slide8.xml" /><Relationship Id="rId13" Type="http://schemas.openxmlformats.org/officeDocument/2006/relationships/slide" Target="slides/slide9.xml" /><Relationship Id="rId14" Type="http://schemas.openxmlformats.org/officeDocument/2006/relationships/slide" Target="slides/slide10.xml" /><Relationship Id="rId15" Type="http://schemas.openxmlformats.org/officeDocument/2006/relationships/slide" Target="slides/slide11.xml" /><Relationship Id="rId16" Type="http://schemas.openxmlformats.org/officeDocument/2006/relationships/slide" Target="slides/slide12.xml" /><Relationship Id="rId17" Type="http://schemas.openxmlformats.org/officeDocument/2006/relationships/slide" Target="slides/slide13.xml" /><Relationship Id="rId18" Type="http://schemas.openxmlformats.org/officeDocument/2006/relationships/slide" Target="slides/slide14.xml" /><Relationship Id="rId19" Type="http://schemas.openxmlformats.org/officeDocument/2006/relationships/slide" Target="slides/slide15.xml" /><Relationship Id="rId2" Type="http://schemas.openxmlformats.org/officeDocument/2006/relationships/slideMaster" Target="slideMasters/slideMaster2.xml" /><Relationship Id="rId20" Type="http://schemas.openxmlformats.org/officeDocument/2006/relationships/slide" Target="slides/slide16.xml" /><Relationship Id="rId21" Type="http://schemas.openxmlformats.org/officeDocument/2006/relationships/slide" Target="slides/slide17.xml" /><Relationship Id="rId22" Type="http://schemas.openxmlformats.org/officeDocument/2006/relationships/slide" Target="slides/slide18.xml" /><Relationship Id="rId23" Type="http://schemas.openxmlformats.org/officeDocument/2006/relationships/slide" Target="slides/slide19.xml" /><Relationship Id="rId24" Type="http://schemas.openxmlformats.org/officeDocument/2006/relationships/slide" Target="slides/slide20.xml" /><Relationship Id="rId25" Type="http://schemas.openxmlformats.org/officeDocument/2006/relationships/slide" Target="slides/slide21.xml" /><Relationship Id="rId26" Type="http://schemas.openxmlformats.org/officeDocument/2006/relationships/slide" Target="slides/slide22.xml" /><Relationship Id="rId27" Type="http://schemas.openxmlformats.org/officeDocument/2006/relationships/slide" Target="slides/slide23.xml" /><Relationship Id="rId28" Type="http://schemas.openxmlformats.org/officeDocument/2006/relationships/tags" Target="tags/tag1.xml" /><Relationship Id="rId29" Type="http://schemas.openxmlformats.org/officeDocument/2006/relationships/presProps" Target="presProps.xml" /><Relationship Id="rId3" Type="http://schemas.openxmlformats.org/officeDocument/2006/relationships/slideMaster" Target="slideMasters/slideMaster3.xml" /><Relationship Id="rId30" Type="http://schemas.openxmlformats.org/officeDocument/2006/relationships/viewProps" Target="viewProps.xml" /><Relationship Id="rId31" Type="http://schemas.openxmlformats.org/officeDocument/2006/relationships/theme" Target="theme/theme1.xml" /><Relationship Id="rId32" Type="http://schemas.openxmlformats.org/officeDocument/2006/relationships/tableStyles" Target="tableStyles.xml" /><Relationship Id="rId4" Type="http://schemas.openxmlformats.org/officeDocument/2006/relationships/notesMaster" Target="notesMasters/notesMaster1.xml" /><Relationship Id="rId5" Type="http://schemas.openxmlformats.org/officeDocument/2006/relationships/slide" Target="slides/slide1.xml" /><Relationship Id="rId6" Type="http://schemas.openxmlformats.org/officeDocument/2006/relationships/slide" Target="slides/slide2.xml" /><Relationship Id="rId7" Type="http://schemas.openxmlformats.org/officeDocument/2006/relationships/slide" Target="slides/slide3.xml" /><Relationship Id="rId8" Type="http://schemas.openxmlformats.org/officeDocument/2006/relationships/slide" Target="slides/slide4.xml" /><Relationship Id="rId9" Type="http://schemas.openxmlformats.org/officeDocument/2006/relationships/slide" Target="slides/slide5.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4.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6" name="PlaceHolder 1"/>
          <p:cNvSpPr>
            <a:spLocks noGrp="1"/>
          </p:cNvSpPr>
          <p:nvPr>
            <p:ph type="sldImg"/>
          </p:nvPr>
        </p:nvSpPr>
        <p:spPr>
          <a:xfrm>
            <a:off x="216000" y="812520"/>
            <a:ext cx="7127280" cy="4008960"/>
          </a:xfrm>
          <a:prstGeom prst="rect">
            <a:avLst/>
          </a:prstGeom>
          <a:noFill/>
          <a:ln w="0">
            <a:noFill/>
          </a:ln>
        </p:spPr>
      </p:sp>
      <p:sp>
        <p:nvSpPr>
          <p:cNvPr id="67" name="PlaceHolder 2"/>
          <p:cNvSpPr>
            <a:spLocks noGrp="1"/>
          </p:cNvSpPr>
          <p:nvPr>
            <p:ph type="body" idx="37"/>
          </p:nvPr>
        </p:nvSpPr>
        <p:spPr>
          <a:xfrm>
            <a:off x="756000" y="5078520"/>
            <a:ext cx="6047640" cy="4811040"/>
          </a:xfrm>
          <a:prstGeom prst="rect">
            <a:avLst/>
          </a:prstGeom>
          <a:noFill/>
          <a:ln w="0">
            <a:noFill/>
          </a:ln>
        </p:spPr>
        <p:txBody>
          <a:bodyPr lIns="0" tIns="0" rIns="0" bIns="0" anchor="t">
            <a:noAutofit/>
          </a:bodyPr>
          <a:lstStyle/>
          <a:p>
            <a:pPr marL="216000" indent="-216000">
              <a:buNone/>
            </a:pPr>
            <a:r>
              <a:rPr lang="zh-CN" sz="2000" b="0" strike="noStrike" spc="-1">
                <a:solidFill>
                  <a:srgbClr val="000000"/>
                </a:solidFill>
                <a:latin typeface="Arial"/>
              </a:rPr>
              <a:t>点击编辑备注格式</a:t>
            </a:r>
            <a:endParaRPr lang="en-US" sz="2000" b="0" strike="noStrike" spc="-1">
              <a:solidFill>
                <a:srgbClr val="000000"/>
              </a:solidFill>
              <a:latin typeface="Arial"/>
            </a:endParaRPr>
          </a:p>
        </p:txBody>
      </p:sp>
      <p:sp>
        <p:nvSpPr>
          <p:cNvPr id="68" name="PlaceHolder 3"/>
          <p:cNvSpPr>
            <a:spLocks noGrp="1"/>
          </p:cNvSpPr>
          <p:nvPr>
            <p:ph type="hdr" idx="38"/>
          </p:nvPr>
        </p:nvSpPr>
        <p:spPr>
          <a:xfrm>
            <a:off x="0" y="0"/>
            <a:ext cx="3280680" cy="534240"/>
          </a:xfrm>
          <a:prstGeom prst="rect">
            <a:avLst/>
          </a:prstGeom>
          <a:noFill/>
          <a:ln w="0">
            <a:noFill/>
          </a:ln>
        </p:spPr>
        <p:txBody>
          <a:bodyPr lIns="0" tIns="0" rIns="0" bIns="0" anchor="t">
            <a:noAutofit/>
          </a:bodyPr>
          <a:lstStyle/>
          <a:p>
            <a:pPr indent="0">
              <a:buNone/>
            </a:pPr>
            <a:r>
              <a:rPr lang="en-US" sz="1400" b="0" strike="noStrike" spc="-1">
                <a:solidFill>
                  <a:srgbClr val="000000"/>
                </a:solidFill>
                <a:latin typeface="Times New Roman"/>
              </a:rPr>
              <a:t>&lt;页眉&gt;</a:t>
            </a:r>
            <a:endParaRPr lang="en-US" sz="1400" b="0" strike="noStrike" spc="-1">
              <a:solidFill>
                <a:srgbClr val="000000"/>
              </a:solidFill>
              <a:latin typeface="Times New Roman"/>
            </a:endParaRPr>
          </a:p>
        </p:txBody>
      </p:sp>
      <p:sp>
        <p:nvSpPr>
          <p:cNvPr id="69" name="PlaceHolder 4"/>
          <p:cNvSpPr>
            <a:spLocks noGrp="1"/>
          </p:cNvSpPr>
          <p:nvPr>
            <p:ph type="dt" idx="34"/>
          </p:nvPr>
        </p:nvSpPr>
        <p:spPr>
          <a:xfrm>
            <a:off x="4278960" y="0"/>
            <a:ext cx="3280680" cy="534240"/>
          </a:xfrm>
          <a:prstGeom prst="rect">
            <a:avLst/>
          </a:prstGeom>
          <a:noFill/>
          <a:ln w="0">
            <a:noFill/>
          </a:ln>
        </p:spPr>
        <p:txBody>
          <a:bodyPr lIns="0" tIns="0" rIns="0" bIns="0" anchor="t">
            <a:noAutofit/>
          </a:bodyPr>
          <a:lstStyle>
            <a:lvl1pPr indent="0" algn="r">
              <a:buNone/>
              <a:defRPr lang="en-US" sz="1400" b="0" strike="noStrike" spc="-1">
                <a:solidFill>
                  <a:srgbClr val="000000"/>
                </a:solidFill>
                <a:latin typeface="Times New Roman"/>
              </a:defRPr>
            </a:lvl1pPr>
          </a:lstStyle>
          <a:p>
            <a:pPr indent="0" algn="r">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70" name="PlaceHolder 5"/>
          <p:cNvSpPr>
            <a:spLocks noGrp="1"/>
          </p:cNvSpPr>
          <p:nvPr>
            <p:ph type="ftr" idx="35"/>
          </p:nvPr>
        </p:nvSpPr>
        <p:spPr>
          <a:xfrm>
            <a:off x="0" y="10157400"/>
            <a:ext cx="3280680" cy="534240"/>
          </a:xfrm>
          <a:prstGeom prst="rect">
            <a:avLst/>
          </a:prstGeom>
          <a:noFill/>
          <a:ln w="0">
            <a:noFill/>
          </a:ln>
        </p:spPr>
        <p:txBody>
          <a:bodyPr lIns="0" tIns="0" rIns="0" bIns="0" anchor="b">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71" name="PlaceHolder 6"/>
          <p:cNvSpPr>
            <a:spLocks noGrp="1"/>
          </p:cNvSpPr>
          <p:nvPr>
            <p:ph type="sldNum" idx="36"/>
          </p:nvPr>
        </p:nvSpPr>
        <p:spPr>
          <a:xfrm>
            <a:off x="4278960" y="10157400"/>
            <a:ext cx="3280680" cy="534240"/>
          </a:xfrm>
          <a:prstGeom prst="rect">
            <a:avLst/>
          </a:prstGeom>
          <a:noFill/>
          <a:ln w="0">
            <a:noFill/>
          </a:ln>
        </p:spPr>
        <p:txBody>
          <a:bodyPr lIns="0" tIns="0" rIns="0" bIns="0" anchor="b">
            <a:noAutofit/>
          </a:bodyPr>
          <a:lstStyle>
            <a:lvl1pPr indent="0" algn="r">
              <a:buNone/>
              <a:defRPr lang="en-US" sz="1400" b="0" strike="noStrike" spc="-1">
                <a:solidFill>
                  <a:srgbClr val="000000"/>
                </a:solidFill>
                <a:latin typeface="Times New Roman"/>
              </a:defRPr>
            </a:lvl1pPr>
          </a:lstStyle>
          <a:p>
            <a:pPr indent="0" algn="r">
              <a:buNone/>
            </a:pPr>
            <a:fld id="{211BAE66-69D3-465E-BDF2-F8F66E0220A4}" type="slidenum">
              <a:rPr lang="en-US" sz="1400" b="0" strike="noStrike" spc="-1">
                <a:solidFill>
                  <a:srgbClr val="000000"/>
                </a:solidFill>
                <a:latin typeface="Times New Roman"/>
              </a:rPr>
              <a:t>&lt;编号&gt;</a:t>
            </a:fld>
            <a:endParaRPr lang="en-US" sz="1400" b="0" strike="noStrike" spc="-1">
              <a:solidFill>
                <a:srgbClr val="000000"/>
              </a:solidFill>
              <a:latin typeface="Times New Roman"/>
            </a:endParaRPr>
          </a:p>
        </p:txBody>
      </p:sp>
    </p:spTree>
  </p:cSld>
  <p:clrMap bg1="lt1" tx1="dk1" bg2="lt2" tx2="dk2" accent1="accent1" accent2="accent2" accent3="accent3" accent4="accent4" accent5="accent5" accent6="accent6" hlink="hlink" folHlink="folHlink"/>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8.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9.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14.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15.xml" /><Relationship Id="rId2" Type="http://schemas.openxmlformats.org/officeDocument/2006/relationships/notesMaster" Target="../notesMasters/notesMaster1.xml" /></Relationships>
</file>

<file path=ppt/notesSlides/_rels/notesSlide7.xml.rels>&#65279;<?xml version="1.0" encoding="utf-8" standalone="yes"?><Relationships xmlns="http://schemas.openxmlformats.org/package/2006/relationships"><Relationship Id="rId1" Type="http://schemas.openxmlformats.org/officeDocument/2006/relationships/slide" Target="../slides/slide21.xml" /><Relationship Id="rId2" Type="http://schemas.openxmlformats.org/officeDocument/2006/relationships/notesMaster" Target="../notesMasters/notesMaster1.xml" /></Relationships>
</file>

<file path=ppt/notesSlides/_rels/notesSlide8.xml.rels>&#65279;<?xml version="1.0" encoding="utf-8" standalone="yes"?><Relationships xmlns="http://schemas.openxmlformats.org/package/2006/relationships"><Relationship Id="rId1" Type="http://schemas.openxmlformats.org/officeDocument/2006/relationships/slide" Target="../slides/slide22.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72" name="PlaceHolder 1"/>
          <p:cNvSpPr>
            <a:spLocks noGrp="1"/>
          </p:cNvSpPr>
          <p:nvPr>
            <p:ph type="sldImg"/>
          </p:nvPr>
        </p:nvSpPr>
        <p:spPr>
          <a:xfrm>
            <a:off x="685800" y="1143000"/>
            <a:ext cx="5486040" cy="3085920"/>
          </a:xfrm>
          <a:prstGeom prst="rect">
            <a:avLst/>
          </a:prstGeom>
          <a:ln w="0">
            <a:noFill/>
          </a:ln>
        </p:spPr>
      </p:sp>
      <p:sp>
        <p:nvSpPr>
          <p:cNvPr id="373" name="PlaceHolder 2"/>
          <p:cNvSpPr>
            <a:spLocks noGrp="1"/>
          </p:cNvSpPr>
          <p:nvPr>
            <p:ph type="body" idx="38"/>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74" name="PlaceHolder 3"/>
          <p:cNvSpPr>
            <a:spLocks noGrp="1"/>
          </p:cNvSpPr>
          <p:nvPr>
            <p:ph type="sldNum" idx="37"/>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75" name="PlaceHolder 1"/>
          <p:cNvSpPr>
            <a:spLocks noGrp="1"/>
          </p:cNvSpPr>
          <p:nvPr>
            <p:ph type="sldImg"/>
          </p:nvPr>
        </p:nvSpPr>
        <p:spPr>
          <a:xfrm>
            <a:off x="685800" y="1143000"/>
            <a:ext cx="5486040" cy="3085920"/>
          </a:xfrm>
          <a:prstGeom prst="rect">
            <a:avLst/>
          </a:prstGeom>
          <a:ln w="0">
            <a:noFill/>
          </a:ln>
        </p:spPr>
      </p:sp>
      <p:sp>
        <p:nvSpPr>
          <p:cNvPr id="376" name="PlaceHolder 2"/>
          <p:cNvSpPr>
            <a:spLocks noGrp="1"/>
          </p:cNvSpPr>
          <p:nvPr>
            <p:ph type="body" idx="39"/>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77" name="PlaceHolder 3"/>
          <p:cNvSpPr>
            <a:spLocks noGrp="1"/>
          </p:cNvSpPr>
          <p:nvPr>
            <p:ph type="sldNum" idx="38"/>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78" name="PlaceHolder 1"/>
          <p:cNvSpPr>
            <a:spLocks noGrp="1"/>
          </p:cNvSpPr>
          <p:nvPr>
            <p:ph type="sldImg"/>
          </p:nvPr>
        </p:nvSpPr>
        <p:spPr>
          <a:xfrm>
            <a:off x="685800" y="1143000"/>
            <a:ext cx="5486040" cy="3085920"/>
          </a:xfrm>
          <a:prstGeom prst="rect">
            <a:avLst/>
          </a:prstGeom>
          <a:ln w="0">
            <a:noFill/>
          </a:ln>
        </p:spPr>
      </p:sp>
      <p:sp>
        <p:nvSpPr>
          <p:cNvPr id="379" name="PlaceHolder 2"/>
          <p:cNvSpPr>
            <a:spLocks noGrp="1"/>
          </p:cNvSpPr>
          <p:nvPr>
            <p:ph type="body" idx="40"/>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80" name="PlaceHolder 3"/>
          <p:cNvSpPr>
            <a:spLocks noGrp="1"/>
          </p:cNvSpPr>
          <p:nvPr>
            <p:ph type="sldNum" idx="39"/>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81" name="PlaceHolder 1"/>
          <p:cNvSpPr>
            <a:spLocks noGrp="1"/>
          </p:cNvSpPr>
          <p:nvPr>
            <p:ph type="sldImg"/>
          </p:nvPr>
        </p:nvSpPr>
        <p:spPr>
          <a:xfrm>
            <a:off x="685800" y="1143000"/>
            <a:ext cx="5486040" cy="3085920"/>
          </a:xfrm>
          <a:prstGeom prst="rect">
            <a:avLst/>
          </a:prstGeom>
          <a:ln w="0">
            <a:noFill/>
          </a:ln>
        </p:spPr>
      </p:sp>
      <p:sp>
        <p:nvSpPr>
          <p:cNvPr id="382" name="PlaceHolder 2"/>
          <p:cNvSpPr>
            <a:spLocks noGrp="1"/>
          </p:cNvSpPr>
          <p:nvPr>
            <p:ph type="body" idx="41"/>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83" name="PlaceHolder 3"/>
          <p:cNvSpPr>
            <a:spLocks noGrp="1"/>
          </p:cNvSpPr>
          <p:nvPr>
            <p:ph type="sldNum" idx="40"/>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84" name="PlaceHolder 1"/>
          <p:cNvSpPr>
            <a:spLocks noGrp="1"/>
          </p:cNvSpPr>
          <p:nvPr>
            <p:ph type="sldImg"/>
          </p:nvPr>
        </p:nvSpPr>
        <p:spPr>
          <a:xfrm>
            <a:off x="685800" y="1143000"/>
            <a:ext cx="5486040" cy="3085920"/>
          </a:xfrm>
          <a:prstGeom prst="rect">
            <a:avLst/>
          </a:prstGeom>
          <a:ln w="0">
            <a:noFill/>
          </a:ln>
        </p:spPr>
      </p:sp>
      <p:sp>
        <p:nvSpPr>
          <p:cNvPr id="385" name="PlaceHolder 2"/>
          <p:cNvSpPr>
            <a:spLocks noGrp="1"/>
          </p:cNvSpPr>
          <p:nvPr>
            <p:ph type="body" idx="42"/>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86" name="PlaceHolder 3"/>
          <p:cNvSpPr>
            <a:spLocks noGrp="1"/>
          </p:cNvSpPr>
          <p:nvPr>
            <p:ph type="sldNum" idx="41"/>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87" name="PlaceHolder 1"/>
          <p:cNvSpPr>
            <a:spLocks noGrp="1"/>
          </p:cNvSpPr>
          <p:nvPr>
            <p:ph type="sldImg"/>
          </p:nvPr>
        </p:nvSpPr>
        <p:spPr>
          <a:xfrm>
            <a:off x="685800" y="1143000"/>
            <a:ext cx="5486040" cy="3085920"/>
          </a:xfrm>
          <a:prstGeom prst="rect">
            <a:avLst/>
          </a:prstGeom>
          <a:ln w="0">
            <a:noFill/>
          </a:ln>
        </p:spPr>
      </p:sp>
      <p:sp>
        <p:nvSpPr>
          <p:cNvPr id="388" name="PlaceHolder 2"/>
          <p:cNvSpPr>
            <a:spLocks noGrp="1"/>
          </p:cNvSpPr>
          <p:nvPr>
            <p:ph type="body" idx="43"/>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89" name="PlaceHolder 3"/>
          <p:cNvSpPr>
            <a:spLocks noGrp="1"/>
          </p:cNvSpPr>
          <p:nvPr>
            <p:ph type="sldNum" idx="42"/>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90" name="PlaceHolder 1"/>
          <p:cNvSpPr>
            <a:spLocks noGrp="1"/>
          </p:cNvSpPr>
          <p:nvPr>
            <p:ph type="sldImg"/>
          </p:nvPr>
        </p:nvSpPr>
        <p:spPr>
          <a:xfrm>
            <a:off x="685800" y="1143000"/>
            <a:ext cx="5486040" cy="3085920"/>
          </a:xfrm>
          <a:prstGeom prst="rect">
            <a:avLst/>
          </a:prstGeom>
          <a:ln w="0">
            <a:noFill/>
          </a:ln>
        </p:spPr>
      </p:sp>
      <p:sp>
        <p:nvSpPr>
          <p:cNvPr id="391" name="PlaceHolder 2"/>
          <p:cNvSpPr>
            <a:spLocks noGrp="1"/>
          </p:cNvSpPr>
          <p:nvPr>
            <p:ph type="body" idx="44"/>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92" name="PlaceHolder 3"/>
          <p:cNvSpPr>
            <a:spLocks noGrp="1"/>
          </p:cNvSpPr>
          <p:nvPr>
            <p:ph type="sldNum" idx="43"/>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93" name="PlaceHolder 1"/>
          <p:cNvSpPr>
            <a:spLocks noGrp="1"/>
          </p:cNvSpPr>
          <p:nvPr>
            <p:ph type="sldImg"/>
          </p:nvPr>
        </p:nvSpPr>
        <p:spPr>
          <a:xfrm>
            <a:off x="685800" y="1143000"/>
            <a:ext cx="5486040" cy="3085920"/>
          </a:xfrm>
          <a:prstGeom prst="rect">
            <a:avLst/>
          </a:prstGeom>
          <a:ln w="0">
            <a:noFill/>
          </a:ln>
        </p:spPr>
      </p:sp>
      <p:sp>
        <p:nvSpPr>
          <p:cNvPr id="394" name="PlaceHolder 2"/>
          <p:cNvSpPr>
            <a:spLocks noGrp="1"/>
          </p:cNvSpPr>
          <p:nvPr>
            <p:ph type="body" idx="45"/>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95" name="PlaceHolder 3"/>
          <p:cNvSpPr>
            <a:spLocks noGrp="1"/>
          </p:cNvSpPr>
          <p:nvPr>
            <p:ph type="sldNum" idx="44"/>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D3087A79-685D-40D9-B709-70DC76B21CD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368CFA0-C138-4229-A2E0-4F463007E9C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3AF490A-AC3C-4945-B172-A8F90722088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0714CF6-66FB-49B1-8BC3-5B4C5DB8784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9BC6B393-A228-4B3A-8A81-41F6F8481B2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ED65BC5-E073-42A5-A341-CA243CFA3DF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72DD882-6277-471C-9975-8EBA5EF8EFB6}"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595188F-264D-4ABB-A3DF-3058D9F1E57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96270E5-B090-4645-9114-6B71375DA86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C7F465A-80C9-48B0-AFBE-45DC21ED9B6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4EFB1D8-D4CB-4032-8655-E0E455093F9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5" name="PlaceHolder 1"/>
          <p:cNvSpPr>
            <a:spLocks noGrp="1"/>
          </p:cNvSpPr>
          <p:nvPr>
            <p:ph type="title"/>
          </p:nvPr>
        </p:nvSpPr>
        <p:spPr>
          <a:xfrm>
            <a:off x="1198800" y="2484000"/>
            <a:ext cx="9798840" cy="1018440"/>
          </a:xfrm>
          <a:prstGeom prst="rect">
            <a:avLst/>
          </a:prstGeom>
          <a:noFill/>
          <a:ln w="0">
            <a:noFill/>
          </a:ln>
        </p:spPr>
        <p:txBody>
          <a:bodyPr lIns="0" tIns="0" rIns="0" bIns="0" anchor="ctr">
            <a:noAutofit/>
          </a:bodyPr>
          <a:lstStyle/>
          <a:p>
            <a:pPr indent="0">
              <a:buNone/>
            </a:pPr>
            <a:endParaRPr lang="en-US" sz="1800" b="0" strike="noStrike" spc="-1">
              <a:solidFill>
                <a:schemeClr val="dk1"/>
              </a:solidFill>
              <a:latin typeface="Arial"/>
            </a:endParaRPr>
          </a:p>
        </p:txBody>
      </p:sp>
      <p:sp>
        <p:nvSpPr>
          <p:cNvPr id="6" name="PlaceHolder 2"/>
          <p:cNvSpPr>
            <a:spLocks noGrp="1"/>
          </p:cNvSpPr>
          <p:nvPr>
            <p:ph type="subTitle" idx="4"/>
          </p:nvPr>
        </p:nvSpPr>
        <p:spPr>
          <a:xfrm>
            <a:off x="1198800" y="3526920"/>
            <a:ext cx="9798840" cy="538200"/>
          </a:xfrm>
          <a:prstGeom prst="rect">
            <a:avLst/>
          </a:prstGeom>
          <a:noFill/>
          <a:ln w="0">
            <a:noFill/>
          </a:ln>
        </p:spPr>
        <p:txBody>
          <a:bodyPr lIns="0" tIns="0" rIns="0" bIns="0" anchor="ctr">
            <a:noAutofit/>
          </a:bodyPr>
          <a:lstStyle/>
          <a:p>
            <a:pPr indent="0" algn="ctr">
              <a:buNone/>
            </a:pPr>
            <a:endParaRPr lang="en-US" sz="3200" b="0" strike="noStrike" spc="-1">
              <a:solidFill>
                <a:srgbClr val="000000"/>
              </a:solidFill>
              <a:latin typeface="Arial"/>
            </a:endParaRPr>
          </a:p>
        </p:txBody>
      </p:sp>
      <p:sp>
        <p:nvSpPr>
          <p:cNvPr id="4" name="PlaceHolder 3"/>
          <p:cNvSpPr>
            <a:spLocks noGrp="1"/>
          </p:cNvSpPr>
          <p:nvPr>
            <p:ph type="ftr" idx="2"/>
          </p:nvPr>
        </p:nvSpPr>
        <p:spPr/>
        <p:txBody>
          <a:bodyPr/>
          <a:lstStyle/>
          <a:p>
            <a:r>
              <a:t>Footer</a:t>
            </a:r>
          </a:p>
        </p:txBody>
      </p:sp>
      <p:sp>
        <p:nvSpPr>
          <p:cNvPr id="7" name="PlaceHolder 4"/>
          <p:cNvSpPr>
            <a:spLocks noGrp="1"/>
          </p:cNvSpPr>
          <p:nvPr>
            <p:ph type="sldNum" idx="3"/>
          </p:nvPr>
        </p:nvSpPr>
        <p:spPr/>
        <p:txBody>
          <a:bodyPr/>
          <a:lstStyle/>
          <a:p>
            <a:fld id="{428E00F2-0BEF-40A6-9923-E709A81BC454}" type="slidenum">
              <a:t>&lt;#&gt;</a:t>
            </a:fld>
          </a:p>
        </p:txBody>
      </p:sp>
      <p:sp>
        <p:nvSpPr>
          <p:cNvPr id="8" name="PlaceHolder 5"/>
          <p:cNvSpPr>
            <a:spLocks noGrp="1"/>
          </p:cNvSpPr>
          <p:nvPr>
            <p:ph type="dt" idx="1"/>
          </p:nvPr>
        </p:nvSpPr>
        <p:spPr/>
        <p:txBody>
          <a:bodyPr/>
          <a:lstStyle/>
          <a:p>
            <a:endParaRPr lang="zh-CN"/>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PlaceHolder 1"/>
          <p:cNvSpPr>
            <a:spLocks noGrp="1"/>
          </p:cNvSpPr>
          <p:nvPr>
            <p:ph type="ftr" idx="26"/>
          </p:nvPr>
        </p:nvSpPr>
        <p:spPr/>
        <p:txBody>
          <a:bodyPr/>
          <a:lstStyle/>
          <a:p>
            <a:r>
              <a:t>Footer</a:t>
            </a:r>
          </a:p>
        </p:txBody>
      </p:sp>
      <p:sp>
        <p:nvSpPr>
          <p:cNvPr id="3" name="PlaceHolder 2"/>
          <p:cNvSpPr>
            <a:spLocks noGrp="1"/>
          </p:cNvSpPr>
          <p:nvPr>
            <p:ph type="sldNum" idx="27"/>
          </p:nvPr>
        </p:nvSpPr>
        <p:spPr/>
        <p:txBody>
          <a:bodyPr/>
          <a:lstStyle/>
          <a:p>
            <a:fld id="{5B8F821F-868B-4E45-8B1C-5F36B1C24AE3}" type="slidenum">
              <a:t>&lt;#&gt;</a:t>
            </a:fld>
          </a:p>
        </p:txBody>
      </p:sp>
      <p:sp>
        <p:nvSpPr>
          <p:cNvPr id="4" name="PlaceHolder 3"/>
          <p:cNvSpPr>
            <a:spLocks noGrp="1"/>
          </p:cNvSpPr>
          <p:nvPr>
            <p:ph type="dt" idx="25"/>
          </p:nvPr>
        </p:nvSpPr>
        <p:spPr/>
        <p:txBody>
          <a:bodyPr/>
          <a:lstStyle/>
          <a:p>
            <a:endParaRPr lang="zh-CN"/>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heme" Target="../theme/theme2.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heme" Target="../theme/theme3.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 name="PlaceHolder 1"/>
          <p:cNvSpPr>
            <a:spLocks noGrp="1"/>
          </p:cNvSpPr>
          <p:nvPr>
            <p:ph type="title"/>
          </p:nvPr>
        </p:nvSpPr>
        <p:spPr>
          <a:xfrm>
            <a:off x="1198800" y="914400"/>
            <a:ext cx="9798840" cy="2570040"/>
          </a:xfrm>
          <a:prstGeom prst="rect">
            <a:avLst/>
          </a:prstGeom>
          <a:noFill/>
          <a:ln w="0">
            <a:noFill/>
          </a:ln>
        </p:spPr>
        <p:txBody>
          <a:bodyPr lIns="90000" tIns="46800" rIns="90000" bIns="46800" anchor="b">
            <a:normAutofit/>
          </a:bodyPr>
          <a:lstStyle/>
          <a:p>
            <a:pPr indent="0" algn="ctr" defTabSz="914400">
              <a:lnSpc>
                <a:spcPct val="100000"/>
              </a:lnSpc>
              <a:buNone/>
            </a:pPr>
            <a:r>
              <a:rPr lang="zh-CN" sz="6000" b="1" strike="noStrike" spc="299">
                <a:solidFill>
                  <a:schemeClr val="dk1">
                    <a:lumMod val="85000"/>
                    <a:lumOff val="15000"/>
                  </a:schemeClr>
                </a:solidFill>
                <a:latin typeface="Arial"/>
                <a:ea typeface="微软雅黑"/>
              </a:rPr>
              <a:t>单击此处编辑母版标题样式</a:t>
            </a:r>
            <a:endParaRPr lang="en-US" sz="6000" b="0" strike="noStrike" spc="-1">
              <a:solidFill>
                <a:schemeClr val="dk1"/>
              </a:solidFill>
              <a:latin typeface="Arial"/>
            </a:endParaRPr>
          </a:p>
        </p:txBody>
      </p:sp>
      <p:sp>
        <p:nvSpPr>
          <p:cNvPr id="6" name="PlaceHolder 2"/>
          <p:cNvSpPr>
            <a:spLocks noGrp="1"/>
          </p:cNvSpPr>
          <p:nvPr>
            <p:ph type="dt" idx="1"/>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2" name="PlaceHolder 3"/>
          <p:cNvSpPr>
            <a:spLocks noGrp="1"/>
          </p:cNvSpPr>
          <p:nvPr>
            <p:ph type="ftr" idx="2"/>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3" name="PlaceHolder 4"/>
          <p:cNvSpPr>
            <a:spLocks noGrp="1"/>
          </p:cNvSpPr>
          <p:nvPr>
            <p:ph type="sldNum" idx="3"/>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4" name="PlaceHolder 5"/>
          <p:cNvSpPr>
            <a:spLocks noGrp="1"/>
          </p:cNvSpPr>
          <p:nvPr>
            <p:ph type="body" idx="4"/>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0" r:id="rId1"/>
  </p:sldLayoutIdLst>
  <p:transition/>
  <p:timing/>
  <p:txStyles>
    <p:titleStyle/>
    <p:bodyStyle/>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0" name="PlaceHolder 1"/>
          <p:cNvSpPr>
            <a:spLocks noGrp="1"/>
          </p:cNvSpPr>
          <p:nvPr>
            <p:ph type="dt" idx="25"/>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51" name="PlaceHolder 2"/>
          <p:cNvSpPr>
            <a:spLocks noGrp="1"/>
          </p:cNvSpPr>
          <p:nvPr>
            <p:ph type="ftr" idx="26"/>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52" name="PlaceHolder 3"/>
          <p:cNvSpPr>
            <a:spLocks noGrp="1"/>
          </p:cNvSpPr>
          <p:nvPr>
            <p:ph type="sldNum" idx="27"/>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53" name="PlaceHolder 4"/>
          <p:cNvSpPr>
            <a:spLocks noGrp="1"/>
          </p:cNvSpPr>
          <p:nvPr>
            <p:ph type="title"/>
          </p:nvPr>
        </p:nvSpPr>
        <p:spPr>
          <a:xfrm>
            <a:off x="609480" y="273600"/>
            <a:ext cx="10972440" cy="1144800"/>
          </a:xfrm>
          <a:prstGeom prst="rect">
            <a:avLst/>
          </a:prstGeom>
          <a:noFill/>
          <a:ln w="0">
            <a:noFill/>
          </a:ln>
        </p:spPr>
        <p:txBody>
          <a:bodyPr lIns="0" tIns="0" rIns="0" bIns="0" anchor="ctr">
            <a:noAutofit/>
          </a:bodyPr>
          <a:lstStyle/>
          <a:p>
            <a:pPr indent="0">
              <a:buNone/>
            </a:pPr>
            <a:r>
              <a:rPr lang="zh-CN" sz="1800" b="0" strike="noStrike" spc="-1">
                <a:solidFill>
                  <a:schemeClr val="dk1"/>
                </a:solidFill>
                <a:latin typeface="Arial"/>
              </a:rPr>
              <a:t>单击以编辑标题文本格式</a:t>
            </a:r>
            <a:endParaRPr lang="en-US" sz="1800" b="0" strike="noStrike" spc="-1">
              <a:solidFill>
                <a:schemeClr val="dk1"/>
              </a:solidFill>
              <a:latin typeface="Arial"/>
            </a:endParaRPr>
          </a:p>
        </p:txBody>
      </p:sp>
      <p:sp>
        <p:nvSpPr>
          <p:cNvPr id="54" name="PlaceHolder 5"/>
          <p:cNvSpPr>
            <a:spLocks noGrp="1"/>
          </p:cNvSpPr>
          <p:nvPr>
            <p:ph type="body" idx="28"/>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2" r:id="rId1"/>
  </p:sldLayoutIdLst>
  <p:transition/>
  <p:timing/>
  <p:txStyles>
    <p:titleStyle/>
    <p:bodyStyle/>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xml" /><Relationship Id="rId3" Type="http://schemas.openxmlformats.org/officeDocument/2006/relationships/image" Target="../media/image1.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xml" /><Relationship Id="rId3" Type="http://schemas.openxmlformats.org/officeDocument/2006/relationships/image" Target="../media/image2.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3.xml" /><Relationship Id="rId3"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4.xml"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5.xml" /><Relationship Id="rId3" Type="http://schemas.openxmlformats.org/officeDocument/2006/relationships/image" Target="../media/image4.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6.xml" /><Relationship Id="rId3" Type="http://schemas.openxmlformats.org/officeDocument/2006/relationships/image" Target="../media/image2.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pn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pn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png"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png"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7.xml" /><Relationship Id="rId3" Type="http://schemas.openxmlformats.org/officeDocument/2006/relationships/image" Target="../media/image4.png" /></Relationships>
</file>

<file path=ppt/slides/_rels/slide2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8.xml" /><Relationship Id="rId3" Type="http://schemas.openxmlformats.org/officeDocument/2006/relationships/image" Target="../media/image2.png" /></Relationships>
</file>

<file path=ppt/slides/_rels/slide2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2704615601100605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72" name="PlaceHolder 1"/>
          <p:cNvSpPr>
            <a:spLocks noGrp="1"/>
          </p:cNvSpPr>
          <p:nvPr>
            <p:ph type="title"/>
          </p:nvPr>
        </p:nvSpPr>
        <p:spPr>
          <a:xfrm>
            <a:off x="984240" y="0"/>
            <a:ext cx="9798840" cy="2890080"/>
          </a:xfrm>
          <a:prstGeom prst="rect">
            <a:avLst/>
          </a:prstGeom>
          <a:noFill/>
          <a:ln w="0">
            <a:noFill/>
          </a:ln>
        </p:spPr>
        <p:txBody>
          <a:bodyPr lIns="90000" tIns="46800" rIns="90000" bIns="46800" anchor="b">
            <a:noAutofit/>
          </a:bodyPr>
          <a:lstStyle/>
          <a:p>
            <a:pPr indent="0" algn="ctr" defTabSz="914400">
              <a:lnSpc>
                <a:spcPct val="100000"/>
              </a:lnSpc>
              <a:buNone/>
            </a:pPr>
            <a:r>
              <a:rPr lang="zh-CN" sz="6000" b="1" strike="noStrike" spc="299">
                <a:solidFill>
                  <a:schemeClr val="accent3"/>
                </a:solidFill>
                <a:latin typeface="Arial"/>
                <a:ea typeface="微软雅黑"/>
              </a:rPr>
              <a:t>金融行业安全生产规章制度培训</a:t>
            </a:r>
            <a:endParaRPr lang="en-US" sz="6000" b="0" strike="noStrike" spc="-1">
              <a:solidFill>
                <a:schemeClr val="dk1"/>
              </a:solidFill>
              <a:latin typeface="Arial"/>
            </a:endParaRPr>
          </a:p>
        </p:txBody>
      </p:sp>
      <p:sp>
        <p:nvSpPr>
          <p:cNvPr id="73" name="PlaceHolder 2"/>
          <p:cNvSpPr>
            <a:spLocks noGrp="1"/>
          </p:cNvSpPr>
          <p:nvPr>
            <p:ph type="subTitle" idx="4"/>
          </p:nvPr>
        </p:nvSpPr>
        <p:spPr>
          <a:xfrm>
            <a:off x="1198800" y="3535560"/>
            <a:ext cx="472680" cy="227520"/>
          </a:xfrm>
          <a:prstGeom prst="rect">
            <a:avLst/>
          </a:prstGeom>
          <a:noFill/>
          <a:ln w="0">
            <a:noFill/>
          </a:ln>
        </p:spPr>
        <p:txBody>
          <a:bodyPr lIns="90000" tIns="46800" rIns="90000" bIns="46800" anchor="t">
            <a:normAutofit fontScale="37485"/>
          </a:bodyPr>
          <a:lstStyle/>
          <a:p>
            <a:pPr indent="0" algn="ctr" defTabSz="914400">
              <a:lnSpc>
                <a:spcPct val="110000"/>
              </a:lnSpc>
              <a:spcAft>
                <a:spcPts val="1001"/>
              </a:spcAft>
              <a:buNone/>
              <a:tabLst>
                <a:tab pos="0"/>
              </a:tabLst>
            </a:pPr>
            <a:r>
              <a:rPr lang="en-US" sz="2400" b="0" strike="noStrike" spc="199">
                <a:solidFill>
                  <a:schemeClr val="accent3"/>
                </a:solidFill>
                <a:latin typeface="Arial"/>
                <a:ea typeface="微软雅黑"/>
              </a:rPr>
              <a:t> </a:t>
            </a:r>
            <a:endParaRPr lang="en-US" sz="2400" b="0" strike="noStrike" spc="-1">
              <a:solidFill>
                <a:srgbClr val="FFFFFF"/>
              </a:solidFill>
              <a:latin typeface="Arial"/>
            </a:endParaRPr>
          </a:p>
        </p:txBody>
      </p:sp>
      <p:sp>
        <p:nvSpPr>
          <p:cNvPr id="74" name="文本框 3"/>
          <p:cNvSpPr/>
          <p:nvPr/>
        </p:nvSpPr>
        <p:spPr>
          <a:xfrm>
            <a:off x="2902680" y="4439880"/>
            <a:ext cx="5962320" cy="413640"/>
          </a:xfrm>
          <a:prstGeom prst="rect">
            <a:avLst/>
          </a:prstGeom>
          <a:noFill/>
          <a:ln w="0">
            <a:noFill/>
          </a:ln>
        </p:spPr>
        <p:style>
          <a:lnRef idx="0"/>
          <a:fillRef idx="0"/>
          <a:effectRef idx="0"/>
          <a:fontRef idx="minor"/>
        </p:style>
        <p:txBody>
          <a:bodyPr lIns="90000" tIns="45000" rIns="90000" bIns="45000" anchor="t">
            <a:noAutofit/>
          </a:bodyPr>
          <a:lstStyle/>
          <a:p>
            <a:pPr defTabSz="914400">
              <a:lnSpc>
                <a:spcPct val="100000"/>
              </a:lnSpc>
            </a:pPr>
            <a:r>
              <a:rPr lang="en-US" sz="1800" b="0" strike="noStrike" spc="-1">
                <a:solidFill>
                  <a:schemeClr val="accent3"/>
                </a:solidFill>
                <a:latin typeface="Arial"/>
                <a:ea typeface="微软雅黑"/>
              </a:rPr>
              <a:t>  </a:t>
            </a:r>
            <a:r>
              <a:rPr lang="zh-CN" sz="1800" b="0" strike="noStrike" spc="-1">
                <a:solidFill>
                  <a:schemeClr val="accent3"/>
                </a:solidFill>
                <a:latin typeface="Arial"/>
                <a:ea typeface="微软雅黑"/>
              </a:rPr>
              <a:t>汇报人：魏老师                                             </a:t>
            </a:r>
            <a:r>
              <a:rPr lang="en-US" sz="1800" b="0" strike="noStrike" spc="-1">
                <a:solidFill>
                  <a:schemeClr val="accent3"/>
                </a:solidFill>
                <a:latin typeface="Arial"/>
                <a:ea typeface="微软雅黑"/>
              </a:rPr>
              <a:t>2024</a:t>
            </a:r>
            <a:r>
              <a:rPr lang="zh-CN" sz="1800" b="0" strike="noStrike" spc="-1">
                <a:solidFill>
                  <a:schemeClr val="accent3"/>
                </a:solidFill>
                <a:latin typeface="Arial"/>
                <a:ea typeface="微软雅黑"/>
              </a:rPr>
              <a:t>年</a:t>
            </a:r>
            <a:r>
              <a:rPr lang="en-US" sz="1800" b="0" strike="noStrike" spc="-1">
                <a:solidFill>
                  <a:schemeClr val="accent3"/>
                </a:solidFill>
                <a:latin typeface="Arial"/>
                <a:ea typeface="微软雅黑"/>
              </a:rPr>
              <a:t>X</a:t>
            </a:r>
            <a:r>
              <a:rPr lang="zh-CN" sz="1800" b="0" strike="noStrike" spc="-1">
                <a:solidFill>
                  <a:schemeClr val="accent3"/>
                </a:solidFill>
                <a:latin typeface="Arial"/>
                <a:ea typeface="微软雅黑"/>
              </a:rPr>
              <a:t>月</a:t>
            </a:r>
            <a:endParaRPr lang="en-US" sz="1800" b="0" strike="noStrike" spc="-1">
              <a:solidFill>
                <a:srgbClr val="FFFFFF"/>
              </a:solidFill>
              <a:latin typeface="Arial"/>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5" name="PlaceHolder 1"/>
          <p:cNvSpPr>
            <a:spLocks noGrp="1"/>
          </p:cNvSpPr>
          <p:nvPr>
            <p:ph type="title" idx="4294967295"/>
          </p:nvPr>
        </p:nvSpPr>
        <p:spPr>
          <a:xfrm>
            <a:off x="5113080" y="969120"/>
            <a:ext cx="1865880" cy="1059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accent3"/>
                </a:solidFill>
                <a:latin typeface="Arial"/>
                <a:ea typeface="微软雅黑"/>
              </a:rPr>
              <a:t>目录</a:t>
            </a:r>
            <a:endParaRPr lang="en-US" sz="3600" b="0" strike="noStrike" spc="-1">
              <a:solidFill>
                <a:schemeClr val="dk1"/>
              </a:solidFill>
              <a:latin typeface="Arial"/>
            </a:endParaRPr>
          </a:p>
        </p:txBody>
      </p:sp>
      <p:sp>
        <p:nvSpPr>
          <p:cNvPr id="76" name="content"/>
          <p:cNvSpPr/>
          <p:nvPr/>
        </p:nvSpPr>
        <p:spPr>
          <a:xfrm>
            <a:off x="798840" y="2077560"/>
            <a:ext cx="7692120" cy="4260600"/>
          </a:xfrm>
          <a:prstGeom prst="rect">
            <a:avLst/>
          </a:prstGeom>
          <a:noFill/>
          <a:ln w="0">
            <a:noFill/>
          </a:ln>
        </p:spPr>
        <p:style>
          <a:lnRef idx="0"/>
          <a:fillRef idx="0"/>
          <a:effectRef idx="0"/>
          <a:fontRef idx="minor"/>
        </p:style>
        <p:txBody>
          <a:bodyPr lIns="0" tIns="0" rIns="0" bIns="0" anchor="t">
            <a:normAutofit/>
          </a:bodyPr>
          <a:lstStyle/>
          <a:p>
            <a:r>
              <a:rPr lang="zh-CN" sz="2400" b="0" strike="noStrike" spc="-1">
                <a:solidFill>
                  <a:schemeClr val="accent3"/>
                </a:solidFill>
                <a:latin typeface="微软雅黑"/>
                <a:ea typeface="微软雅黑"/>
              </a:rPr>
              <a:t>第</a:t>
            </a:r>
            <a:r>
              <a:rPr lang="en-US" sz="2400" b="0" strike="noStrike" spc="-1">
                <a:solidFill>
                  <a:schemeClr val="accent3"/>
                </a:solidFill>
                <a:latin typeface="微软雅黑"/>
                <a:ea typeface="微软雅黑"/>
              </a:rPr>
              <a:t>1</a:t>
            </a:r>
            <a:r>
              <a:rPr lang="zh-CN" sz="2400" b="0" strike="noStrike" spc="-1">
                <a:solidFill>
                  <a:schemeClr val="accent3"/>
                </a:solidFill>
                <a:latin typeface="微软雅黑"/>
                <a:ea typeface="微软雅黑"/>
              </a:rPr>
              <a:t>章  金融行业安全生产规章制度培训</a:t>
            </a:r>
            <a:endParaRPr lang="en-US" sz="2400" b="0" strike="noStrike" spc="-1">
              <a:solidFill>
                <a:srgbClr val="FFFFFF"/>
              </a:solidFill>
              <a:latin typeface="Arial"/>
            </a:endParaRPr>
          </a:p>
          <a:p>
            <a:r>
              <a:rPr lang="zh-CN" sz="2400" b="0" strike="noStrike" spc="-1">
                <a:solidFill>
                  <a:schemeClr val="accent3"/>
                </a:solidFill>
                <a:latin typeface="微软雅黑"/>
                <a:ea typeface="微软雅黑"/>
              </a:rPr>
              <a:t>第</a:t>
            </a:r>
            <a:r>
              <a:rPr lang="en-US" sz="2400" b="0" strike="noStrike" spc="-1">
                <a:solidFill>
                  <a:schemeClr val="accent3"/>
                </a:solidFill>
                <a:latin typeface="微软雅黑"/>
                <a:ea typeface="微软雅黑"/>
              </a:rPr>
              <a:t>2</a:t>
            </a:r>
            <a:r>
              <a:rPr lang="zh-CN" sz="2400" b="0" strike="noStrike" spc="-1">
                <a:solidFill>
                  <a:schemeClr val="accent3"/>
                </a:solidFill>
                <a:latin typeface="微软雅黑"/>
                <a:ea typeface="微软雅黑"/>
              </a:rPr>
              <a:t>章  金融行业安全生产培训需求分析</a:t>
            </a:r>
            <a:endParaRPr lang="en-US" sz="2400" b="0" strike="noStrike" spc="-1">
              <a:solidFill>
                <a:srgbClr val="FFFFFF"/>
              </a:solidFill>
              <a:latin typeface="Arial"/>
            </a:endParaRPr>
          </a:p>
          <a:p>
            <a:r>
              <a:rPr lang="zh-CN" sz="2400" b="0" strike="noStrike" spc="-1">
                <a:solidFill>
                  <a:schemeClr val="accent3"/>
                </a:solidFill>
                <a:latin typeface="微软雅黑"/>
                <a:ea typeface="微软雅黑"/>
              </a:rPr>
              <a:t>第</a:t>
            </a:r>
            <a:r>
              <a:rPr lang="en-US" sz="2400" b="0" strike="noStrike" spc="-1">
                <a:solidFill>
                  <a:schemeClr val="accent3"/>
                </a:solidFill>
                <a:latin typeface="微软雅黑"/>
                <a:ea typeface="微软雅黑"/>
              </a:rPr>
              <a:t>3</a:t>
            </a:r>
            <a:r>
              <a:rPr lang="zh-CN" sz="2400" b="0" strike="noStrike" spc="-1">
                <a:solidFill>
                  <a:schemeClr val="accent3"/>
                </a:solidFill>
                <a:latin typeface="微软雅黑"/>
                <a:ea typeface="微软雅黑"/>
              </a:rPr>
              <a:t>章  金融行业安全生产培训实施策略</a:t>
            </a:r>
            <a:endParaRPr lang="en-US" sz="2400" b="0" strike="noStrike" spc="-1">
              <a:solidFill>
                <a:srgbClr val="FFFFFF"/>
              </a:solidFill>
              <a:latin typeface="Arial"/>
            </a:endParaRPr>
          </a:p>
          <a:p>
            <a:r>
              <a:rPr lang="zh-CN" sz="2400" b="0" strike="noStrike" spc="-1">
                <a:solidFill>
                  <a:schemeClr val="accent3"/>
                </a:solidFill>
                <a:latin typeface="微软雅黑"/>
                <a:ea typeface="微软雅黑"/>
              </a:rPr>
              <a:t>第</a:t>
            </a:r>
            <a:r>
              <a:rPr lang="en-US" sz="2400" b="0" strike="noStrike" spc="-1">
                <a:solidFill>
                  <a:schemeClr val="accent3"/>
                </a:solidFill>
                <a:latin typeface="微软雅黑"/>
                <a:ea typeface="微软雅黑"/>
              </a:rPr>
              <a:t>4</a:t>
            </a:r>
            <a:r>
              <a:rPr lang="zh-CN" sz="2400" b="0" strike="noStrike" spc="-1">
                <a:solidFill>
                  <a:schemeClr val="accent3"/>
                </a:solidFill>
                <a:latin typeface="微软雅黑"/>
                <a:ea typeface="微软雅黑"/>
              </a:rPr>
              <a:t>章  金融行业安全生产培训成果展示</a:t>
            </a:r>
            <a:endParaRPr lang="en-US" sz="2400" b="0" strike="noStrike" spc="-1">
              <a:solidFill>
                <a:srgbClr val="FFFFFF"/>
              </a:solidFill>
              <a:latin typeface="Arial"/>
            </a:endParaRPr>
          </a:p>
          <a:p>
            <a:r>
              <a:rPr lang="zh-CN" sz="2400" b="0" strike="noStrike" spc="-1">
                <a:solidFill>
                  <a:schemeClr val="accent3"/>
                </a:solidFill>
                <a:latin typeface="微软雅黑"/>
                <a:ea typeface="微软雅黑"/>
              </a:rPr>
              <a:t>第</a:t>
            </a:r>
            <a:r>
              <a:rPr lang="en-US" sz="2400" b="0" strike="noStrike" spc="-1">
                <a:solidFill>
                  <a:schemeClr val="accent3"/>
                </a:solidFill>
                <a:latin typeface="微软雅黑"/>
                <a:ea typeface="微软雅黑"/>
              </a:rPr>
              <a:t>5</a:t>
            </a:r>
            <a:r>
              <a:rPr lang="zh-CN" sz="2400" b="0" strike="noStrike" spc="-1">
                <a:solidFill>
                  <a:schemeClr val="accent3"/>
                </a:solidFill>
                <a:latin typeface="微软雅黑"/>
                <a:ea typeface="微软雅黑"/>
              </a:rPr>
              <a:t>章  金融行业安全生产培训方案持续改进</a:t>
            </a:r>
            <a:endParaRPr lang="en-US" sz="2400" b="0" strike="noStrike" spc="-1">
              <a:solidFill>
                <a:srgbClr val="FFFFFF"/>
              </a:solidFill>
              <a:latin typeface="Arial"/>
            </a:endParaRPr>
          </a:p>
          <a:p>
            <a:pPr defTabSz="914400">
              <a:lnSpc>
                <a:spcPct val="100000"/>
              </a:lnSpc>
            </a:pPr>
            <a:r>
              <a:rPr lang="zh-CN" sz="2400" b="0" strike="noStrike" spc="-1">
                <a:solidFill>
                  <a:schemeClr val="accent3"/>
                </a:solidFill>
                <a:latin typeface="微软雅黑"/>
                <a:ea typeface="微软雅黑"/>
              </a:rPr>
              <a:t>第</a:t>
            </a:r>
            <a:r>
              <a:rPr lang="en-US" sz="2400" b="0" strike="noStrike" spc="-1">
                <a:solidFill>
                  <a:schemeClr val="accent3"/>
                </a:solidFill>
                <a:latin typeface="微软雅黑"/>
                <a:ea typeface="微软雅黑"/>
              </a:rPr>
              <a:t>6</a:t>
            </a:r>
            <a:r>
              <a:rPr lang="zh-CN" sz="2400" b="0" strike="noStrike" spc="-1">
                <a:solidFill>
                  <a:schemeClr val="accent3"/>
                </a:solidFill>
                <a:latin typeface="微软雅黑"/>
                <a:ea typeface="微软雅黑"/>
              </a:rPr>
              <a:t>章  总结与展望</a:t>
            </a:r>
            <a:endParaRPr lang="en-US" sz="2400" b="0" strike="noStrike" spc="-1">
              <a:solidFill>
                <a:srgbClr val="FFFFFF"/>
              </a:solidFill>
              <a:latin typeface="Arial"/>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7"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F2BA02"/>
              </a:buClr>
              <a:buFont typeface="Arial"/>
              <a:buChar char="●"/>
              <a:tabLst>
                <a:tab pos="1609560"/>
              </a:tabLst>
            </a:pPr>
            <a:r>
              <a:rPr lang="en-US" sz="1800" b="0" strike="noStrike" spc="148">
                <a:solidFill>
                  <a:schemeClr val="accent3"/>
                </a:solidFill>
                <a:latin typeface="Arial"/>
                <a:ea typeface="微软雅黑"/>
              </a:rPr>
              <a:t>01</a:t>
            </a:r>
            <a:endParaRPr lang="en-US" sz="1800" b="0" strike="noStrike" spc="148">
              <a:solidFill>
                <a:schemeClr val="dk1">
                  <a:lumMod val="65000"/>
                  <a:lumOff val="35000"/>
                </a:schemeClr>
              </a:solidFill>
              <a:latin typeface="Arial"/>
            </a:endParaRPr>
          </a:p>
        </p:txBody>
      </p:sp>
      <p:sp>
        <p:nvSpPr>
          <p:cNvPr id="78" name="PlaceHolder 2"/>
          <p:cNvSpPr>
            <a:spLocks noGrp="1"/>
          </p:cNvSpPr>
          <p:nvPr>
            <p:ph type="title" idx="4294967295"/>
          </p:nvPr>
        </p:nvSpPr>
        <p:spPr>
          <a:xfrm>
            <a:off x="4093200" y="2085840"/>
            <a:ext cx="631836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accent3"/>
                </a:solidFill>
                <a:latin typeface="Arial"/>
                <a:ea typeface="微软雅黑"/>
              </a:rPr>
              <a:t>第</a:t>
            </a:r>
            <a:r>
              <a:rPr lang="en-US" sz="3600" b="1" strike="noStrike" spc="299">
                <a:solidFill>
                  <a:schemeClr val="accent3"/>
                </a:solidFill>
                <a:latin typeface="Arial"/>
                <a:ea typeface="微软雅黑"/>
              </a:rPr>
              <a:t>1</a:t>
            </a:r>
            <a:r>
              <a:rPr lang="zh-CN" sz="3600" b="1" strike="noStrike" spc="299">
                <a:solidFill>
                  <a:schemeClr val="accent3"/>
                </a:solidFill>
                <a:latin typeface="Arial"/>
                <a:ea typeface="微软雅黑"/>
              </a:rPr>
              <a:t>章 金融行业安全生产规章制度培训</a:t>
            </a:r>
            <a:endParaRPr lang="en-US" sz="3600" b="0" strike="noStrike" spc="-1">
              <a:solidFill>
                <a:schemeClr val="dk1"/>
              </a:solidFill>
              <a:latin typeface="Arial"/>
            </a:endParaRPr>
          </a:p>
        </p:txBody>
      </p:sp>
      <p:sp>
        <p:nvSpPr>
          <p:cNvPr id="79"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accent3"/>
                </a:solidFill>
                <a:latin typeface="Arial"/>
                <a:ea typeface="微软雅黑"/>
              </a:rPr>
              <a:t> </a:t>
            </a:r>
            <a:endParaRPr lang="en-US" sz="1800" b="0" strike="noStrike" spc="-1">
              <a:solidFill>
                <a:srgbClr val="FFFFFF"/>
              </a:solidFill>
              <a:latin typeface="Arial"/>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80" name="PlaceHolder 1"/>
          <p:cNvSpPr>
            <a:spLocks noGrp="1"/>
          </p:cNvSpPr>
          <p:nvPr>
            <p:ph type="title" idx="4294967295"/>
          </p:nvPr>
        </p:nvSpPr>
        <p:spPr>
          <a:xfrm>
            <a:off x="0" y="360000"/>
            <a:ext cx="671544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accent3"/>
                </a:solidFill>
                <a:latin typeface="Arial"/>
                <a:ea typeface="微软雅黑"/>
              </a:rPr>
              <a:t>金融行业安全生产规章制度培训</a:t>
            </a:r>
            <a:endParaRPr lang="en-US" sz="3600" b="0" strike="noStrike" spc="-1">
              <a:solidFill>
                <a:schemeClr val="dk1"/>
              </a:solidFill>
              <a:latin typeface="Arial"/>
            </a:endParaRPr>
          </a:p>
        </p:txBody>
      </p:sp>
      <p:sp>
        <p:nvSpPr>
          <p:cNvPr id="81" name="content.1.subtitle"/>
          <p:cNvSpPr/>
          <p:nvPr/>
        </p:nvSpPr>
        <p:spPr>
          <a:xfrm>
            <a:off x="1329120" y="235656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accent3"/>
                </a:solidFill>
                <a:latin typeface="Arial"/>
                <a:ea typeface="微软雅黑"/>
              </a:rPr>
              <a:t>概述培训内容和目标</a:t>
            </a:r>
            <a:endParaRPr lang="en-US" sz="1600" b="0" strike="noStrike" spc="-1">
              <a:solidFill>
                <a:srgbClr val="FFFFFF"/>
              </a:solidFill>
              <a:latin typeface="Arial"/>
            </a:endParaRPr>
          </a:p>
        </p:txBody>
      </p:sp>
      <p:sp>
        <p:nvSpPr>
          <p:cNvPr id="82" name="content.1.title"/>
          <p:cNvSpPr/>
          <p:nvPr/>
        </p:nvSpPr>
        <p:spPr>
          <a:xfrm>
            <a:off x="1329120" y="16959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3"/>
                </a:solidFill>
                <a:latin typeface="微软雅黑"/>
                <a:ea typeface="微软雅黑"/>
              </a:rPr>
              <a:t>培训内容介绍</a:t>
            </a:r>
            <a:endParaRPr lang="en-US" sz="2000" b="0" strike="noStrike" spc="-1">
              <a:solidFill>
                <a:srgbClr val="FFFFFF"/>
              </a:solidFill>
              <a:latin typeface="Arial"/>
            </a:endParaRPr>
          </a:p>
        </p:txBody>
      </p:sp>
      <p:sp>
        <p:nvSpPr>
          <p:cNvPr id="83" name="椭圆 13"/>
          <p:cNvSpPr/>
          <p:nvPr/>
        </p:nvSpPr>
        <p:spPr>
          <a:xfrm>
            <a:off x="669240" y="20102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accent3"/>
                </a:solidFill>
                <a:latin typeface="微软雅黑"/>
                <a:ea typeface="微软雅黑"/>
              </a:rPr>
              <a:t>01</a:t>
            </a:r>
            <a:endParaRPr lang="en-US" sz="1600" b="0" strike="noStrike" spc="-1">
              <a:solidFill>
                <a:srgbClr val="FFFFFF"/>
              </a:solidFill>
              <a:latin typeface="Arial"/>
            </a:endParaRPr>
          </a:p>
        </p:txBody>
      </p:sp>
      <p:sp>
        <p:nvSpPr>
          <p:cNvPr id="84" name="椭圆 14"/>
          <p:cNvSpPr/>
          <p:nvPr/>
        </p:nvSpPr>
        <p:spPr>
          <a:xfrm>
            <a:off x="669240" y="502416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accent3"/>
                </a:solidFill>
                <a:latin typeface="微软雅黑"/>
                <a:ea typeface="微软雅黑"/>
              </a:rPr>
              <a:t>03</a:t>
            </a:r>
            <a:endParaRPr lang="en-US" sz="1600" b="0" strike="noStrike" spc="-1">
              <a:solidFill>
                <a:srgbClr val="FFFFFF"/>
              </a:solidFill>
              <a:latin typeface="Arial"/>
            </a:endParaRPr>
          </a:p>
        </p:txBody>
      </p:sp>
      <p:sp>
        <p:nvSpPr>
          <p:cNvPr id="85" name="content.3.subtitle"/>
          <p:cNvSpPr/>
          <p:nvPr/>
        </p:nvSpPr>
        <p:spPr>
          <a:xfrm>
            <a:off x="1333440" y="53766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accent3"/>
                </a:solidFill>
                <a:latin typeface="微软雅黑"/>
                <a:ea typeface="微软雅黑"/>
              </a:rPr>
              <a:t>特点和挑战</a:t>
            </a:r>
            <a:endParaRPr lang="en-US" sz="1600" b="0" strike="noStrike" spc="-1">
              <a:solidFill>
                <a:srgbClr val="FFFFFF"/>
              </a:solidFill>
              <a:latin typeface="Arial"/>
            </a:endParaRPr>
          </a:p>
        </p:txBody>
      </p:sp>
      <p:sp>
        <p:nvSpPr>
          <p:cNvPr id="86" name="content.3.title"/>
          <p:cNvSpPr/>
          <p:nvPr/>
        </p:nvSpPr>
        <p:spPr>
          <a:xfrm>
            <a:off x="1329840" y="463860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3"/>
                </a:solidFill>
                <a:latin typeface="微软雅黑"/>
                <a:ea typeface="微软雅黑"/>
              </a:rPr>
              <a:t>风险挑战</a:t>
            </a:r>
            <a:endParaRPr lang="en-US" sz="2000" b="0" strike="noStrike" spc="-1">
              <a:solidFill>
                <a:srgbClr val="FFFFFF"/>
              </a:solidFill>
              <a:latin typeface="Arial"/>
            </a:endParaRPr>
          </a:p>
        </p:txBody>
      </p:sp>
      <p:sp>
        <p:nvSpPr>
          <p:cNvPr id="87"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accent3"/>
                </a:solidFill>
                <a:latin typeface="微软雅黑"/>
                <a:ea typeface="微软雅黑"/>
              </a:rPr>
              <a:t>02</a:t>
            </a:r>
            <a:endParaRPr lang="en-US" sz="1600" b="0" strike="noStrike" spc="-1">
              <a:solidFill>
                <a:srgbClr val="FFFFFF"/>
              </a:solidFill>
              <a:latin typeface="Arial"/>
            </a:endParaRPr>
          </a:p>
        </p:txBody>
      </p:sp>
      <p:sp>
        <p:nvSpPr>
          <p:cNvPr id="88" name="content.2.subtitle"/>
          <p:cNvSpPr/>
          <p:nvPr/>
        </p:nvSpPr>
        <p:spPr>
          <a:xfrm>
            <a:off x="1330920" y="38664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accent3"/>
                </a:solidFill>
                <a:latin typeface="微软雅黑"/>
                <a:ea typeface="微软雅黑"/>
              </a:rPr>
              <a:t>定义和范围</a:t>
            </a:r>
            <a:endParaRPr lang="en-US" sz="1600" b="0" strike="noStrike" spc="-1">
              <a:solidFill>
                <a:srgbClr val="FFFFFF"/>
              </a:solidFill>
              <a:latin typeface="Arial"/>
            </a:endParaRPr>
          </a:p>
        </p:txBody>
      </p:sp>
      <p:sp>
        <p:nvSpPr>
          <p:cNvPr id="89" name="content.2.title"/>
          <p:cNvSpPr/>
          <p:nvPr/>
        </p:nvSpPr>
        <p:spPr>
          <a:xfrm>
            <a:off x="1329120" y="31287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3"/>
                </a:solidFill>
                <a:latin typeface="微软雅黑"/>
                <a:ea typeface="微软雅黑"/>
              </a:rPr>
              <a:t>规章制度概述</a:t>
            </a:r>
            <a:endParaRPr lang="en-US" sz="2000" b="0" strike="noStrike" spc="-1">
              <a:solidFill>
                <a:srgbClr val="FFFFFF"/>
              </a:solidFill>
              <a:latin typeface="Arial"/>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90" name="PlaceHolder 1"/>
          <p:cNvSpPr>
            <a:spLocks noGrp="1"/>
          </p:cNvSpPr>
          <p:nvPr>
            <p:ph type="title" idx="4294967295"/>
          </p:nvPr>
        </p:nvSpPr>
        <p:spPr>
          <a:xfrm>
            <a:off x="0" y="360000"/>
            <a:ext cx="671544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accent3"/>
                </a:solidFill>
                <a:latin typeface="Arial"/>
                <a:ea typeface="微软雅黑"/>
              </a:rPr>
              <a:t>金融行业安全生产概述</a:t>
            </a:r>
            <a:endParaRPr lang="en-US" sz="3600" b="0" strike="noStrike" spc="-1">
              <a:solidFill>
                <a:schemeClr val="dk1"/>
              </a:solidFill>
              <a:latin typeface="Arial"/>
            </a:endParaRPr>
          </a:p>
        </p:txBody>
      </p:sp>
      <p:sp>
        <p:nvSpPr>
          <p:cNvPr id="91" name="content.1.subtitle"/>
          <p:cNvSpPr/>
          <p:nvPr/>
        </p:nvSpPr>
        <p:spPr>
          <a:xfrm>
            <a:off x="1329120" y="235656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accent3"/>
                </a:solidFill>
                <a:latin typeface="Arial"/>
                <a:ea typeface="微软雅黑"/>
              </a:rPr>
              <a:t>详细介绍金融行业安全生产的范围和涵义</a:t>
            </a:r>
            <a:endParaRPr lang="en-US" sz="1600" b="0" strike="noStrike" spc="-1">
              <a:solidFill>
                <a:srgbClr val="FFFFFF"/>
              </a:solidFill>
              <a:latin typeface="Arial"/>
            </a:endParaRPr>
          </a:p>
        </p:txBody>
      </p:sp>
      <p:sp>
        <p:nvSpPr>
          <p:cNvPr id="92" name="content.1.title"/>
          <p:cNvSpPr/>
          <p:nvPr/>
        </p:nvSpPr>
        <p:spPr>
          <a:xfrm>
            <a:off x="1329120" y="16959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3"/>
                </a:solidFill>
                <a:latin typeface="微软雅黑"/>
                <a:ea typeface="微软雅黑"/>
              </a:rPr>
              <a:t>定义和范围</a:t>
            </a:r>
            <a:endParaRPr lang="en-US" sz="2000" b="0" strike="noStrike" spc="-1">
              <a:solidFill>
                <a:srgbClr val="FFFFFF"/>
              </a:solidFill>
              <a:latin typeface="Arial"/>
            </a:endParaRPr>
          </a:p>
        </p:txBody>
      </p:sp>
      <p:sp>
        <p:nvSpPr>
          <p:cNvPr id="93" name="椭圆 13"/>
          <p:cNvSpPr/>
          <p:nvPr/>
        </p:nvSpPr>
        <p:spPr>
          <a:xfrm>
            <a:off x="669240" y="20102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accent3"/>
                </a:solidFill>
                <a:latin typeface="微软雅黑"/>
                <a:ea typeface="微软雅黑"/>
              </a:rPr>
              <a:t>01</a:t>
            </a:r>
            <a:endParaRPr lang="en-US" sz="1600" b="0" strike="noStrike" spc="-1">
              <a:solidFill>
                <a:srgbClr val="FFFFFF"/>
              </a:solidFill>
              <a:latin typeface="Arial"/>
            </a:endParaRPr>
          </a:p>
        </p:txBody>
      </p:sp>
      <p:sp>
        <p:nvSpPr>
          <p:cNvPr id="94" name="椭圆 14"/>
          <p:cNvSpPr/>
          <p:nvPr/>
        </p:nvSpPr>
        <p:spPr>
          <a:xfrm>
            <a:off x="669240" y="502416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accent3"/>
                </a:solidFill>
                <a:latin typeface="微软雅黑"/>
                <a:ea typeface="微软雅黑"/>
              </a:rPr>
              <a:t>03</a:t>
            </a:r>
            <a:endParaRPr lang="en-US" sz="1600" b="0" strike="noStrike" spc="-1">
              <a:solidFill>
                <a:srgbClr val="FFFFFF"/>
              </a:solidFill>
              <a:latin typeface="Arial"/>
            </a:endParaRPr>
          </a:p>
        </p:txBody>
      </p:sp>
      <p:sp>
        <p:nvSpPr>
          <p:cNvPr id="95" name="content.3.subtitle"/>
          <p:cNvSpPr/>
          <p:nvPr/>
        </p:nvSpPr>
        <p:spPr>
          <a:xfrm>
            <a:off x="1333440" y="53766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accent3"/>
                </a:solidFill>
                <a:latin typeface="微软雅黑"/>
                <a:ea typeface="微软雅黑"/>
              </a:rPr>
              <a:t>分析金融行业安全风险的特点和挑战</a:t>
            </a:r>
            <a:endParaRPr lang="en-US" sz="1600" b="0" strike="noStrike" spc="-1">
              <a:solidFill>
                <a:srgbClr val="FFFFFF"/>
              </a:solidFill>
              <a:latin typeface="Arial"/>
            </a:endParaRPr>
          </a:p>
        </p:txBody>
      </p:sp>
      <p:sp>
        <p:nvSpPr>
          <p:cNvPr id="96" name="content.3.title"/>
          <p:cNvSpPr/>
          <p:nvPr/>
        </p:nvSpPr>
        <p:spPr>
          <a:xfrm>
            <a:off x="1329840" y="463860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3"/>
                </a:solidFill>
                <a:latin typeface="微软雅黑"/>
                <a:ea typeface="微软雅黑"/>
              </a:rPr>
              <a:t>风险特点</a:t>
            </a:r>
            <a:endParaRPr lang="en-US" sz="2000" b="0" strike="noStrike" spc="-1">
              <a:solidFill>
                <a:srgbClr val="FFFFFF"/>
              </a:solidFill>
              <a:latin typeface="Arial"/>
            </a:endParaRPr>
          </a:p>
        </p:txBody>
      </p:sp>
      <p:sp>
        <p:nvSpPr>
          <p:cNvPr id="97"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accent3"/>
                </a:solidFill>
                <a:latin typeface="微软雅黑"/>
                <a:ea typeface="微软雅黑"/>
              </a:rPr>
              <a:t>02</a:t>
            </a:r>
            <a:endParaRPr lang="en-US" sz="1600" b="0" strike="noStrike" spc="-1">
              <a:solidFill>
                <a:srgbClr val="FFFFFF"/>
              </a:solidFill>
              <a:latin typeface="Arial"/>
            </a:endParaRPr>
          </a:p>
        </p:txBody>
      </p:sp>
      <p:sp>
        <p:nvSpPr>
          <p:cNvPr id="98" name="content.2.subtitle"/>
          <p:cNvSpPr/>
          <p:nvPr/>
        </p:nvSpPr>
        <p:spPr>
          <a:xfrm>
            <a:off x="1330920" y="38664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accent3"/>
                </a:solidFill>
                <a:latin typeface="微软雅黑"/>
                <a:ea typeface="微软雅黑"/>
              </a:rPr>
              <a:t>探讨为何金融行业安全生产至关重要</a:t>
            </a:r>
            <a:endParaRPr lang="en-US" sz="1600" b="0" strike="noStrike" spc="-1">
              <a:solidFill>
                <a:srgbClr val="FFFFFF"/>
              </a:solidFill>
              <a:latin typeface="Arial"/>
            </a:endParaRPr>
          </a:p>
        </p:txBody>
      </p:sp>
      <p:sp>
        <p:nvSpPr>
          <p:cNvPr id="99" name="content.2.title"/>
          <p:cNvSpPr/>
          <p:nvPr/>
        </p:nvSpPr>
        <p:spPr>
          <a:xfrm>
            <a:off x="1329120" y="31287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3"/>
                </a:solidFill>
                <a:latin typeface="微软雅黑"/>
                <a:ea typeface="微软雅黑"/>
              </a:rPr>
              <a:t>重要性</a:t>
            </a:r>
            <a:endParaRPr lang="en-US" sz="2000" b="0" strike="noStrike" spc="-1">
              <a:solidFill>
                <a:srgbClr val="FFFFFF"/>
              </a:solidFill>
              <a:latin typeface="Arial"/>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00"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accent3"/>
              </a:solidFill>
              <a:latin typeface="Arial"/>
              <a:ea typeface="微软雅黑"/>
            </a:endParaRPr>
          </a:p>
        </p:txBody>
      </p:sp>
      <p:sp>
        <p:nvSpPr>
          <p:cNvPr id="101" name="content.2.title"/>
          <p:cNvSpPr/>
          <p:nvPr/>
        </p:nvSpPr>
        <p:spPr>
          <a:xfrm>
            <a:off x="3689640" y="2049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accent3"/>
                </a:solidFill>
                <a:latin typeface="微软雅黑"/>
                <a:ea typeface="微软雅黑"/>
              </a:rPr>
              <a:t>行业标准</a:t>
            </a:r>
            <a:endParaRPr lang="en-US" sz="1800" b="0" strike="noStrike" spc="-1">
              <a:solidFill>
                <a:srgbClr val="FFFFFF"/>
              </a:solidFill>
              <a:latin typeface="Arial"/>
            </a:endParaRPr>
          </a:p>
        </p:txBody>
      </p:sp>
      <p:sp>
        <p:nvSpPr>
          <p:cNvPr id="102" name="content.2.content"/>
          <p:cNvSpPr/>
          <p:nvPr/>
        </p:nvSpPr>
        <p:spPr>
          <a:xfrm>
            <a:off x="3666960" y="2924640"/>
            <a:ext cx="2067120" cy="316656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accent3"/>
                </a:solidFill>
                <a:latin typeface="微软雅黑"/>
                <a:ea typeface="微软雅黑"/>
              </a:rPr>
              <a:t>解读金融行业内部标准对安全生产的规范</a:t>
            </a:r>
            <a:endParaRPr lang="en-US" sz="1400" b="0" strike="noStrike" spc="-1">
              <a:solidFill>
                <a:srgbClr val="FFFFFF"/>
              </a:solidFill>
              <a:latin typeface="Arial"/>
            </a:endParaRPr>
          </a:p>
          <a:p>
            <a:pPr defTabSz="914400">
              <a:lnSpc>
                <a:spcPct val="150000"/>
              </a:lnSpc>
              <a:tabLst>
                <a:tab pos="0"/>
              </a:tabLst>
            </a:pPr>
            <a:r>
              <a:rPr lang="zh-CN" sz="1400" b="0" strike="noStrike" spc="-1">
                <a:solidFill>
                  <a:schemeClr val="accent3"/>
                </a:solidFill>
                <a:latin typeface="微软雅黑"/>
                <a:ea typeface="微软雅黑"/>
              </a:rPr>
              <a:t>行业标准对金融机构安全管理的指导</a:t>
            </a:r>
            <a:endParaRPr lang="en-US" sz="1400" b="0" strike="noStrike" spc="-1">
              <a:solidFill>
                <a:srgbClr val="FFFFFF"/>
              </a:solidFill>
              <a:latin typeface="Arial"/>
            </a:endParaRPr>
          </a:p>
        </p:txBody>
      </p:sp>
      <p:sp>
        <p:nvSpPr>
          <p:cNvPr id="103"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accent3"/>
              </a:solidFill>
              <a:latin typeface="Arial"/>
              <a:ea typeface="微软雅黑"/>
            </a:endParaRPr>
          </a:p>
        </p:txBody>
      </p:sp>
      <p:sp>
        <p:nvSpPr>
          <p:cNvPr id="104" name="content.3.title"/>
          <p:cNvSpPr/>
          <p:nvPr/>
        </p:nvSpPr>
        <p:spPr>
          <a:xfrm>
            <a:off x="6460560" y="204984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accent3"/>
                </a:solidFill>
                <a:latin typeface="微软雅黑"/>
                <a:ea typeface="微软雅黑"/>
              </a:rPr>
              <a:t>要求概述</a:t>
            </a:r>
            <a:endParaRPr lang="en-US" sz="1800" b="0" strike="noStrike" spc="-1">
              <a:solidFill>
                <a:srgbClr val="FFFFFF"/>
              </a:solidFill>
              <a:latin typeface="Arial"/>
            </a:endParaRPr>
          </a:p>
        </p:txBody>
      </p:sp>
      <p:sp>
        <p:nvSpPr>
          <p:cNvPr id="105" name="content.3.content"/>
          <p:cNvSpPr/>
          <p:nvPr/>
        </p:nvSpPr>
        <p:spPr>
          <a:xfrm>
            <a:off x="6424200" y="2925360"/>
            <a:ext cx="2095920" cy="316584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accent3"/>
                </a:solidFill>
                <a:latin typeface="微软雅黑"/>
                <a:ea typeface="微软雅黑"/>
              </a:rPr>
              <a:t>总结金融机构应遵守的相关安全生产要求</a:t>
            </a:r>
            <a:endParaRPr lang="en-US" sz="1400" b="0" strike="noStrike" spc="-1">
              <a:solidFill>
                <a:srgbClr val="FFFFFF"/>
              </a:solidFill>
              <a:latin typeface="Arial"/>
            </a:endParaRPr>
          </a:p>
          <a:p>
            <a:pPr defTabSz="914400">
              <a:lnSpc>
                <a:spcPct val="150000"/>
              </a:lnSpc>
              <a:tabLst>
                <a:tab pos="0"/>
              </a:tabLst>
            </a:pPr>
            <a:r>
              <a:rPr lang="zh-CN" sz="1400" b="0" strike="noStrike" spc="-1">
                <a:solidFill>
                  <a:schemeClr val="accent3"/>
                </a:solidFill>
                <a:latin typeface="微软雅黑"/>
                <a:ea typeface="微软雅黑"/>
              </a:rPr>
              <a:t>明确金融安全管理中的关键点</a:t>
            </a:r>
            <a:endParaRPr lang="en-US" sz="1400" b="0" strike="noStrike" spc="-1">
              <a:solidFill>
                <a:srgbClr val="FFFFFF"/>
              </a:solidFill>
              <a:latin typeface="Arial"/>
            </a:endParaRPr>
          </a:p>
        </p:txBody>
      </p:sp>
      <p:sp>
        <p:nvSpPr>
          <p:cNvPr id="106"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accent3"/>
              </a:solidFill>
              <a:latin typeface="Arial"/>
              <a:ea typeface="微软雅黑"/>
            </a:endParaRPr>
          </a:p>
        </p:txBody>
      </p:sp>
      <p:sp>
        <p:nvSpPr>
          <p:cNvPr id="107" name="content.4.title"/>
          <p:cNvSpPr/>
          <p:nvPr/>
        </p:nvSpPr>
        <p:spPr>
          <a:xfrm>
            <a:off x="9177480" y="204984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1800" b="1" strike="noStrike" spc="-1">
                <a:solidFill>
                  <a:schemeClr val="accent3"/>
                </a:solidFill>
                <a:latin typeface="微软雅黑"/>
                <a:ea typeface="微软雅黑"/>
              </a:rPr>
              <a:t> </a:t>
            </a:r>
            <a:endParaRPr lang="en-US" sz="1800" b="0" strike="noStrike" spc="-1">
              <a:solidFill>
                <a:srgbClr val="FFFFFF"/>
              </a:solidFill>
              <a:latin typeface="Arial"/>
            </a:endParaRPr>
          </a:p>
        </p:txBody>
      </p:sp>
      <p:sp>
        <p:nvSpPr>
          <p:cNvPr id="108" name="content.4.content"/>
          <p:cNvSpPr/>
          <p:nvPr/>
        </p:nvSpPr>
        <p:spPr>
          <a:xfrm>
            <a:off x="9201240" y="2925360"/>
            <a:ext cx="2076840" cy="31658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400" b="0" strike="noStrike" spc="-1">
                <a:solidFill>
                  <a:schemeClr val="accent3"/>
                </a:solidFill>
                <a:latin typeface="微软雅黑"/>
                <a:ea typeface="微软雅黑"/>
              </a:rPr>
              <a:t> </a:t>
            </a:r>
            <a:endParaRPr lang="en-US" sz="1400" b="0" strike="noStrike" spc="-1">
              <a:solidFill>
                <a:srgbClr val="FFFFFF"/>
              </a:solidFill>
              <a:latin typeface="Arial"/>
            </a:endParaRPr>
          </a:p>
        </p:txBody>
      </p:sp>
      <p:sp>
        <p:nvSpPr>
          <p:cNvPr id="109" name="PlaceHolder 1"/>
          <p:cNvSpPr>
            <a:spLocks noGrp="1"/>
          </p:cNvSpPr>
          <p:nvPr>
            <p:ph type="title" idx="4294967295"/>
          </p:nvPr>
        </p:nvSpPr>
        <p:spPr>
          <a:xfrm>
            <a:off x="0" y="0"/>
            <a:ext cx="10799640" cy="719640"/>
          </a:xfrm>
          <a:prstGeom prst="rect">
            <a:avLst/>
          </a:prstGeom>
          <a:noFill/>
          <a:ln w="0">
            <a:noFill/>
          </a:ln>
        </p:spPr>
        <p:txBody>
          <a:bodyPr lIns="90000" tIns="47160" rIns="90000" bIns="47160" anchor="ctr">
            <a:noAutofit/>
          </a:bodyPr>
          <a:lstStyle/>
          <a:p>
            <a:pPr marL="571680" indent="-571680" defTabSz="914400">
              <a:lnSpc>
                <a:spcPct val="100000"/>
              </a:lnSpc>
              <a:buClr>
                <a:srgbClr val="F2BA02"/>
              </a:buClr>
              <a:buFont typeface="Wingdings" charset="2"/>
              <a:buChar char=""/>
            </a:pPr>
            <a:r>
              <a:rPr lang="zh-CN" sz="3600" b="1" strike="noStrike" spc="299">
                <a:solidFill>
                  <a:schemeClr val="accent3"/>
                </a:solidFill>
                <a:latin typeface="Arial"/>
                <a:ea typeface="微软雅黑"/>
              </a:rPr>
              <a:t>相关法律法规和标准</a:t>
            </a:r>
            <a:endParaRPr lang="en-US" sz="3600" b="0" strike="noStrike" spc="-1">
              <a:solidFill>
                <a:schemeClr val="dk1"/>
              </a:solidFill>
              <a:latin typeface="Arial"/>
            </a:endParaRPr>
          </a:p>
        </p:txBody>
      </p:sp>
      <p:sp>
        <p:nvSpPr>
          <p:cNvPr id="110"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accent3"/>
              </a:solidFill>
              <a:latin typeface="Arial"/>
              <a:ea typeface="微软雅黑"/>
            </a:endParaRPr>
          </a:p>
        </p:txBody>
      </p:sp>
      <p:sp>
        <p:nvSpPr>
          <p:cNvPr id="111" name="content.1.title"/>
          <p:cNvSpPr/>
          <p:nvPr/>
        </p:nvSpPr>
        <p:spPr>
          <a:xfrm>
            <a:off x="882360" y="2049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accent3"/>
                </a:solidFill>
                <a:latin typeface="微软雅黑"/>
                <a:ea typeface="微软雅黑"/>
              </a:rPr>
              <a:t>国家法规</a:t>
            </a:r>
            <a:endParaRPr lang="en-US" sz="1800" b="0" strike="noStrike" spc="-1">
              <a:solidFill>
                <a:srgbClr val="FFFFFF"/>
              </a:solidFill>
              <a:latin typeface="Arial"/>
            </a:endParaRPr>
          </a:p>
        </p:txBody>
      </p:sp>
      <p:sp>
        <p:nvSpPr>
          <p:cNvPr id="112" name="content.1.content"/>
          <p:cNvSpPr/>
          <p:nvPr/>
        </p:nvSpPr>
        <p:spPr>
          <a:xfrm>
            <a:off x="872640" y="2924640"/>
            <a:ext cx="2082960" cy="316656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accent3"/>
                </a:solidFill>
                <a:latin typeface="微软雅黑"/>
                <a:ea typeface="微软雅黑"/>
              </a:rPr>
              <a:t>详述相关国家法规对金融行业安全的要求</a:t>
            </a:r>
            <a:endParaRPr lang="en-US" sz="1400" b="0" strike="noStrike" spc="-1">
              <a:solidFill>
                <a:srgbClr val="FFFFFF"/>
              </a:solidFill>
              <a:latin typeface="Arial"/>
            </a:endParaRPr>
          </a:p>
          <a:p>
            <a:pPr defTabSz="914400">
              <a:lnSpc>
                <a:spcPct val="150000"/>
              </a:lnSpc>
              <a:tabLst>
                <a:tab pos="0"/>
              </a:tabLst>
            </a:pPr>
            <a:r>
              <a:rPr lang="zh-CN" sz="1400" b="0" strike="noStrike" spc="-1">
                <a:solidFill>
                  <a:schemeClr val="accent3"/>
                </a:solidFill>
                <a:latin typeface="微软雅黑"/>
                <a:ea typeface="微软雅黑"/>
              </a:rPr>
              <a:t>国家法律对金融安全的关键规定</a:t>
            </a:r>
            <a:endParaRPr lang="en-US" sz="1400" b="0" strike="noStrike" spc="-1">
              <a:solidFill>
                <a:srgbClr val="FFFFFF"/>
              </a:solidFill>
              <a:latin typeface="Arial"/>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13" name="PlaceHolder 1"/>
          <p:cNvSpPr>
            <a:spLocks noGrp="1"/>
          </p:cNvSpPr>
          <p:nvPr>
            <p:ph type="title" idx="4294967295"/>
          </p:nvPr>
        </p:nvSpPr>
        <p:spPr>
          <a:xfrm>
            <a:off x="0" y="0"/>
            <a:ext cx="10968480" cy="705240"/>
          </a:xfrm>
          <a:prstGeom prst="rect">
            <a:avLst/>
          </a:prstGeom>
          <a:noFill/>
          <a:ln w="0">
            <a:noFill/>
          </a:ln>
        </p:spPr>
        <p:txBody>
          <a:bodyPr lIns="90000" tIns="47160" rIns="90000" bIns="47160" anchor="ctr">
            <a:noAutofit/>
          </a:bodyPr>
          <a:lstStyle/>
          <a:p>
            <a:pPr marL="571680" indent="-571680" defTabSz="914400">
              <a:lnSpc>
                <a:spcPct val="100000"/>
              </a:lnSpc>
              <a:buClr>
                <a:srgbClr val="F2BA02"/>
              </a:buClr>
              <a:buFont typeface="Wingdings" charset="2"/>
              <a:buChar char=""/>
            </a:pPr>
            <a:r>
              <a:rPr lang="zh-CN" sz="3600" b="1" strike="noStrike" spc="299">
                <a:solidFill>
                  <a:schemeClr val="accent3"/>
                </a:solidFill>
                <a:latin typeface="微软雅黑"/>
                <a:ea typeface="微软雅黑"/>
              </a:rPr>
              <a:t>金融行业安全生产的主要风险</a:t>
            </a:r>
            <a:endParaRPr lang="en-US" sz="3600" b="0" strike="noStrike" spc="-1">
              <a:solidFill>
                <a:schemeClr val="dk1"/>
              </a:solidFill>
              <a:latin typeface="Arial"/>
            </a:endParaRPr>
          </a:p>
        </p:txBody>
      </p:sp>
      <p:sp>
        <p:nvSpPr>
          <p:cNvPr id="114" name="content.1.subtitle"/>
          <p:cNvSpPr/>
          <p:nvPr/>
        </p:nvSpPr>
        <p:spPr>
          <a:xfrm>
            <a:off x="126684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accent3"/>
                </a:solidFill>
                <a:latin typeface="微软雅黑"/>
                <a:ea typeface="微软雅黑"/>
              </a:rPr>
              <a:t>探讨信息泄露、数据丢失等信息安全问题</a:t>
            </a:r>
            <a:endParaRPr lang="en-US" sz="1600" b="0" strike="noStrike" spc="-1">
              <a:solidFill>
                <a:srgbClr val="FFFFFF"/>
              </a:solidFill>
              <a:latin typeface="Arial"/>
            </a:endParaRPr>
          </a:p>
        </p:txBody>
      </p:sp>
      <p:sp>
        <p:nvSpPr>
          <p:cNvPr id="115" name="content.1.title"/>
          <p:cNvSpPr/>
          <p:nvPr/>
        </p:nvSpPr>
        <p:spPr>
          <a:xfrm>
            <a:off x="1267560" y="24008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3"/>
                </a:solidFill>
                <a:latin typeface="微软雅黑"/>
                <a:ea typeface="微软雅黑"/>
              </a:rPr>
              <a:t>信息安全风险</a:t>
            </a:r>
            <a:endParaRPr lang="en-US" sz="2000" b="0" strike="noStrike" spc="-1">
              <a:solidFill>
                <a:srgbClr val="FFFFFF"/>
              </a:solidFill>
              <a:latin typeface="Arial"/>
            </a:endParaRPr>
          </a:p>
        </p:txBody>
      </p:sp>
      <p:sp>
        <p:nvSpPr>
          <p:cNvPr id="116" name="content.2.subtitle"/>
          <p:cNvSpPr/>
          <p:nvPr/>
        </p:nvSpPr>
        <p:spPr>
          <a:xfrm>
            <a:off x="906192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accent3"/>
                </a:solidFill>
                <a:latin typeface="微软雅黑"/>
                <a:ea typeface="微软雅黑"/>
              </a:rPr>
              <a:t>介绍火灾预防、应急处理等安全措施</a:t>
            </a:r>
            <a:endParaRPr lang="en-US" sz="1600" b="0" strike="noStrike" spc="-1">
              <a:solidFill>
                <a:srgbClr val="FFFFFF"/>
              </a:solidFill>
              <a:latin typeface="Arial"/>
            </a:endParaRPr>
          </a:p>
        </p:txBody>
      </p:sp>
      <p:sp>
        <p:nvSpPr>
          <p:cNvPr id="117" name="content.2.title"/>
          <p:cNvSpPr/>
          <p:nvPr/>
        </p:nvSpPr>
        <p:spPr>
          <a:xfrm>
            <a:off x="9061560" y="24008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3"/>
                </a:solidFill>
                <a:latin typeface="微软雅黑"/>
                <a:ea typeface="微软雅黑"/>
              </a:rPr>
              <a:t>火灾安全风险</a:t>
            </a:r>
            <a:endParaRPr lang="en-US" sz="2000" b="0" strike="noStrike" spc="-1">
              <a:solidFill>
                <a:srgbClr val="FFFFFF"/>
              </a:solidFill>
              <a:latin typeface="Arial"/>
            </a:endParaRPr>
          </a:p>
        </p:txBody>
      </p:sp>
      <p:sp>
        <p:nvSpPr>
          <p:cNvPr id="118" name="content.3.subtitle"/>
          <p:cNvSpPr/>
          <p:nvPr/>
        </p:nvSpPr>
        <p:spPr>
          <a:xfrm>
            <a:off x="3865320" y="3411360"/>
            <a:ext cx="1457640" cy="176256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accent3"/>
                </a:solidFill>
                <a:latin typeface="微软雅黑"/>
                <a:ea typeface="微软雅黑"/>
              </a:rPr>
              <a:t>分析员工行为、人为失误等安全隐患</a:t>
            </a:r>
            <a:endParaRPr lang="en-US" sz="1600" b="0" strike="noStrike" spc="-1">
              <a:solidFill>
                <a:srgbClr val="FFFFFF"/>
              </a:solidFill>
              <a:latin typeface="Arial"/>
            </a:endParaRPr>
          </a:p>
        </p:txBody>
      </p:sp>
      <p:sp>
        <p:nvSpPr>
          <p:cNvPr id="119" name="content.3.title"/>
          <p:cNvSpPr/>
          <p:nvPr/>
        </p:nvSpPr>
        <p:spPr>
          <a:xfrm>
            <a:off x="3866040" y="24026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3"/>
                </a:solidFill>
                <a:latin typeface="微软雅黑"/>
                <a:ea typeface="微软雅黑"/>
              </a:rPr>
              <a:t>人员安全风险</a:t>
            </a:r>
            <a:endParaRPr lang="en-US" sz="2000" b="0" strike="noStrike" spc="-1">
              <a:solidFill>
                <a:srgbClr val="FFFFFF"/>
              </a:solidFill>
              <a:latin typeface="Arial"/>
            </a:endParaRPr>
          </a:p>
        </p:txBody>
      </p:sp>
      <p:sp>
        <p:nvSpPr>
          <p:cNvPr id="120" name="content.4.subtitle"/>
          <p:cNvSpPr/>
          <p:nvPr/>
        </p:nvSpPr>
        <p:spPr>
          <a:xfrm>
            <a:off x="646380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accent3"/>
                </a:solidFill>
                <a:latin typeface="微软雅黑"/>
                <a:ea typeface="微软雅黑"/>
              </a:rPr>
              <a:t>讨论资产丢失、盗窃等安全问题</a:t>
            </a:r>
            <a:endParaRPr lang="en-US" sz="1600" b="0" strike="noStrike" spc="-1">
              <a:solidFill>
                <a:srgbClr val="FFFFFF"/>
              </a:solidFill>
              <a:latin typeface="Arial"/>
            </a:endParaRPr>
          </a:p>
        </p:txBody>
      </p:sp>
      <p:sp>
        <p:nvSpPr>
          <p:cNvPr id="121" name="content.4.title"/>
          <p:cNvSpPr/>
          <p:nvPr/>
        </p:nvSpPr>
        <p:spPr>
          <a:xfrm>
            <a:off x="6464160" y="24026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3"/>
                </a:solidFill>
                <a:latin typeface="微软雅黑"/>
                <a:ea typeface="微软雅黑"/>
              </a:rPr>
              <a:t>资产安全风险</a:t>
            </a:r>
            <a:endParaRPr lang="en-US" sz="2000" b="0" strike="noStrike" spc="-1">
              <a:solidFill>
                <a:srgbClr val="FFFFFF"/>
              </a:solidFill>
              <a:latin typeface="Arial"/>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22" name="PlaceHolder 1"/>
          <p:cNvSpPr>
            <a:spLocks noGrp="1"/>
          </p:cNvSpPr>
          <p:nvPr>
            <p:ph type="title" idx="4294967295"/>
          </p:nvPr>
        </p:nvSpPr>
        <p:spPr>
          <a:xfrm>
            <a:off x="0" y="0"/>
            <a:ext cx="5400360" cy="718920"/>
          </a:xfrm>
          <a:prstGeom prst="rect">
            <a:avLst/>
          </a:prstGeom>
          <a:noFill/>
          <a:ln w="0">
            <a:noFill/>
          </a:ln>
        </p:spPr>
        <p:txBody>
          <a:bodyPr lIns="0" tIns="0" rIns="0" bIns="0" anchor="b">
            <a:normAutofit/>
          </a:bodyPr>
          <a:lstStyle/>
          <a:p>
            <a:pPr marL="571680" indent="-571680" defTabSz="914400">
              <a:lnSpc>
                <a:spcPct val="100000"/>
              </a:lnSpc>
              <a:buClr>
                <a:srgbClr val="F2BA02"/>
              </a:buClr>
              <a:buFont typeface="Wingdings" charset="2"/>
              <a:buChar char=""/>
            </a:pPr>
            <a:r>
              <a:rPr lang="zh-CN" sz="3600" b="1" strike="noStrike" spc="299">
                <a:solidFill>
                  <a:schemeClr val="accent3"/>
                </a:solidFill>
                <a:latin typeface="Arial"/>
                <a:ea typeface="微软雅黑"/>
              </a:rPr>
              <a:t>结语</a:t>
            </a:r>
            <a:endParaRPr lang="en-US" sz="3600" b="0" strike="noStrike" spc="-1">
              <a:solidFill>
                <a:schemeClr val="dk1"/>
              </a:solidFill>
              <a:latin typeface="Arial"/>
            </a:endParaRPr>
          </a:p>
        </p:txBody>
      </p:sp>
      <p:sp>
        <p:nvSpPr>
          <p:cNvPr id="123" name="content"/>
          <p:cNvSpPr/>
          <p:nvPr/>
        </p:nvSpPr>
        <p:spPr>
          <a:xfrm>
            <a:off x="3794040" y="2447280"/>
            <a:ext cx="5336640" cy="315432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000" b="0" strike="noStrike" spc="-1">
                <a:solidFill>
                  <a:schemeClr val="accent3"/>
                </a:solidFill>
                <a:latin typeface="微软雅黑"/>
                <a:ea typeface="微软雅黑"/>
              </a:rPr>
              <a:t>金融行业安全生产规章制度培训是保障金融机构稳定运行、客户资产安全及员工健康的重要举措。通过遵守法规标准、识别风险挑战和强化安全意识，可以有效预防和应对各类安全风险。</a:t>
            </a:r>
            <a:endParaRPr lang="en-US" sz="2000" b="0" strike="noStrike" spc="-1">
              <a:solidFill>
                <a:srgbClr val="FFFFFF"/>
              </a:solidFill>
              <a:latin typeface="Arial"/>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24"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F2BA02"/>
              </a:buClr>
              <a:buFont typeface="Arial"/>
              <a:buChar char="●"/>
              <a:tabLst>
                <a:tab pos="1609560"/>
              </a:tabLst>
            </a:pPr>
            <a:r>
              <a:rPr lang="en-US" sz="1800" b="0" strike="noStrike" spc="148">
                <a:solidFill>
                  <a:schemeClr val="accent3"/>
                </a:solidFill>
                <a:latin typeface="Arial"/>
                <a:ea typeface="微软雅黑"/>
              </a:rPr>
              <a:t>02</a:t>
            </a:r>
            <a:endParaRPr lang="en-US" sz="1800" b="0" strike="noStrike" spc="148">
              <a:solidFill>
                <a:schemeClr val="dk1">
                  <a:lumMod val="65000"/>
                  <a:lumOff val="35000"/>
                </a:schemeClr>
              </a:solidFill>
              <a:latin typeface="Arial"/>
            </a:endParaRPr>
          </a:p>
        </p:txBody>
      </p:sp>
      <p:sp>
        <p:nvSpPr>
          <p:cNvPr id="125" name="PlaceHolder 2"/>
          <p:cNvSpPr>
            <a:spLocks noGrp="1"/>
          </p:cNvSpPr>
          <p:nvPr>
            <p:ph type="title" idx="4294967295"/>
          </p:nvPr>
        </p:nvSpPr>
        <p:spPr>
          <a:xfrm>
            <a:off x="4093200" y="2085840"/>
            <a:ext cx="631836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accent3"/>
                </a:solidFill>
                <a:latin typeface="Arial"/>
                <a:ea typeface="微软雅黑"/>
              </a:rPr>
              <a:t>第</a:t>
            </a:r>
            <a:r>
              <a:rPr lang="en-US" sz="3600" b="1" strike="noStrike" spc="299">
                <a:solidFill>
                  <a:schemeClr val="accent3"/>
                </a:solidFill>
                <a:latin typeface="Arial"/>
                <a:ea typeface="微软雅黑"/>
              </a:rPr>
              <a:t>2</a:t>
            </a:r>
            <a:r>
              <a:rPr lang="zh-CN" sz="3600" b="1" strike="noStrike" spc="299">
                <a:solidFill>
                  <a:schemeClr val="accent3"/>
                </a:solidFill>
                <a:latin typeface="Arial"/>
                <a:ea typeface="微软雅黑"/>
              </a:rPr>
              <a:t>章 金融行业安全生产培训需求分析</a:t>
            </a:r>
            <a:endParaRPr lang="en-US" sz="3600" b="0" strike="noStrike" spc="-1">
              <a:solidFill>
                <a:schemeClr val="dk1"/>
              </a:solidFill>
              <a:latin typeface="Arial"/>
            </a:endParaRPr>
          </a:p>
        </p:txBody>
      </p:sp>
      <p:sp>
        <p:nvSpPr>
          <p:cNvPr id="126"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accent3"/>
                </a:solidFill>
                <a:latin typeface="Arial"/>
                <a:ea typeface="微软雅黑"/>
              </a:rPr>
              <a:t> </a:t>
            </a:r>
            <a:endParaRPr lang="en-US" sz="1800" b="0" strike="noStrike" spc="-1">
              <a:solidFill>
                <a:srgbClr val="FFFFFF"/>
              </a:solidFill>
              <a:latin typeface="Arial"/>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27"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accent3"/>
              </a:solidFill>
              <a:latin typeface="Arial"/>
              <a:ea typeface="微软雅黑"/>
            </a:endParaRPr>
          </a:p>
        </p:txBody>
      </p:sp>
      <p:sp>
        <p:nvSpPr>
          <p:cNvPr id="128" name="title"/>
          <p:cNvSpPr/>
          <p:nvPr/>
        </p:nvSpPr>
        <p:spPr>
          <a:xfrm>
            <a:off x="8259480" y="741600"/>
            <a:ext cx="310284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2800" b="1" strike="noStrike" spc="299">
                <a:solidFill>
                  <a:schemeClr val="accent3"/>
                </a:solidFill>
                <a:latin typeface="Arial"/>
                <a:ea typeface="微软雅黑"/>
              </a:rPr>
              <a:t>金融行业安全生产培训的重要性</a:t>
            </a:r>
            <a:endParaRPr lang="en-US" sz="2800" b="0" strike="noStrike" spc="-1">
              <a:solidFill>
                <a:srgbClr val="FFFFFF"/>
              </a:solidFill>
              <a:latin typeface="Arial"/>
            </a:endParaRPr>
          </a:p>
        </p:txBody>
      </p:sp>
      <p:sp>
        <p:nvSpPr>
          <p:cNvPr id="129" name="content"/>
          <p:cNvSpPr/>
          <p:nvPr/>
        </p:nvSpPr>
        <p:spPr>
          <a:xfrm>
            <a:off x="8685360" y="2215440"/>
            <a:ext cx="2280600" cy="20394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800" b="0" strike="noStrike" spc="148">
                <a:solidFill>
                  <a:schemeClr val="accent3"/>
                </a:solidFill>
                <a:latin typeface="Arial"/>
                <a:ea typeface="微软雅黑"/>
              </a:rPr>
              <a:t>金融行业是一个高风险和高压力的行业，安全生产意识和能力的提升至关重要。通过专业的培训，员工能够掌握安全生产的基本知识和技能，提高应对突发情况的能力，保障金融机构的稳定运行。</a:t>
            </a:r>
            <a:endParaRPr lang="en-US" sz="1800" b="0" strike="noStrike" spc="-1">
              <a:solidFill>
                <a:srgbClr val="FFFFFF"/>
              </a:solidFill>
              <a:latin typeface="Arial"/>
            </a:endParaRPr>
          </a:p>
        </p:txBody>
      </p:sp>
      <p:sp>
        <p:nvSpPr>
          <p:cNvPr id="130"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accent3"/>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31" name="PlaceHolder 1"/>
          <p:cNvSpPr>
            <a:spLocks noGrp="1"/>
          </p:cNvSpPr>
          <p:nvPr>
            <p:ph type="title" idx="4294967295"/>
          </p:nvPr>
        </p:nvSpPr>
        <p:spPr>
          <a:xfrm>
            <a:off x="0" y="0"/>
            <a:ext cx="10968480" cy="705240"/>
          </a:xfrm>
          <a:prstGeom prst="rect">
            <a:avLst/>
          </a:prstGeom>
          <a:noFill/>
          <a:ln w="0">
            <a:noFill/>
          </a:ln>
        </p:spPr>
        <p:txBody>
          <a:bodyPr lIns="90000" tIns="47160" rIns="90000" bIns="47160" anchor="ctr">
            <a:noAutofit/>
          </a:bodyPr>
          <a:lstStyle/>
          <a:p>
            <a:pPr marL="571680" indent="-571680" defTabSz="914400">
              <a:lnSpc>
                <a:spcPct val="100000"/>
              </a:lnSpc>
              <a:buClr>
                <a:srgbClr val="F2BA02"/>
              </a:buClr>
              <a:buFont typeface="Wingdings" charset="2"/>
              <a:buChar char=""/>
            </a:pPr>
            <a:r>
              <a:rPr lang="zh-CN" sz="3600" b="1" strike="noStrike" spc="299">
                <a:solidFill>
                  <a:schemeClr val="accent3"/>
                </a:solidFill>
                <a:latin typeface="微软雅黑"/>
                <a:ea typeface="微软雅黑"/>
              </a:rPr>
              <a:t>员工安全生产培训计划</a:t>
            </a:r>
            <a:endParaRPr lang="en-US" sz="3600" b="0" strike="noStrike" spc="-1">
              <a:solidFill>
                <a:schemeClr val="dk1"/>
              </a:solidFill>
              <a:latin typeface="Arial"/>
            </a:endParaRPr>
          </a:p>
        </p:txBody>
      </p:sp>
      <p:sp>
        <p:nvSpPr>
          <p:cNvPr id="132" name="content.1.subtitle"/>
          <p:cNvSpPr/>
          <p:nvPr/>
        </p:nvSpPr>
        <p:spPr>
          <a:xfrm>
            <a:off x="126684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accent3"/>
                </a:solidFill>
                <a:latin typeface="微软雅黑"/>
                <a:ea typeface="微软雅黑"/>
              </a:rPr>
              <a:t>包括安全意识、应急处理、危险防范等</a:t>
            </a:r>
            <a:endParaRPr lang="en-US" sz="1600" b="0" strike="noStrike" spc="-1">
              <a:solidFill>
                <a:srgbClr val="FFFFFF"/>
              </a:solidFill>
              <a:latin typeface="Arial"/>
            </a:endParaRPr>
          </a:p>
        </p:txBody>
      </p:sp>
      <p:sp>
        <p:nvSpPr>
          <p:cNvPr id="133" name="content.1.title"/>
          <p:cNvSpPr/>
          <p:nvPr/>
        </p:nvSpPr>
        <p:spPr>
          <a:xfrm>
            <a:off x="1267560" y="24008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3"/>
                </a:solidFill>
                <a:latin typeface="微软雅黑"/>
                <a:ea typeface="微软雅黑"/>
              </a:rPr>
              <a:t>培训内容</a:t>
            </a:r>
            <a:endParaRPr lang="en-US" sz="2000" b="0" strike="noStrike" spc="-1">
              <a:solidFill>
                <a:srgbClr val="FFFFFF"/>
              </a:solidFill>
              <a:latin typeface="Arial"/>
            </a:endParaRPr>
          </a:p>
        </p:txBody>
      </p:sp>
      <p:sp>
        <p:nvSpPr>
          <p:cNvPr id="134" name="content.2.subtitle"/>
          <p:cNvSpPr/>
          <p:nvPr/>
        </p:nvSpPr>
        <p:spPr>
          <a:xfrm>
            <a:off x="906192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accent3"/>
                </a:solidFill>
                <a:latin typeface="微软雅黑"/>
                <a:ea typeface="微软雅黑"/>
              </a:rPr>
              <a:t>可采用课堂教学、实地演练、在线学习等方式</a:t>
            </a:r>
            <a:endParaRPr lang="en-US" sz="1600" b="0" strike="noStrike" spc="-1">
              <a:solidFill>
                <a:srgbClr val="FFFFFF"/>
              </a:solidFill>
              <a:latin typeface="Arial"/>
            </a:endParaRPr>
          </a:p>
        </p:txBody>
      </p:sp>
      <p:sp>
        <p:nvSpPr>
          <p:cNvPr id="135" name="content.2.title"/>
          <p:cNvSpPr/>
          <p:nvPr/>
        </p:nvSpPr>
        <p:spPr>
          <a:xfrm>
            <a:off x="9061560" y="24008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3"/>
                </a:solidFill>
                <a:latin typeface="微软雅黑"/>
                <a:ea typeface="微软雅黑"/>
              </a:rPr>
              <a:t>培训形式</a:t>
            </a:r>
            <a:endParaRPr lang="en-US" sz="2000" b="0" strike="noStrike" spc="-1">
              <a:solidFill>
                <a:srgbClr val="FFFFFF"/>
              </a:solidFill>
              <a:latin typeface="Arial"/>
            </a:endParaRPr>
          </a:p>
        </p:txBody>
      </p:sp>
      <p:sp>
        <p:nvSpPr>
          <p:cNvPr id="136" name="content.3.subtitle"/>
          <p:cNvSpPr/>
          <p:nvPr/>
        </p:nvSpPr>
        <p:spPr>
          <a:xfrm>
            <a:off x="3865320" y="3411360"/>
            <a:ext cx="1457640" cy="176256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accent3"/>
                </a:solidFill>
                <a:latin typeface="微软雅黑"/>
                <a:ea typeface="微软雅黑"/>
              </a:rPr>
              <a:t>根据职位需求和实际情况定制培训内容和周期</a:t>
            </a:r>
            <a:endParaRPr lang="en-US" sz="1600" b="0" strike="noStrike" spc="-1">
              <a:solidFill>
                <a:srgbClr val="FFFFFF"/>
              </a:solidFill>
              <a:latin typeface="Arial"/>
            </a:endParaRPr>
          </a:p>
        </p:txBody>
      </p:sp>
      <p:sp>
        <p:nvSpPr>
          <p:cNvPr id="137" name="content.3.title"/>
          <p:cNvSpPr/>
          <p:nvPr/>
        </p:nvSpPr>
        <p:spPr>
          <a:xfrm>
            <a:off x="3866040" y="24026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3"/>
                </a:solidFill>
                <a:latin typeface="微软雅黑"/>
                <a:ea typeface="微软雅黑"/>
              </a:rPr>
              <a:t>培训计划制定</a:t>
            </a:r>
            <a:endParaRPr lang="en-US" sz="2000" b="0" strike="noStrike" spc="-1">
              <a:solidFill>
                <a:srgbClr val="FFFFFF"/>
              </a:solidFill>
              <a:latin typeface="Arial"/>
            </a:endParaRPr>
          </a:p>
        </p:txBody>
      </p:sp>
      <p:sp>
        <p:nvSpPr>
          <p:cNvPr id="138" name="content.4.subtitle"/>
          <p:cNvSpPr/>
          <p:nvPr/>
        </p:nvSpPr>
        <p:spPr>
          <a:xfrm>
            <a:off x="646380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accent3"/>
                </a:solidFill>
                <a:latin typeface="微软雅黑"/>
                <a:ea typeface="微软雅黑"/>
              </a:rPr>
              <a:t>定期对员工进行培训效果评估，不断改进培训方案</a:t>
            </a:r>
            <a:endParaRPr lang="en-US" sz="1600" b="0" strike="noStrike" spc="-1">
              <a:solidFill>
                <a:srgbClr val="FFFFFF"/>
              </a:solidFill>
              <a:latin typeface="Arial"/>
            </a:endParaRPr>
          </a:p>
        </p:txBody>
      </p:sp>
      <p:sp>
        <p:nvSpPr>
          <p:cNvPr id="139" name="content.4.title"/>
          <p:cNvSpPr/>
          <p:nvPr/>
        </p:nvSpPr>
        <p:spPr>
          <a:xfrm>
            <a:off x="6464160" y="24026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3"/>
                </a:solidFill>
                <a:latin typeface="微软雅黑"/>
                <a:ea typeface="微软雅黑"/>
              </a:rPr>
              <a:t>培训效果评估</a:t>
            </a:r>
            <a:endParaRPr lang="en-US" sz="2000" b="0" strike="noStrike" spc="-1">
              <a:solidFill>
                <a:srgbClr val="FFFFFF"/>
              </a:solidFill>
              <a:latin typeface="Arial"/>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40" name="PlaceHolder 1"/>
          <p:cNvSpPr>
            <a:spLocks noGrp="1"/>
          </p:cNvSpPr>
          <p:nvPr>
            <p:ph type="title" idx="4294967295"/>
          </p:nvPr>
        </p:nvSpPr>
        <p:spPr>
          <a:xfrm>
            <a:off x="0" y="360000"/>
            <a:ext cx="671544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accent3"/>
                </a:solidFill>
                <a:latin typeface="Arial"/>
                <a:ea typeface="微软雅黑"/>
              </a:rPr>
              <a:t>管理层培训计划</a:t>
            </a:r>
            <a:endParaRPr lang="en-US" sz="3600" b="0" strike="noStrike" spc="-1">
              <a:solidFill>
                <a:schemeClr val="dk1"/>
              </a:solidFill>
              <a:latin typeface="Arial"/>
            </a:endParaRPr>
          </a:p>
        </p:txBody>
      </p:sp>
      <p:sp>
        <p:nvSpPr>
          <p:cNvPr id="141" name="content.1.subtitle"/>
          <p:cNvSpPr/>
          <p:nvPr/>
        </p:nvSpPr>
        <p:spPr>
          <a:xfrm>
            <a:off x="1329120" y="235656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accent3"/>
                </a:solidFill>
                <a:latin typeface="Arial"/>
                <a:ea typeface="微软雅黑"/>
              </a:rPr>
              <a:t>包括安全政策、风险评估、应急预案等</a:t>
            </a:r>
            <a:endParaRPr lang="en-US" sz="1600" b="0" strike="noStrike" spc="-1">
              <a:solidFill>
                <a:srgbClr val="FFFFFF"/>
              </a:solidFill>
              <a:latin typeface="Arial"/>
            </a:endParaRPr>
          </a:p>
        </p:txBody>
      </p:sp>
      <p:sp>
        <p:nvSpPr>
          <p:cNvPr id="142" name="content.1.title"/>
          <p:cNvSpPr/>
          <p:nvPr/>
        </p:nvSpPr>
        <p:spPr>
          <a:xfrm>
            <a:off x="1329120" y="16959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3"/>
                </a:solidFill>
                <a:latin typeface="微软雅黑"/>
                <a:ea typeface="微软雅黑"/>
              </a:rPr>
              <a:t>培训内容</a:t>
            </a:r>
            <a:endParaRPr lang="en-US" sz="2000" b="0" strike="noStrike" spc="-1">
              <a:solidFill>
                <a:srgbClr val="FFFFFF"/>
              </a:solidFill>
              <a:latin typeface="Arial"/>
            </a:endParaRPr>
          </a:p>
        </p:txBody>
      </p:sp>
      <p:sp>
        <p:nvSpPr>
          <p:cNvPr id="143" name="椭圆 13"/>
          <p:cNvSpPr/>
          <p:nvPr/>
        </p:nvSpPr>
        <p:spPr>
          <a:xfrm>
            <a:off x="669240" y="20102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accent3"/>
                </a:solidFill>
                <a:latin typeface="微软雅黑"/>
                <a:ea typeface="微软雅黑"/>
              </a:rPr>
              <a:t>01</a:t>
            </a:r>
            <a:endParaRPr lang="en-US" sz="1600" b="0" strike="noStrike" spc="-1">
              <a:solidFill>
                <a:srgbClr val="FFFFFF"/>
              </a:solidFill>
              <a:latin typeface="Arial"/>
            </a:endParaRPr>
          </a:p>
        </p:txBody>
      </p:sp>
      <p:sp>
        <p:nvSpPr>
          <p:cNvPr id="144" name="椭圆 14"/>
          <p:cNvSpPr/>
          <p:nvPr/>
        </p:nvSpPr>
        <p:spPr>
          <a:xfrm>
            <a:off x="669240" y="502416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accent3"/>
                </a:solidFill>
                <a:latin typeface="微软雅黑"/>
                <a:ea typeface="微软雅黑"/>
              </a:rPr>
              <a:t>03</a:t>
            </a:r>
            <a:endParaRPr lang="en-US" sz="1600" b="0" strike="noStrike" spc="-1">
              <a:solidFill>
                <a:srgbClr val="FFFFFF"/>
              </a:solidFill>
              <a:latin typeface="Arial"/>
            </a:endParaRPr>
          </a:p>
        </p:txBody>
      </p:sp>
      <p:sp>
        <p:nvSpPr>
          <p:cNvPr id="145" name="content.3.subtitle"/>
          <p:cNvSpPr/>
          <p:nvPr/>
        </p:nvSpPr>
        <p:spPr>
          <a:xfrm>
            <a:off x="1333440" y="53766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accent3"/>
                </a:solidFill>
                <a:latin typeface="微软雅黑"/>
                <a:ea typeface="微软雅黑"/>
              </a:rPr>
              <a:t>通过示范和奖励机制促进管理层对安全生产的支持</a:t>
            </a:r>
            <a:endParaRPr lang="en-US" sz="1600" b="0" strike="noStrike" spc="-1">
              <a:solidFill>
                <a:srgbClr val="FFFFFF"/>
              </a:solidFill>
              <a:latin typeface="Arial"/>
            </a:endParaRPr>
          </a:p>
        </p:txBody>
      </p:sp>
      <p:sp>
        <p:nvSpPr>
          <p:cNvPr id="146" name="content.3.title"/>
          <p:cNvSpPr/>
          <p:nvPr/>
        </p:nvSpPr>
        <p:spPr>
          <a:xfrm>
            <a:off x="1329840" y="463860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3"/>
                </a:solidFill>
                <a:latin typeface="微软雅黑"/>
                <a:ea typeface="微软雅黑"/>
              </a:rPr>
              <a:t>重视和支持</a:t>
            </a:r>
            <a:endParaRPr lang="en-US" sz="2000" b="0" strike="noStrike" spc="-1">
              <a:solidFill>
                <a:srgbClr val="FFFFFF"/>
              </a:solidFill>
              <a:latin typeface="Arial"/>
            </a:endParaRPr>
          </a:p>
        </p:txBody>
      </p:sp>
      <p:sp>
        <p:nvSpPr>
          <p:cNvPr id="147"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accent3"/>
                </a:solidFill>
                <a:latin typeface="微软雅黑"/>
                <a:ea typeface="微软雅黑"/>
              </a:rPr>
              <a:t>02</a:t>
            </a:r>
            <a:endParaRPr lang="en-US" sz="1600" b="0" strike="noStrike" spc="-1">
              <a:solidFill>
                <a:srgbClr val="FFFFFF"/>
              </a:solidFill>
              <a:latin typeface="Arial"/>
            </a:endParaRPr>
          </a:p>
        </p:txBody>
      </p:sp>
      <p:sp>
        <p:nvSpPr>
          <p:cNvPr id="148" name="content.2.subtitle"/>
          <p:cNvSpPr/>
          <p:nvPr/>
        </p:nvSpPr>
        <p:spPr>
          <a:xfrm>
            <a:off x="1330920" y="38664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accent3"/>
                </a:solidFill>
                <a:latin typeface="微软雅黑"/>
                <a:ea typeface="微软雅黑"/>
              </a:rPr>
              <a:t>提升管理层安全意识和应对危机能力</a:t>
            </a:r>
            <a:endParaRPr lang="en-US" sz="1600" b="0" strike="noStrike" spc="-1">
              <a:solidFill>
                <a:srgbClr val="FFFFFF"/>
              </a:solidFill>
              <a:latin typeface="Arial"/>
            </a:endParaRPr>
          </a:p>
        </p:txBody>
      </p:sp>
      <p:sp>
        <p:nvSpPr>
          <p:cNvPr id="149" name="content.2.title"/>
          <p:cNvSpPr/>
          <p:nvPr/>
        </p:nvSpPr>
        <p:spPr>
          <a:xfrm>
            <a:off x="1329120" y="31287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3"/>
                </a:solidFill>
                <a:latin typeface="微软雅黑"/>
                <a:ea typeface="微软雅黑"/>
              </a:rPr>
              <a:t>培训目标</a:t>
            </a:r>
            <a:endParaRPr lang="en-US" sz="2000" b="0" strike="noStrike" spc="-1">
              <a:solidFill>
                <a:srgbClr val="FFFFFF"/>
              </a:solidFill>
              <a:latin typeface="Arial"/>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50"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accent3"/>
              </a:solidFill>
              <a:latin typeface="Arial"/>
              <a:ea typeface="微软雅黑"/>
            </a:endParaRPr>
          </a:p>
        </p:txBody>
      </p:sp>
      <p:sp>
        <p:nvSpPr>
          <p:cNvPr id="151" name="content.2.title"/>
          <p:cNvSpPr/>
          <p:nvPr/>
        </p:nvSpPr>
        <p:spPr>
          <a:xfrm>
            <a:off x="3689640" y="2049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accent3"/>
                </a:solidFill>
                <a:latin typeface="微软雅黑"/>
                <a:ea typeface="微软雅黑"/>
              </a:rPr>
              <a:t>平台建设</a:t>
            </a:r>
            <a:endParaRPr lang="en-US" sz="1800" b="0" strike="noStrike" spc="-1">
              <a:solidFill>
                <a:srgbClr val="FFFFFF"/>
              </a:solidFill>
              <a:latin typeface="Arial"/>
            </a:endParaRPr>
          </a:p>
        </p:txBody>
      </p:sp>
      <p:sp>
        <p:nvSpPr>
          <p:cNvPr id="152" name="content.2.content"/>
          <p:cNvSpPr/>
          <p:nvPr/>
        </p:nvSpPr>
        <p:spPr>
          <a:xfrm>
            <a:off x="3666960" y="2924640"/>
            <a:ext cx="2067120" cy="316656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accent3"/>
                </a:solidFill>
                <a:latin typeface="微软雅黑"/>
                <a:ea typeface="微软雅黑"/>
              </a:rPr>
              <a:t>搭建在线学习平台</a:t>
            </a:r>
            <a:endParaRPr lang="en-US" sz="1400" b="0" strike="noStrike" spc="-1">
              <a:solidFill>
                <a:srgbClr val="FFFFFF"/>
              </a:solidFill>
              <a:latin typeface="Arial"/>
            </a:endParaRPr>
          </a:p>
          <a:p>
            <a:r>
              <a:rPr lang="zh-CN" sz="1400" b="0" strike="noStrike" spc="-1">
                <a:solidFill>
                  <a:schemeClr val="accent3"/>
                </a:solidFill>
                <a:latin typeface="微软雅黑"/>
                <a:ea typeface="微软雅黑"/>
              </a:rPr>
              <a:t>建立实地培训基地</a:t>
            </a:r>
            <a:endParaRPr lang="en-US" sz="1400" b="0" strike="noStrike" spc="-1">
              <a:solidFill>
                <a:srgbClr val="FFFFFF"/>
              </a:solidFill>
              <a:latin typeface="Arial"/>
            </a:endParaRPr>
          </a:p>
          <a:p>
            <a:pPr defTabSz="914400">
              <a:lnSpc>
                <a:spcPct val="150000"/>
              </a:lnSpc>
              <a:tabLst>
                <a:tab pos="0"/>
              </a:tabLst>
            </a:pPr>
            <a:r>
              <a:rPr lang="zh-CN" sz="1400" b="0" strike="noStrike" spc="-1">
                <a:solidFill>
                  <a:schemeClr val="accent3"/>
                </a:solidFill>
                <a:latin typeface="微软雅黑"/>
                <a:ea typeface="微软雅黑"/>
              </a:rPr>
              <a:t>开展内部讲座与分享</a:t>
            </a:r>
            <a:endParaRPr lang="en-US" sz="1400" b="0" strike="noStrike" spc="-1">
              <a:solidFill>
                <a:srgbClr val="FFFFFF"/>
              </a:solidFill>
              <a:latin typeface="Arial"/>
            </a:endParaRPr>
          </a:p>
        </p:txBody>
      </p:sp>
      <p:sp>
        <p:nvSpPr>
          <p:cNvPr id="153"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accent3"/>
              </a:solidFill>
              <a:latin typeface="Arial"/>
              <a:ea typeface="微软雅黑"/>
            </a:endParaRPr>
          </a:p>
        </p:txBody>
      </p:sp>
      <p:sp>
        <p:nvSpPr>
          <p:cNvPr id="154" name="content.3.title"/>
          <p:cNvSpPr/>
          <p:nvPr/>
        </p:nvSpPr>
        <p:spPr>
          <a:xfrm>
            <a:off x="6460560" y="204984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accent3"/>
                </a:solidFill>
                <a:latin typeface="微软雅黑"/>
                <a:ea typeface="微软雅黑"/>
              </a:rPr>
              <a:t>资源利用率</a:t>
            </a:r>
            <a:endParaRPr lang="en-US" sz="1800" b="0" strike="noStrike" spc="-1">
              <a:solidFill>
                <a:srgbClr val="FFFFFF"/>
              </a:solidFill>
              <a:latin typeface="Arial"/>
            </a:endParaRPr>
          </a:p>
        </p:txBody>
      </p:sp>
      <p:sp>
        <p:nvSpPr>
          <p:cNvPr id="155" name="content.3.content"/>
          <p:cNvSpPr/>
          <p:nvPr/>
        </p:nvSpPr>
        <p:spPr>
          <a:xfrm>
            <a:off x="6424200" y="2925360"/>
            <a:ext cx="2095920" cy="316584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accent3"/>
                </a:solidFill>
                <a:latin typeface="微软雅黑"/>
                <a:ea typeface="微软雅黑"/>
              </a:rPr>
              <a:t>定期评估资源利用情况</a:t>
            </a:r>
            <a:endParaRPr lang="en-US" sz="1400" b="0" strike="noStrike" spc="-1">
              <a:solidFill>
                <a:srgbClr val="FFFFFF"/>
              </a:solidFill>
              <a:latin typeface="Arial"/>
            </a:endParaRPr>
          </a:p>
          <a:p>
            <a:r>
              <a:rPr lang="zh-CN" sz="1400" b="0" strike="noStrike" spc="-1">
                <a:solidFill>
                  <a:schemeClr val="accent3"/>
                </a:solidFill>
                <a:latin typeface="微软雅黑"/>
                <a:ea typeface="微软雅黑"/>
              </a:rPr>
              <a:t>优化培训资源分配</a:t>
            </a:r>
            <a:endParaRPr lang="en-US" sz="1400" b="0" strike="noStrike" spc="-1">
              <a:solidFill>
                <a:srgbClr val="FFFFFF"/>
              </a:solidFill>
              <a:latin typeface="Arial"/>
            </a:endParaRPr>
          </a:p>
          <a:p>
            <a:pPr defTabSz="914400">
              <a:lnSpc>
                <a:spcPct val="150000"/>
              </a:lnSpc>
              <a:tabLst>
                <a:tab pos="0"/>
              </a:tabLst>
            </a:pPr>
            <a:r>
              <a:rPr lang="zh-CN" sz="1400" b="0" strike="noStrike" spc="-1">
                <a:solidFill>
                  <a:schemeClr val="accent3"/>
                </a:solidFill>
                <a:latin typeface="微软雅黑"/>
                <a:ea typeface="微软雅黑"/>
              </a:rPr>
              <a:t>提高培训资源的有效利用率</a:t>
            </a:r>
            <a:endParaRPr lang="en-US" sz="1400" b="0" strike="noStrike" spc="-1">
              <a:solidFill>
                <a:srgbClr val="FFFFFF"/>
              </a:solidFill>
              <a:latin typeface="Arial"/>
            </a:endParaRPr>
          </a:p>
        </p:txBody>
      </p:sp>
      <p:sp>
        <p:nvSpPr>
          <p:cNvPr id="156"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accent3"/>
              </a:solidFill>
              <a:latin typeface="Arial"/>
              <a:ea typeface="微软雅黑"/>
            </a:endParaRPr>
          </a:p>
        </p:txBody>
      </p:sp>
      <p:sp>
        <p:nvSpPr>
          <p:cNvPr id="157" name="content.4.title"/>
          <p:cNvSpPr/>
          <p:nvPr/>
        </p:nvSpPr>
        <p:spPr>
          <a:xfrm>
            <a:off x="9177480" y="204984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accent3"/>
                </a:solidFill>
                <a:latin typeface="微软雅黑"/>
                <a:ea typeface="微软雅黑"/>
              </a:rPr>
              <a:t>管理</a:t>
            </a:r>
            <a:endParaRPr lang="en-US" sz="1800" b="0" strike="noStrike" spc="-1">
              <a:solidFill>
                <a:srgbClr val="FFFFFF"/>
              </a:solidFill>
              <a:latin typeface="Arial"/>
            </a:endParaRPr>
          </a:p>
        </p:txBody>
      </p:sp>
      <p:sp>
        <p:nvSpPr>
          <p:cNvPr id="158" name="content.4.content"/>
          <p:cNvSpPr/>
          <p:nvPr/>
        </p:nvSpPr>
        <p:spPr>
          <a:xfrm>
            <a:off x="9201240" y="2925360"/>
            <a:ext cx="2076840" cy="316584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accent3"/>
                </a:solidFill>
                <a:latin typeface="微软雅黑"/>
                <a:ea typeface="微软雅黑"/>
              </a:rPr>
              <a:t>建立培训资源管理体系</a:t>
            </a:r>
            <a:endParaRPr lang="en-US" sz="1400" b="0" strike="noStrike" spc="-1">
              <a:solidFill>
                <a:srgbClr val="FFFFFF"/>
              </a:solidFill>
              <a:latin typeface="Arial"/>
            </a:endParaRPr>
          </a:p>
          <a:p>
            <a:r>
              <a:rPr lang="zh-CN" sz="1400" b="0" strike="noStrike" spc="-1">
                <a:solidFill>
                  <a:schemeClr val="accent3"/>
                </a:solidFill>
                <a:latin typeface="微软雅黑"/>
                <a:ea typeface="微软雅黑"/>
              </a:rPr>
              <a:t>确保培训资源的安全和可靠性</a:t>
            </a:r>
            <a:endParaRPr lang="en-US" sz="1400" b="0" strike="noStrike" spc="-1">
              <a:solidFill>
                <a:srgbClr val="FFFFFF"/>
              </a:solidFill>
              <a:latin typeface="Arial"/>
            </a:endParaRPr>
          </a:p>
          <a:p>
            <a:pPr defTabSz="914400">
              <a:lnSpc>
                <a:spcPct val="150000"/>
              </a:lnSpc>
              <a:tabLst>
                <a:tab pos="0"/>
              </a:tabLst>
            </a:pPr>
            <a:r>
              <a:rPr lang="zh-CN" sz="1400" b="0" strike="noStrike" spc="-1">
                <a:solidFill>
                  <a:schemeClr val="accent3"/>
                </a:solidFill>
                <a:latin typeface="微软雅黑"/>
                <a:ea typeface="微软雅黑"/>
              </a:rPr>
              <a:t>加强培训资源的更新与维护</a:t>
            </a:r>
            <a:endParaRPr lang="en-US" sz="1400" b="0" strike="noStrike" spc="-1">
              <a:solidFill>
                <a:srgbClr val="FFFFFF"/>
              </a:solidFill>
              <a:latin typeface="Arial"/>
            </a:endParaRPr>
          </a:p>
        </p:txBody>
      </p:sp>
      <p:sp>
        <p:nvSpPr>
          <p:cNvPr id="159" name="PlaceHolder 1"/>
          <p:cNvSpPr>
            <a:spLocks noGrp="1"/>
          </p:cNvSpPr>
          <p:nvPr>
            <p:ph type="title" idx="4294967295"/>
          </p:nvPr>
        </p:nvSpPr>
        <p:spPr>
          <a:xfrm>
            <a:off x="0" y="0"/>
            <a:ext cx="10799640" cy="719640"/>
          </a:xfrm>
          <a:prstGeom prst="rect">
            <a:avLst/>
          </a:prstGeom>
          <a:noFill/>
          <a:ln w="0">
            <a:noFill/>
          </a:ln>
        </p:spPr>
        <p:txBody>
          <a:bodyPr lIns="90000" tIns="47160" rIns="90000" bIns="47160" anchor="ctr">
            <a:noAutofit/>
          </a:bodyPr>
          <a:lstStyle/>
          <a:p>
            <a:pPr marL="571680" indent="-571680" defTabSz="914400">
              <a:lnSpc>
                <a:spcPct val="100000"/>
              </a:lnSpc>
              <a:buClr>
                <a:srgbClr val="F2BA02"/>
              </a:buClr>
              <a:buFont typeface="Wingdings" charset="2"/>
              <a:buChar char=""/>
            </a:pPr>
            <a:r>
              <a:rPr lang="zh-CN" sz="3600" b="1" strike="noStrike" spc="299">
                <a:solidFill>
                  <a:schemeClr val="accent3"/>
                </a:solidFill>
                <a:latin typeface="Arial"/>
                <a:ea typeface="微软雅黑"/>
              </a:rPr>
              <a:t>培训资源和平台</a:t>
            </a:r>
            <a:endParaRPr lang="en-US" sz="3600" b="0" strike="noStrike" spc="-1">
              <a:solidFill>
                <a:schemeClr val="dk1"/>
              </a:solidFill>
              <a:latin typeface="Arial"/>
            </a:endParaRPr>
          </a:p>
        </p:txBody>
      </p:sp>
      <p:sp>
        <p:nvSpPr>
          <p:cNvPr id="160"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accent3"/>
              </a:solidFill>
              <a:latin typeface="Arial"/>
              <a:ea typeface="微软雅黑"/>
            </a:endParaRPr>
          </a:p>
        </p:txBody>
      </p:sp>
      <p:sp>
        <p:nvSpPr>
          <p:cNvPr id="161" name="content.1.title"/>
          <p:cNvSpPr/>
          <p:nvPr/>
        </p:nvSpPr>
        <p:spPr>
          <a:xfrm>
            <a:off x="882360" y="2049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accent3"/>
                </a:solidFill>
                <a:latin typeface="微软雅黑"/>
                <a:ea typeface="微软雅黑"/>
              </a:rPr>
              <a:t>资源获取</a:t>
            </a:r>
            <a:endParaRPr lang="en-US" sz="1800" b="0" strike="noStrike" spc="-1">
              <a:solidFill>
                <a:srgbClr val="FFFFFF"/>
              </a:solidFill>
              <a:latin typeface="Arial"/>
            </a:endParaRPr>
          </a:p>
        </p:txBody>
      </p:sp>
      <p:sp>
        <p:nvSpPr>
          <p:cNvPr id="162" name="content.1.content"/>
          <p:cNvSpPr/>
          <p:nvPr/>
        </p:nvSpPr>
        <p:spPr>
          <a:xfrm>
            <a:off x="872640" y="2924640"/>
            <a:ext cx="2082960" cy="316656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accent3"/>
                </a:solidFill>
                <a:latin typeface="微软雅黑"/>
                <a:ea typeface="微软雅黑"/>
              </a:rPr>
              <a:t>与培训机构合作</a:t>
            </a:r>
            <a:endParaRPr lang="en-US" sz="1400" b="0" strike="noStrike" spc="-1">
              <a:solidFill>
                <a:srgbClr val="FFFFFF"/>
              </a:solidFill>
              <a:latin typeface="Arial"/>
            </a:endParaRPr>
          </a:p>
          <a:p>
            <a:r>
              <a:rPr lang="zh-CN" sz="1400" b="0" strike="noStrike" spc="-1">
                <a:solidFill>
                  <a:schemeClr val="accent3"/>
                </a:solidFill>
                <a:latin typeface="微软雅黑"/>
                <a:ea typeface="微软雅黑"/>
              </a:rPr>
              <a:t>利用内部专家资源</a:t>
            </a:r>
            <a:endParaRPr lang="en-US" sz="1400" b="0" strike="noStrike" spc="-1">
              <a:solidFill>
                <a:srgbClr val="FFFFFF"/>
              </a:solidFill>
              <a:latin typeface="Arial"/>
            </a:endParaRPr>
          </a:p>
          <a:p>
            <a:pPr defTabSz="914400">
              <a:lnSpc>
                <a:spcPct val="150000"/>
              </a:lnSpc>
              <a:tabLst>
                <a:tab pos="0"/>
              </a:tabLst>
            </a:pPr>
            <a:r>
              <a:rPr lang="zh-CN" sz="1400" b="0" strike="noStrike" spc="-1">
                <a:solidFill>
                  <a:schemeClr val="accent3"/>
                </a:solidFill>
                <a:latin typeface="微软雅黑"/>
                <a:ea typeface="微软雅黑"/>
              </a:rPr>
              <a:t>参与行业交流与合作</a:t>
            </a:r>
            <a:endParaRPr lang="en-US" sz="1400" b="0" strike="noStrike" spc="-1">
              <a:solidFill>
                <a:srgbClr val="FFFFFF"/>
              </a:solidFill>
              <a:latin typeface="Arial"/>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63" name="PlaceHolder 1"/>
          <p:cNvSpPr>
            <a:spLocks noGrp="1"/>
          </p:cNvSpPr>
          <p:nvPr>
            <p:ph type="title" idx="4294967295"/>
          </p:nvPr>
        </p:nvSpPr>
        <p:spPr>
          <a:xfrm>
            <a:off x="0" y="0"/>
            <a:ext cx="5400360" cy="718920"/>
          </a:xfrm>
          <a:prstGeom prst="rect">
            <a:avLst/>
          </a:prstGeom>
          <a:noFill/>
          <a:ln w="0">
            <a:noFill/>
          </a:ln>
        </p:spPr>
        <p:txBody>
          <a:bodyPr lIns="0" tIns="0" rIns="0" bIns="0" anchor="b">
            <a:normAutofit/>
          </a:bodyPr>
          <a:lstStyle/>
          <a:p>
            <a:pPr marL="571680" indent="-571680" defTabSz="914400">
              <a:lnSpc>
                <a:spcPct val="100000"/>
              </a:lnSpc>
              <a:buClr>
                <a:srgbClr val="F2BA02"/>
              </a:buClr>
              <a:buFont typeface="Wingdings" charset="2"/>
              <a:buChar char=""/>
            </a:pPr>
            <a:r>
              <a:rPr lang="zh-CN" sz="3600" b="1" strike="noStrike" spc="299">
                <a:solidFill>
                  <a:schemeClr val="accent3"/>
                </a:solidFill>
                <a:latin typeface="Arial"/>
                <a:ea typeface="微软雅黑"/>
              </a:rPr>
              <a:t>结语</a:t>
            </a:r>
            <a:endParaRPr lang="en-US" sz="3600" b="0" strike="noStrike" spc="-1">
              <a:solidFill>
                <a:schemeClr val="dk1"/>
              </a:solidFill>
              <a:latin typeface="Arial"/>
            </a:endParaRPr>
          </a:p>
        </p:txBody>
      </p:sp>
      <p:sp>
        <p:nvSpPr>
          <p:cNvPr id="164" name="content"/>
          <p:cNvSpPr/>
          <p:nvPr/>
        </p:nvSpPr>
        <p:spPr>
          <a:xfrm>
            <a:off x="3794040" y="2447280"/>
            <a:ext cx="5336640" cy="315432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000" b="0" strike="noStrike" spc="-1">
                <a:solidFill>
                  <a:schemeClr val="accent3"/>
                </a:solidFill>
                <a:latin typeface="微软雅黑"/>
                <a:ea typeface="微软雅黑"/>
              </a:rPr>
              <a:t>金融行业安全生产培训是保障机构稳定运行和员工及客户安全的重要措施。只有不断提升员工和管理层的安全生产意识和能力，才能有效预防风险事件的发生，并保障金融行业的持续发展。</a:t>
            </a:r>
            <a:endParaRPr lang="en-US" sz="2000" b="0" strike="noStrike" spc="-1">
              <a:solidFill>
                <a:srgbClr val="FFFFFF"/>
              </a:solidFill>
              <a:latin typeface="Arial"/>
            </a:endParaRP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65"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F2BA02"/>
              </a:buClr>
              <a:buFont typeface="Arial"/>
              <a:buChar char="●"/>
              <a:tabLst>
                <a:tab pos="1609560"/>
              </a:tabLst>
            </a:pPr>
            <a:r>
              <a:rPr lang="en-US" sz="1800" b="0" strike="noStrike" spc="148">
                <a:solidFill>
                  <a:schemeClr val="accent3"/>
                </a:solidFill>
                <a:latin typeface="Arial"/>
                <a:ea typeface="微软雅黑"/>
              </a:rPr>
              <a:t>03</a:t>
            </a:r>
            <a:endParaRPr lang="en-US" sz="1800" b="0" strike="noStrike" spc="148">
              <a:solidFill>
                <a:schemeClr val="dk1">
                  <a:lumMod val="65000"/>
                  <a:lumOff val="35000"/>
                </a:schemeClr>
              </a:solidFill>
              <a:latin typeface="Arial"/>
            </a:endParaRPr>
          </a:p>
        </p:txBody>
      </p:sp>
      <p:sp>
        <p:nvSpPr>
          <p:cNvPr id="166" name="PlaceHolder 2"/>
          <p:cNvSpPr>
            <a:spLocks noGrp="1"/>
          </p:cNvSpPr>
          <p:nvPr>
            <p:ph type="title" idx="4294967295"/>
          </p:nvPr>
        </p:nvSpPr>
        <p:spPr>
          <a:xfrm>
            <a:off x="4093200" y="2085840"/>
            <a:ext cx="631836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accent3"/>
                </a:solidFill>
                <a:latin typeface="Arial"/>
                <a:ea typeface="微软雅黑"/>
              </a:rPr>
              <a:t>第</a:t>
            </a:r>
            <a:r>
              <a:rPr lang="en-US" sz="3600" b="1" strike="noStrike" spc="299">
                <a:solidFill>
                  <a:schemeClr val="accent3"/>
                </a:solidFill>
                <a:latin typeface="Arial"/>
                <a:ea typeface="微软雅黑"/>
              </a:rPr>
              <a:t>3</a:t>
            </a:r>
            <a:r>
              <a:rPr lang="zh-CN" sz="3600" b="1" strike="noStrike" spc="299">
                <a:solidFill>
                  <a:schemeClr val="accent3"/>
                </a:solidFill>
                <a:latin typeface="Arial"/>
                <a:ea typeface="微软雅黑"/>
              </a:rPr>
              <a:t>章 金融行业安全生产培训实施策略</a:t>
            </a:r>
            <a:endParaRPr lang="en-US" sz="3600" b="0" strike="noStrike" spc="-1">
              <a:solidFill>
                <a:schemeClr val="dk1"/>
              </a:solidFill>
              <a:latin typeface="Arial"/>
            </a:endParaRPr>
          </a:p>
        </p:txBody>
      </p:sp>
      <p:sp>
        <p:nvSpPr>
          <p:cNvPr id="167"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accent3"/>
                </a:solidFill>
                <a:latin typeface="Arial"/>
                <a:ea typeface="微软雅黑"/>
              </a:rPr>
              <a:t> </a:t>
            </a:r>
            <a:endParaRPr lang="en-US" sz="1800" b="0" strike="noStrike" spc="-1">
              <a:solidFill>
                <a:srgbClr val="FFFFFF"/>
              </a:solidFill>
              <a:latin typeface="Arial"/>
            </a:endParaRP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68"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accent3"/>
              </a:solidFill>
              <a:latin typeface="Arial"/>
              <a:ea typeface="微软雅黑"/>
            </a:endParaRPr>
          </a:p>
        </p:txBody>
      </p:sp>
      <p:sp>
        <p:nvSpPr>
          <p:cNvPr id="169" name="title"/>
          <p:cNvSpPr/>
          <p:nvPr/>
        </p:nvSpPr>
        <p:spPr>
          <a:xfrm>
            <a:off x="8259480" y="741600"/>
            <a:ext cx="310284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2800" b="1" strike="noStrike" spc="299">
                <a:solidFill>
                  <a:schemeClr val="accent3"/>
                </a:solidFill>
                <a:latin typeface="Arial"/>
                <a:ea typeface="微软雅黑"/>
              </a:rPr>
              <a:t>培训形式选择</a:t>
            </a:r>
            <a:endParaRPr lang="en-US" sz="2800" b="0" strike="noStrike" spc="-1">
              <a:solidFill>
                <a:srgbClr val="FFFFFF"/>
              </a:solidFill>
              <a:latin typeface="Arial"/>
            </a:endParaRPr>
          </a:p>
        </p:txBody>
      </p:sp>
      <p:sp>
        <p:nvSpPr>
          <p:cNvPr id="170" name="content"/>
          <p:cNvSpPr/>
          <p:nvPr/>
        </p:nvSpPr>
        <p:spPr>
          <a:xfrm>
            <a:off x="8685360" y="2215440"/>
            <a:ext cx="2280600" cy="20394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800" b="0" strike="noStrike" spc="148">
                <a:solidFill>
                  <a:schemeClr val="accent3"/>
                </a:solidFill>
                <a:latin typeface="Arial"/>
                <a:ea typeface="微软雅黑"/>
              </a:rPr>
              <a:t>金融行业安全生产培训可以采取多种形式，包括传统课堂培训、在线培训平台以及实地演练和模拟训练。选择适合的培训形式对于培训效果至关重要。</a:t>
            </a:r>
            <a:endParaRPr lang="en-US" sz="1800" b="0" strike="noStrike" spc="-1">
              <a:solidFill>
                <a:srgbClr val="FFFFFF"/>
              </a:solidFill>
              <a:latin typeface="Arial"/>
            </a:endParaRPr>
          </a:p>
        </p:txBody>
      </p:sp>
      <p:sp>
        <p:nvSpPr>
          <p:cNvPr id="171"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accent3"/>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72" name="PlaceHolder 1"/>
          <p:cNvSpPr>
            <a:spLocks noGrp="1"/>
          </p:cNvSpPr>
          <p:nvPr>
            <p:ph type="title" idx="4294967295"/>
          </p:nvPr>
        </p:nvSpPr>
        <p:spPr>
          <a:xfrm>
            <a:off x="0" y="0"/>
            <a:ext cx="10968480" cy="705240"/>
          </a:xfrm>
          <a:prstGeom prst="rect">
            <a:avLst/>
          </a:prstGeom>
          <a:noFill/>
          <a:ln w="0">
            <a:noFill/>
          </a:ln>
        </p:spPr>
        <p:txBody>
          <a:bodyPr lIns="90000" tIns="47160" rIns="90000" bIns="47160" anchor="ctr">
            <a:noAutofit/>
          </a:bodyPr>
          <a:lstStyle/>
          <a:p>
            <a:pPr marL="571680" indent="-571680" defTabSz="914400">
              <a:lnSpc>
                <a:spcPct val="100000"/>
              </a:lnSpc>
              <a:buClr>
                <a:srgbClr val="F2BA02"/>
              </a:buClr>
              <a:buFont typeface="Wingdings" charset="2"/>
              <a:buChar char=""/>
            </a:pPr>
            <a:r>
              <a:rPr lang="zh-CN" sz="3600" b="1" strike="noStrike" spc="299">
                <a:solidFill>
                  <a:schemeClr val="accent3"/>
                </a:solidFill>
                <a:latin typeface="微软雅黑"/>
                <a:ea typeface="微软雅黑"/>
              </a:rPr>
              <a:t>培训方式创新</a:t>
            </a:r>
            <a:endParaRPr lang="en-US" sz="3600" b="0" strike="noStrike" spc="-1">
              <a:solidFill>
                <a:schemeClr val="dk1"/>
              </a:solidFill>
              <a:latin typeface="Arial"/>
            </a:endParaRPr>
          </a:p>
        </p:txBody>
      </p:sp>
      <p:sp>
        <p:nvSpPr>
          <p:cNvPr id="173" name="content.1.subtitle"/>
          <p:cNvSpPr/>
          <p:nvPr/>
        </p:nvSpPr>
        <p:spPr>
          <a:xfrm>
            <a:off x="126684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accent3"/>
                </a:solidFill>
                <a:latin typeface="微软雅黑"/>
                <a:ea typeface="微软雅黑"/>
              </a:rPr>
              <a:t>提高培训的趣味性和互动性</a:t>
            </a:r>
            <a:endParaRPr lang="en-US" sz="1600" b="0" strike="noStrike" spc="-1">
              <a:solidFill>
                <a:srgbClr val="FFFFFF"/>
              </a:solidFill>
              <a:latin typeface="Arial"/>
            </a:endParaRPr>
          </a:p>
        </p:txBody>
      </p:sp>
      <p:sp>
        <p:nvSpPr>
          <p:cNvPr id="174" name="content.1.title"/>
          <p:cNvSpPr/>
          <p:nvPr/>
        </p:nvSpPr>
        <p:spPr>
          <a:xfrm>
            <a:off x="1267560" y="24008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3"/>
                </a:solidFill>
                <a:latin typeface="微软雅黑"/>
                <a:ea typeface="微软雅黑"/>
              </a:rPr>
              <a:t>利用虚拟现实技术进行培训</a:t>
            </a:r>
            <a:endParaRPr lang="en-US" sz="2000" b="0" strike="noStrike" spc="-1">
              <a:solidFill>
                <a:srgbClr val="FFFFFF"/>
              </a:solidFill>
              <a:latin typeface="Arial"/>
            </a:endParaRPr>
          </a:p>
        </p:txBody>
      </p:sp>
      <p:sp>
        <p:nvSpPr>
          <p:cNvPr id="175" name="content.2.subtitle"/>
          <p:cNvSpPr/>
          <p:nvPr/>
        </p:nvSpPr>
        <p:spPr>
          <a:xfrm>
            <a:off x="906192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accent3"/>
                </a:solidFill>
                <a:latin typeface="微软雅黑"/>
                <a:ea typeface="微软雅黑"/>
              </a:rPr>
              <a:t>满足不同员工的学习需求</a:t>
            </a:r>
            <a:endParaRPr lang="en-US" sz="1600" b="0" strike="noStrike" spc="-1">
              <a:solidFill>
                <a:srgbClr val="FFFFFF"/>
              </a:solidFill>
              <a:latin typeface="Arial"/>
            </a:endParaRPr>
          </a:p>
        </p:txBody>
      </p:sp>
      <p:sp>
        <p:nvSpPr>
          <p:cNvPr id="176" name="content.2.title"/>
          <p:cNvSpPr/>
          <p:nvPr/>
        </p:nvSpPr>
        <p:spPr>
          <a:xfrm>
            <a:off x="9061560" y="24008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3"/>
                </a:solidFill>
                <a:latin typeface="微软雅黑"/>
                <a:ea typeface="微软雅黑"/>
              </a:rPr>
              <a:t>制定个性化学习计划</a:t>
            </a:r>
            <a:endParaRPr lang="en-US" sz="2000" b="0" strike="noStrike" spc="-1">
              <a:solidFill>
                <a:srgbClr val="FFFFFF"/>
              </a:solidFill>
              <a:latin typeface="Arial"/>
            </a:endParaRPr>
          </a:p>
        </p:txBody>
      </p:sp>
      <p:sp>
        <p:nvSpPr>
          <p:cNvPr id="177" name="content.3.subtitle"/>
          <p:cNvSpPr/>
          <p:nvPr/>
        </p:nvSpPr>
        <p:spPr>
          <a:xfrm>
            <a:off x="3865320" y="3411360"/>
            <a:ext cx="1457640" cy="176256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accent3"/>
                </a:solidFill>
                <a:latin typeface="微软雅黑"/>
                <a:ea typeface="微软雅黑"/>
              </a:rPr>
              <a:t>增强学习效果和记忆度</a:t>
            </a:r>
            <a:endParaRPr lang="en-US" sz="1600" b="0" strike="noStrike" spc="-1">
              <a:solidFill>
                <a:srgbClr val="FFFFFF"/>
              </a:solidFill>
              <a:latin typeface="Arial"/>
            </a:endParaRPr>
          </a:p>
        </p:txBody>
      </p:sp>
      <p:sp>
        <p:nvSpPr>
          <p:cNvPr id="178" name="content.3.title"/>
          <p:cNvSpPr/>
          <p:nvPr/>
        </p:nvSpPr>
        <p:spPr>
          <a:xfrm>
            <a:off x="3866040" y="24026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3"/>
                </a:solidFill>
                <a:latin typeface="微软雅黑"/>
                <a:ea typeface="微软雅黑"/>
              </a:rPr>
              <a:t>利用微学习和游戏化培训</a:t>
            </a:r>
            <a:endParaRPr lang="en-US" sz="2000" b="0" strike="noStrike" spc="-1">
              <a:solidFill>
                <a:srgbClr val="FFFFFF"/>
              </a:solidFill>
              <a:latin typeface="Arial"/>
            </a:endParaRPr>
          </a:p>
        </p:txBody>
      </p:sp>
      <p:sp>
        <p:nvSpPr>
          <p:cNvPr id="179" name="content.4.subtitle"/>
          <p:cNvSpPr/>
          <p:nvPr/>
        </p:nvSpPr>
        <p:spPr>
          <a:xfrm>
            <a:off x="646380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600" b="0" strike="noStrike" spc="-1">
                <a:solidFill>
                  <a:schemeClr val="accent3"/>
                </a:solidFill>
                <a:latin typeface="微软雅黑"/>
                <a:ea typeface="微软雅黑"/>
              </a:rPr>
              <a:t> </a:t>
            </a:r>
            <a:endParaRPr lang="en-US" sz="1600" b="0" strike="noStrike" spc="-1">
              <a:solidFill>
                <a:srgbClr val="FFFFFF"/>
              </a:solidFill>
              <a:latin typeface="Arial"/>
            </a:endParaRPr>
          </a:p>
        </p:txBody>
      </p:sp>
      <p:sp>
        <p:nvSpPr>
          <p:cNvPr id="180" name="content.4.title"/>
          <p:cNvSpPr/>
          <p:nvPr/>
        </p:nvSpPr>
        <p:spPr>
          <a:xfrm>
            <a:off x="6464160" y="24026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000" b="1" strike="noStrike" spc="-1">
                <a:solidFill>
                  <a:schemeClr val="accent3"/>
                </a:solidFill>
                <a:latin typeface="微软雅黑"/>
                <a:ea typeface="微软雅黑"/>
              </a:rPr>
              <a:t> </a:t>
            </a:r>
            <a:endParaRPr lang="en-US" sz="2000" b="0" strike="noStrike" spc="-1">
              <a:solidFill>
                <a:srgbClr val="FFFFFF"/>
              </a:solidFill>
              <a:latin typeface="Arial"/>
            </a:endParaRP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81" name="PlaceHolder 1"/>
          <p:cNvSpPr>
            <a:spLocks noGrp="1"/>
          </p:cNvSpPr>
          <p:nvPr>
            <p:ph type="title" idx="4294967295"/>
          </p:nvPr>
        </p:nvSpPr>
        <p:spPr>
          <a:xfrm>
            <a:off x="0" y="0"/>
            <a:ext cx="10968480" cy="705240"/>
          </a:xfrm>
          <a:prstGeom prst="rect">
            <a:avLst/>
          </a:prstGeom>
          <a:noFill/>
          <a:ln w="0">
            <a:noFill/>
          </a:ln>
        </p:spPr>
        <p:txBody>
          <a:bodyPr lIns="90000" tIns="47160" rIns="90000" bIns="47160" anchor="ctr">
            <a:noAutofit/>
          </a:bodyPr>
          <a:lstStyle/>
          <a:p>
            <a:pPr marL="571680" indent="-571680" defTabSz="914400">
              <a:lnSpc>
                <a:spcPct val="100000"/>
              </a:lnSpc>
              <a:buClr>
                <a:srgbClr val="F2BA02"/>
              </a:buClr>
              <a:buFont typeface="Wingdings" charset="2"/>
              <a:buChar char=""/>
            </a:pPr>
            <a:r>
              <a:rPr lang="zh-CN" sz="3600" b="1" strike="noStrike" spc="299">
                <a:solidFill>
                  <a:schemeClr val="accent3"/>
                </a:solidFill>
                <a:latin typeface="微软雅黑"/>
                <a:ea typeface="微软雅黑"/>
              </a:rPr>
              <a:t>培训内容设计</a:t>
            </a:r>
            <a:endParaRPr lang="en-US" sz="3600" b="0" strike="noStrike" spc="-1">
              <a:solidFill>
                <a:schemeClr val="dk1"/>
              </a:solidFill>
              <a:latin typeface="Arial"/>
            </a:endParaRPr>
          </a:p>
        </p:txBody>
      </p:sp>
      <p:sp>
        <p:nvSpPr>
          <p:cNvPr id="182" name="content.1.subtitle"/>
          <p:cNvSpPr/>
          <p:nvPr/>
        </p:nvSpPr>
        <p:spPr>
          <a:xfrm>
            <a:off x="126684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accent3"/>
                </a:solidFill>
                <a:latin typeface="微软雅黑"/>
                <a:ea typeface="微软雅黑"/>
              </a:rPr>
              <a:t>确保培训内容贴近实际工作</a:t>
            </a:r>
            <a:endParaRPr lang="en-US" sz="1600" b="0" strike="noStrike" spc="-1">
              <a:solidFill>
                <a:srgbClr val="FFFFFF"/>
              </a:solidFill>
              <a:latin typeface="Arial"/>
            </a:endParaRPr>
          </a:p>
        </p:txBody>
      </p:sp>
      <p:sp>
        <p:nvSpPr>
          <p:cNvPr id="183" name="content.1.title"/>
          <p:cNvSpPr/>
          <p:nvPr/>
        </p:nvSpPr>
        <p:spPr>
          <a:xfrm>
            <a:off x="1267560" y="24008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3"/>
                </a:solidFill>
                <a:latin typeface="微软雅黑"/>
                <a:ea typeface="微软雅黑"/>
              </a:rPr>
              <a:t>设计符合金融行业实际情况的培训内容</a:t>
            </a:r>
            <a:endParaRPr lang="en-US" sz="2000" b="0" strike="noStrike" spc="-1">
              <a:solidFill>
                <a:srgbClr val="FFFFFF"/>
              </a:solidFill>
              <a:latin typeface="Arial"/>
            </a:endParaRPr>
          </a:p>
        </p:txBody>
      </p:sp>
      <p:sp>
        <p:nvSpPr>
          <p:cNvPr id="184" name="content.2.subtitle"/>
          <p:cNvSpPr/>
          <p:nvPr/>
        </p:nvSpPr>
        <p:spPr>
          <a:xfrm>
            <a:off x="906192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accent3"/>
                </a:solidFill>
                <a:latin typeface="微软雅黑"/>
                <a:ea typeface="微软雅黑"/>
              </a:rPr>
              <a:t>明确培训的主要内容和目标</a:t>
            </a:r>
            <a:endParaRPr lang="en-US" sz="1600" b="0" strike="noStrike" spc="-1">
              <a:solidFill>
                <a:srgbClr val="FFFFFF"/>
              </a:solidFill>
              <a:latin typeface="Arial"/>
            </a:endParaRPr>
          </a:p>
        </p:txBody>
      </p:sp>
      <p:sp>
        <p:nvSpPr>
          <p:cNvPr id="185" name="content.2.title"/>
          <p:cNvSpPr/>
          <p:nvPr/>
        </p:nvSpPr>
        <p:spPr>
          <a:xfrm>
            <a:off x="9061560" y="24008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3"/>
                </a:solidFill>
                <a:latin typeface="微软雅黑"/>
                <a:ea typeface="微软雅黑"/>
              </a:rPr>
              <a:t>制定培训大纲和细则</a:t>
            </a:r>
            <a:endParaRPr lang="en-US" sz="2000" b="0" strike="noStrike" spc="-1">
              <a:solidFill>
                <a:srgbClr val="FFFFFF"/>
              </a:solidFill>
              <a:latin typeface="Arial"/>
            </a:endParaRPr>
          </a:p>
        </p:txBody>
      </p:sp>
      <p:sp>
        <p:nvSpPr>
          <p:cNvPr id="186" name="content.3.subtitle"/>
          <p:cNvSpPr/>
          <p:nvPr/>
        </p:nvSpPr>
        <p:spPr>
          <a:xfrm>
            <a:off x="3865320" y="3411360"/>
            <a:ext cx="1457640" cy="176256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accent3"/>
                </a:solidFill>
                <a:latin typeface="微软雅黑"/>
                <a:ea typeface="微软雅黑"/>
              </a:rPr>
              <a:t>确保培训内容丰富全面</a:t>
            </a:r>
            <a:endParaRPr lang="en-US" sz="1600" b="0" strike="noStrike" spc="-1">
              <a:solidFill>
                <a:srgbClr val="FFFFFF"/>
              </a:solidFill>
              <a:latin typeface="Arial"/>
            </a:endParaRPr>
          </a:p>
        </p:txBody>
      </p:sp>
      <p:sp>
        <p:nvSpPr>
          <p:cNvPr id="187" name="content.3.title"/>
          <p:cNvSpPr/>
          <p:nvPr/>
        </p:nvSpPr>
        <p:spPr>
          <a:xfrm>
            <a:off x="3866040" y="24026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3"/>
                </a:solidFill>
                <a:latin typeface="微软雅黑"/>
                <a:ea typeface="微软雅黑"/>
              </a:rPr>
              <a:t>保证培训内容的信息量和有效性</a:t>
            </a:r>
            <a:endParaRPr lang="en-US" sz="2000" b="0" strike="noStrike" spc="-1">
              <a:solidFill>
                <a:srgbClr val="FFFFFF"/>
              </a:solidFill>
              <a:latin typeface="Arial"/>
            </a:endParaRPr>
          </a:p>
        </p:txBody>
      </p:sp>
      <p:sp>
        <p:nvSpPr>
          <p:cNvPr id="188" name="content.4.subtitle"/>
          <p:cNvSpPr/>
          <p:nvPr/>
        </p:nvSpPr>
        <p:spPr>
          <a:xfrm>
            <a:off x="646380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600" b="0" strike="noStrike" spc="-1">
                <a:solidFill>
                  <a:schemeClr val="accent3"/>
                </a:solidFill>
                <a:latin typeface="微软雅黑"/>
                <a:ea typeface="微软雅黑"/>
              </a:rPr>
              <a:t> </a:t>
            </a:r>
            <a:endParaRPr lang="en-US" sz="1600" b="0" strike="noStrike" spc="-1">
              <a:solidFill>
                <a:srgbClr val="FFFFFF"/>
              </a:solidFill>
              <a:latin typeface="Arial"/>
            </a:endParaRPr>
          </a:p>
        </p:txBody>
      </p:sp>
      <p:sp>
        <p:nvSpPr>
          <p:cNvPr id="189" name="content.4.title"/>
          <p:cNvSpPr/>
          <p:nvPr/>
        </p:nvSpPr>
        <p:spPr>
          <a:xfrm>
            <a:off x="6464160" y="24026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000" b="1" strike="noStrike" spc="-1">
                <a:solidFill>
                  <a:schemeClr val="accent3"/>
                </a:solidFill>
                <a:latin typeface="微软雅黑"/>
                <a:ea typeface="微软雅黑"/>
              </a:rPr>
              <a:t> </a:t>
            </a:r>
            <a:endParaRPr lang="en-US" sz="2000" b="0" strike="noStrike" spc="-1">
              <a:solidFill>
                <a:srgbClr val="FFFFFF"/>
              </a:solidFill>
              <a:latin typeface="Arial"/>
            </a:endParaRPr>
          </a:p>
        </p:txBody>
      </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90"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accent3"/>
              </a:solidFill>
              <a:latin typeface="Arial"/>
              <a:ea typeface="微软雅黑"/>
            </a:endParaRPr>
          </a:p>
        </p:txBody>
      </p:sp>
      <p:sp>
        <p:nvSpPr>
          <p:cNvPr id="191" name="content.2.title"/>
          <p:cNvSpPr/>
          <p:nvPr/>
        </p:nvSpPr>
        <p:spPr>
          <a:xfrm>
            <a:off x="3689640" y="2049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accent3"/>
                </a:solidFill>
                <a:latin typeface="微软雅黑"/>
                <a:ea typeface="微软雅黑"/>
              </a:rPr>
              <a:t>定期对员工进行培训效果评估</a:t>
            </a:r>
            <a:endParaRPr lang="en-US" sz="1800" b="0" strike="noStrike" spc="-1">
              <a:solidFill>
                <a:srgbClr val="FFFFFF"/>
              </a:solidFill>
              <a:latin typeface="Arial"/>
            </a:endParaRPr>
          </a:p>
        </p:txBody>
      </p:sp>
      <p:sp>
        <p:nvSpPr>
          <p:cNvPr id="192" name="content.2.content"/>
          <p:cNvSpPr/>
          <p:nvPr/>
        </p:nvSpPr>
        <p:spPr>
          <a:xfrm>
            <a:off x="3666960" y="2924640"/>
            <a:ext cx="2067120" cy="31665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400" b="0" strike="noStrike" spc="-1">
                <a:solidFill>
                  <a:schemeClr val="accent3"/>
                </a:solidFill>
                <a:latin typeface="微软雅黑"/>
                <a:ea typeface="微软雅黑"/>
              </a:rPr>
              <a:t>建立定期评估机制，及时掌握培训效果</a:t>
            </a:r>
            <a:endParaRPr lang="en-US" sz="1400" b="0" strike="noStrike" spc="-1">
              <a:solidFill>
                <a:srgbClr val="FFFFFF"/>
              </a:solidFill>
              <a:latin typeface="Arial"/>
            </a:endParaRPr>
          </a:p>
        </p:txBody>
      </p:sp>
      <p:sp>
        <p:nvSpPr>
          <p:cNvPr id="193"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accent3"/>
              </a:solidFill>
              <a:latin typeface="Arial"/>
              <a:ea typeface="微软雅黑"/>
            </a:endParaRPr>
          </a:p>
        </p:txBody>
      </p:sp>
      <p:sp>
        <p:nvSpPr>
          <p:cNvPr id="194" name="content.3.title"/>
          <p:cNvSpPr/>
          <p:nvPr/>
        </p:nvSpPr>
        <p:spPr>
          <a:xfrm>
            <a:off x="6460560" y="204984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accent3"/>
                </a:solidFill>
                <a:latin typeface="微软雅黑"/>
                <a:ea typeface="微软雅黑"/>
              </a:rPr>
              <a:t>根据评估结果进行培训方案调整和改进</a:t>
            </a:r>
            <a:endParaRPr lang="en-US" sz="1800" b="0" strike="noStrike" spc="-1">
              <a:solidFill>
                <a:srgbClr val="FFFFFF"/>
              </a:solidFill>
              <a:latin typeface="Arial"/>
            </a:endParaRPr>
          </a:p>
        </p:txBody>
      </p:sp>
      <p:sp>
        <p:nvSpPr>
          <p:cNvPr id="195" name="content.3.content"/>
          <p:cNvSpPr/>
          <p:nvPr/>
        </p:nvSpPr>
        <p:spPr>
          <a:xfrm>
            <a:off x="6424200" y="2925360"/>
            <a:ext cx="2095920" cy="31658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400" b="0" strike="noStrike" spc="-1">
                <a:solidFill>
                  <a:schemeClr val="accent3"/>
                </a:solidFill>
                <a:latin typeface="微软雅黑"/>
                <a:ea typeface="微软雅黑"/>
              </a:rPr>
              <a:t>根据评估结果，及时调整培训方案，持续改进培训质量</a:t>
            </a:r>
            <a:endParaRPr lang="en-US" sz="1400" b="0" strike="noStrike" spc="-1">
              <a:solidFill>
                <a:srgbClr val="FFFFFF"/>
              </a:solidFill>
              <a:latin typeface="Arial"/>
            </a:endParaRPr>
          </a:p>
        </p:txBody>
      </p:sp>
      <p:sp>
        <p:nvSpPr>
          <p:cNvPr id="196"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accent3"/>
              </a:solidFill>
              <a:latin typeface="Arial"/>
              <a:ea typeface="微软雅黑"/>
            </a:endParaRPr>
          </a:p>
        </p:txBody>
      </p:sp>
      <p:sp>
        <p:nvSpPr>
          <p:cNvPr id="197" name="content.4.title"/>
          <p:cNvSpPr/>
          <p:nvPr/>
        </p:nvSpPr>
        <p:spPr>
          <a:xfrm>
            <a:off x="9177480" y="204984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accent3"/>
                </a:solidFill>
                <a:latin typeface="微软雅黑"/>
                <a:ea typeface="微软雅黑"/>
              </a:rPr>
              <a:t>应用技术手段辅助评估</a:t>
            </a:r>
            <a:endParaRPr lang="en-US" sz="1800" b="0" strike="noStrike" spc="-1">
              <a:solidFill>
                <a:srgbClr val="FFFFFF"/>
              </a:solidFill>
              <a:latin typeface="Arial"/>
            </a:endParaRPr>
          </a:p>
        </p:txBody>
      </p:sp>
      <p:sp>
        <p:nvSpPr>
          <p:cNvPr id="198" name="content.4.content"/>
          <p:cNvSpPr/>
          <p:nvPr/>
        </p:nvSpPr>
        <p:spPr>
          <a:xfrm>
            <a:off x="9201240" y="2925360"/>
            <a:ext cx="2076840" cy="31658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400" b="0" strike="noStrike" spc="-1">
                <a:solidFill>
                  <a:schemeClr val="accent3"/>
                </a:solidFill>
                <a:latin typeface="微软雅黑"/>
                <a:ea typeface="微软雅黑"/>
              </a:rPr>
              <a:t>运用数据分析和技术手段，提高评估效率</a:t>
            </a:r>
            <a:endParaRPr lang="en-US" sz="1400" b="0" strike="noStrike" spc="-1">
              <a:solidFill>
                <a:srgbClr val="FFFFFF"/>
              </a:solidFill>
              <a:latin typeface="Arial"/>
            </a:endParaRPr>
          </a:p>
        </p:txBody>
      </p:sp>
      <p:sp>
        <p:nvSpPr>
          <p:cNvPr id="199" name="PlaceHolder 1"/>
          <p:cNvSpPr>
            <a:spLocks noGrp="1"/>
          </p:cNvSpPr>
          <p:nvPr>
            <p:ph type="title" idx="4294967295"/>
          </p:nvPr>
        </p:nvSpPr>
        <p:spPr>
          <a:xfrm>
            <a:off x="0" y="0"/>
            <a:ext cx="10799640" cy="719640"/>
          </a:xfrm>
          <a:prstGeom prst="rect">
            <a:avLst/>
          </a:prstGeom>
          <a:noFill/>
          <a:ln w="0">
            <a:noFill/>
          </a:ln>
        </p:spPr>
        <p:txBody>
          <a:bodyPr lIns="90000" tIns="47160" rIns="90000" bIns="47160" anchor="ctr">
            <a:noAutofit/>
          </a:bodyPr>
          <a:lstStyle/>
          <a:p>
            <a:pPr marL="571680" indent="-571680" defTabSz="914400">
              <a:lnSpc>
                <a:spcPct val="100000"/>
              </a:lnSpc>
              <a:buClr>
                <a:srgbClr val="F2BA02"/>
              </a:buClr>
              <a:buFont typeface="Wingdings" charset="2"/>
              <a:buChar char=""/>
            </a:pPr>
            <a:r>
              <a:rPr lang="zh-CN" sz="3600" b="1" strike="noStrike" spc="299">
                <a:solidFill>
                  <a:schemeClr val="accent3"/>
                </a:solidFill>
                <a:latin typeface="Arial"/>
                <a:ea typeface="微软雅黑"/>
              </a:rPr>
              <a:t>培训效果评估</a:t>
            </a:r>
            <a:endParaRPr lang="en-US" sz="3600" b="0" strike="noStrike" spc="-1">
              <a:solidFill>
                <a:schemeClr val="dk1"/>
              </a:solidFill>
              <a:latin typeface="Arial"/>
            </a:endParaRPr>
          </a:p>
        </p:txBody>
      </p:sp>
      <p:sp>
        <p:nvSpPr>
          <p:cNvPr id="200"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accent3"/>
              </a:solidFill>
              <a:latin typeface="Arial"/>
              <a:ea typeface="微软雅黑"/>
            </a:endParaRPr>
          </a:p>
        </p:txBody>
      </p:sp>
      <p:sp>
        <p:nvSpPr>
          <p:cNvPr id="201" name="content.1.title"/>
          <p:cNvSpPr/>
          <p:nvPr/>
        </p:nvSpPr>
        <p:spPr>
          <a:xfrm>
            <a:off x="882360" y="2049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accent3"/>
                </a:solidFill>
                <a:latin typeface="微软雅黑"/>
                <a:ea typeface="微软雅黑"/>
              </a:rPr>
              <a:t>制定培训效果评估指标</a:t>
            </a:r>
            <a:endParaRPr lang="en-US" sz="1800" b="0" strike="noStrike" spc="-1">
              <a:solidFill>
                <a:srgbClr val="FFFFFF"/>
              </a:solidFill>
              <a:latin typeface="Arial"/>
            </a:endParaRPr>
          </a:p>
        </p:txBody>
      </p:sp>
      <p:sp>
        <p:nvSpPr>
          <p:cNvPr id="202" name="content.1.content"/>
          <p:cNvSpPr/>
          <p:nvPr/>
        </p:nvSpPr>
        <p:spPr>
          <a:xfrm>
            <a:off x="872640" y="2924640"/>
            <a:ext cx="2082960" cy="31665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400" b="0" strike="noStrike" spc="-1">
                <a:solidFill>
                  <a:schemeClr val="accent3"/>
                </a:solidFill>
                <a:latin typeface="微软雅黑"/>
                <a:ea typeface="微软雅黑"/>
              </a:rPr>
              <a:t>明确评估指标，定量评估培训效果</a:t>
            </a:r>
            <a:endParaRPr lang="en-US" sz="1400" b="0" strike="noStrike" spc="-1">
              <a:solidFill>
                <a:srgbClr val="FFFFFF"/>
              </a:solidFill>
              <a:latin typeface="Arial"/>
            </a:endParaRPr>
          </a:p>
        </p:txBody>
      </p:sp>
    </p:spTree>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203" name="PlaceHolder 1"/>
          <p:cNvSpPr>
            <a:spLocks noGrp="1"/>
          </p:cNvSpPr>
          <p:nvPr>
            <p:ph type="title" idx="4294967295"/>
          </p:nvPr>
        </p:nvSpPr>
        <p:spPr>
          <a:xfrm>
            <a:off x="0" y="360000"/>
            <a:ext cx="671544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accent3"/>
                </a:solidFill>
                <a:latin typeface="Arial"/>
                <a:ea typeface="微软雅黑"/>
              </a:rPr>
              <a:t>培训效果评估</a:t>
            </a:r>
            <a:endParaRPr lang="en-US" sz="3600" b="0" strike="noStrike" spc="-1">
              <a:solidFill>
                <a:schemeClr val="dk1"/>
              </a:solidFill>
              <a:latin typeface="Arial"/>
            </a:endParaRPr>
          </a:p>
        </p:txBody>
      </p:sp>
      <p:sp>
        <p:nvSpPr>
          <p:cNvPr id="204" name="content.1.subtitle"/>
          <p:cNvSpPr/>
          <p:nvPr/>
        </p:nvSpPr>
        <p:spPr>
          <a:xfrm>
            <a:off x="1329120" y="235656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accent3"/>
                </a:solidFill>
                <a:latin typeface="Arial"/>
                <a:ea typeface="微软雅黑"/>
              </a:rPr>
              <a:t>明确评估指标，定量评估培训效果</a:t>
            </a:r>
            <a:endParaRPr lang="en-US" sz="1600" b="0" strike="noStrike" spc="-1">
              <a:solidFill>
                <a:srgbClr val="FFFFFF"/>
              </a:solidFill>
              <a:latin typeface="Arial"/>
            </a:endParaRPr>
          </a:p>
        </p:txBody>
      </p:sp>
      <p:sp>
        <p:nvSpPr>
          <p:cNvPr id="205" name="content.1.title"/>
          <p:cNvSpPr/>
          <p:nvPr/>
        </p:nvSpPr>
        <p:spPr>
          <a:xfrm>
            <a:off x="1329120" y="16959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3"/>
                </a:solidFill>
                <a:latin typeface="微软雅黑"/>
                <a:ea typeface="微软雅黑"/>
              </a:rPr>
              <a:t>制定培训效果评估指标</a:t>
            </a:r>
            <a:endParaRPr lang="en-US" sz="2000" b="0" strike="noStrike" spc="-1">
              <a:solidFill>
                <a:srgbClr val="FFFFFF"/>
              </a:solidFill>
              <a:latin typeface="Arial"/>
            </a:endParaRPr>
          </a:p>
        </p:txBody>
      </p:sp>
      <p:sp>
        <p:nvSpPr>
          <p:cNvPr id="206" name="椭圆 13"/>
          <p:cNvSpPr/>
          <p:nvPr/>
        </p:nvSpPr>
        <p:spPr>
          <a:xfrm>
            <a:off x="669240" y="20102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accent3"/>
                </a:solidFill>
                <a:latin typeface="微软雅黑"/>
                <a:ea typeface="微软雅黑"/>
              </a:rPr>
              <a:t>01</a:t>
            </a:r>
            <a:endParaRPr lang="en-US" sz="1600" b="0" strike="noStrike" spc="-1">
              <a:solidFill>
                <a:srgbClr val="FFFFFF"/>
              </a:solidFill>
              <a:latin typeface="Arial"/>
            </a:endParaRPr>
          </a:p>
        </p:txBody>
      </p:sp>
      <p:sp>
        <p:nvSpPr>
          <p:cNvPr id="207" name="椭圆 14"/>
          <p:cNvSpPr/>
          <p:nvPr/>
        </p:nvSpPr>
        <p:spPr>
          <a:xfrm>
            <a:off x="669240" y="502416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accent3"/>
                </a:solidFill>
                <a:latin typeface="微软雅黑"/>
                <a:ea typeface="微软雅黑"/>
              </a:rPr>
              <a:t>03</a:t>
            </a:r>
            <a:endParaRPr lang="en-US" sz="1600" b="0" strike="noStrike" spc="-1">
              <a:solidFill>
                <a:srgbClr val="FFFFFF"/>
              </a:solidFill>
              <a:latin typeface="Arial"/>
            </a:endParaRPr>
          </a:p>
        </p:txBody>
      </p:sp>
      <p:sp>
        <p:nvSpPr>
          <p:cNvPr id="208" name="content.3.subtitle"/>
          <p:cNvSpPr/>
          <p:nvPr/>
        </p:nvSpPr>
        <p:spPr>
          <a:xfrm>
            <a:off x="1333440" y="53766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accent3"/>
                </a:solidFill>
                <a:latin typeface="微软雅黑"/>
                <a:ea typeface="微软雅黑"/>
              </a:rPr>
              <a:t>根据评估结果，及时调整培训方案，持续改进培训质量</a:t>
            </a:r>
            <a:endParaRPr lang="en-US" sz="1600" b="0" strike="noStrike" spc="-1">
              <a:solidFill>
                <a:srgbClr val="FFFFFF"/>
              </a:solidFill>
              <a:latin typeface="Arial"/>
            </a:endParaRPr>
          </a:p>
        </p:txBody>
      </p:sp>
      <p:sp>
        <p:nvSpPr>
          <p:cNvPr id="209" name="content.3.title"/>
          <p:cNvSpPr/>
          <p:nvPr/>
        </p:nvSpPr>
        <p:spPr>
          <a:xfrm>
            <a:off x="1329840" y="463860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3"/>
                </a:solidFill>
                <a:latin typeface="微软雅黑"/>
                <a:ea typeface="微软雅黑"/>
              </a:rPr>
              <a:t>根据评估结果进行培训方案调整和改进</a:t>
            </a:r>
            <a:endParaRPr lang="en-US" sz="2000" b="0" strike="noStrike" spc="-1">
              <a:solidFill>
                <a:srgbClr val="FFFFFF"/>
              </a:solidFill>
              <a:latin typeface="Arial"/>
            </a:endParaRPr>
          </a:p>
        </p:txBody>
      </p:sp>
      <p:sp>
        <p:nvSpPr>
          <p:cNvPr id="210"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accent3"/>
                </a:solidFill>
                <a:latin typeface="微软雅黑"/>
                <a:ea typeface="微软雅黑"/>
              </a:rPr>
              <a:t>02</a:t>
            </a:r>
            <a:endParaRPr lang="en-US" sz="1600" b="0" strike="noStrike" spc="-1">
              <a:solidFill>
                <a:srgbClr val="FFFFFF"/>
              </a:solidFill>
              <a:latin typeface="Arial"/>
            </a:endParaRPr>
          </a:p>
        </p:txBody>
      </p:sp>
      <p:sp>
        <p:nvSpPr>
          <p:cNvPr id="211" name="content.2.subtitle"/>
          <p:cNvSpPr/>
          <p:nvPr/>
        </p:nvSpPr>
        <p:spPr>
          <a:xfrm>
            <a:off x="1330920" y="38664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accent3"/>
                </a:solidFill>
                <a:latin typeface="微软雅黑"/>
                <a:ea typeface="微软雅黑"/>
              </a:rPr>
              <a:t>建立定期评估机制，及时掌握培训效果</a:t>
            </a:r>
            <a:endParaRPr lang="en-US" sz="1600" b="0" strike="noStrike" spc="-1">
              <a:solidFill>
                <a:srgbClr val="FFFFFF"/>
              </a:solidFill>
              <a:latin typeface="Arial"/>
            </a:endParaRPr>
          </a:p>
        </p:txBody>
      </p:sp>
      <p:sp>
        <p:nvSpPr>
          <p:cNvPr id="212" name="content.2.title"/>
          <p:cNvSpPr/>
          <p:nvPr/>
        </p:nvSpPr>
        <p:spPr>
          <a:xfrm>
            <a:off x="1329120" y="31287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3"/>
                </a:solidFill>
                <a:latin typeface="微软雅黑"/>
                <a:ea typeface="微软雅黑"/>
              </a:rPr>
              <a:t>定期对员工进行培训效果评估</a:t>
            </a:r>
            <a:endParaRPr lang="en-US" sz="2000" b="0" strike="noStrike" spc="-1">
              <a:solidFill>
                <a:srgbClr val="FFFFFF"/>
              </a:solidFill>
              <a:latin typeface="Arial"/>
            </a:endParaRPr>
          </a:p>
        </p:txBody>
      </p:sp>
    </p:spTree>
  </p:cSld>
  <p:clrMapOvr>
    <a:masterClrMapping/>
  </p:clrMapOvr>
  <p:transition/>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213" name="PlaceHolder 1"/>
          <p:cNvSpPr>
            <a:spLocks noGrp="1"/>
          </p:cNvSpPr>
          <p:nvPr>
            <p:ph type="title" idx="4294967295"/>
          </p:nvPr>
        </p:nvSpPr>
        <p:spPr>
          <a:xfrm>
            <a:off x="0" y="0"/>
            <a:ext cx="5400360" cy="718920"/>
          </a:xfrm>
          <a:prstGeom prst="rect">
            <a:avLst/>
          </a:prstGeom>
          <a:noFill/>
          <a:ln w="0">
            <a:noFill/>
          </a:ln>
        </p:spPr>
        <p:txBody>
          <a:bodyPr lIns="0" tIns="0" rIns="0" bIns="0" anchor="b">
            <a:normAutofit/>
          </a:bodyPr>
          <a:lstStyle/>
          <a:p>
            <a:pPr marL="571680" indent="-571680" defTabSz="914400">
              <a:lnSpc>
                <a:spcPct val="100000"/>
              </a:lnSpc>
              <a:buClr>
                <a:srgbClr val="F2BA02"/>
              </a:buClr>
              <a:buFont typeface="Wingdings" charset="2"/>
              <a:buChar char=""/>
            </a:pPr>
            <a:r>
              <a:rPr lang="zh-CN" sz="3600" b="1" strike="noStrike" spc="299">
                <a:solidFill>
                  <a:schemeClr val="accent3"/>
                </a:solidFill>
                <a:latin typeface="Arial"/>
                <a:ea typeface="微软雅黑"/>
              </a:rPr>
              <a:t>总结</a:t>
            </a:r>
            <a:endParaRPr lang="en-US" sz="3600" b="0" strike="noStrike" spc="-1">
              <a:solidFill>
                <a:schemeClr val="dk1"/>
              </a:solidFill>
              <a:latin typeface="Arial"/>
            </a:endParaRPr>
          </a:p>
        </p:txBody>
      </p:sp>
      <p:sp>
        <p:nvSpPr>
          <p:cNvPr id="214" name="content"/>
          <p:cNvSpPr/>
          <p:nvPr/>
        </p:nvSpPr>
        <p:spPr>
          <a:xfrm>
            <a:off x="3794040" y="2447280"/>
            <a:ext cx="5336640" cy="315432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000" b="0" strike="noStrike" spc="-1">
                <a:solidFill>
                  <a:schemeClr val="accent3"/>
                </a:solidFill>
                <a:latin typeface="微软雅黑"/>
                <a:ea typeface="微软雅黑"/>
              </a:rPr>
              <a:t>金融行业安全生产培训策略的制定和实施是保障金融机构安全生产的关键。通过不断创新培训形式和内容设计，结合科技手段提高培训效果评估，可以有效提升员工的安全意识和应急能力，确保金融行业安全稳定发展。</a:t>
            </a:r>
            <a:endParaRPr lang="en-US" sz="2000" b="0" strike="noStrike" spc="-1">
              <a:solidFill>
                <a:srgbClr val="FFFFFF"/>
              </a:solidFill>
              <a:latin typeface="Arial"/>
            </a:endParaRPr>
          </a:p>
        </p:txBody>
      </p:sp>
    </p:spTree>
  </p:cSld>
  <p:clrMapOvr>
    <a:masterClrMapping/>
  </p:clrMapOvr>
  <p:transition/>
  <p:timing/>
</p:sld>
</file>

<file path=ppt/slides/slide2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215"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F2BA02"/>
              </a:buClr>
              <a:buFont typeface="Arial"/>
              <a:buChar char="●"/>
              <a:tabLst>
                <a:tab pos="1609560"/>
              </a:tabLst>
            </a:pPr>
            <a:r>
              <a:rPr lang="en-US" sz="1800" b="0" strike="noStrike" spc="148">
                <a:solidFill>
                  <a:schemeClr val="accent3"/>
                </a:solidFill>
                <a:latin typeface="Arial"/>
                <a:ea typeface="微软雅黑"/>
              </a:rPr>
              <a:t>04</a:t>
            </a:r>
            <a:endParaRPr lang="en-US" sz="1800" b="0" strike="noStrike" spc="148">
              <a:solidFill>
                <a:schemeClr val="dk1">
                  <a:lumMod val="65000"/>
                  <a:lumOff val="35000"/>
                </a:schemeClr>
              </a:solidFill>
              <a:latin typeface="Arial"/>
            </a:endParaRPr>
          </a:p>
        </p:txBody>
      </p:sp>
      <p:sp>
        <p:nvSpPr>
          <p:cNvPr id="216" name="PlaceHolder 2"/>
          <p:cNvSpPr>
            <a:spLocks noGrp="1"/>
          </p:cNvSpPr>
          <p:nvPr>
            <p:ph type="title" idx="4294967295"/>
          </p:nvPr>
        </p:nvSpPr>
        <p:spPr>
          <a:xfrm>
            <a:off x="4093200" y="2085840"/>
            <a:ext cx="631836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accent3"/>
                </a:solidFill>
                <a:latin typeface="Arial"/>
                <a:ea typeface="微软雅黑"/>
              </a:rPr>
              <a:t>第四章 金融行业安全生产培训成果展示</a:t>
            </a:r>
            <a:endParaRPr lang="en-US" sz="3600" b="0" strike="noStrike" spc="-1">
              <a:solidFill>
                <a:schemeClr val="dk1"/>
              </a:solidFill>
              <a:latin typeface="Arial"/>
            </a:endParaRPr>
          </a:p>
        </p:txBody>
      </p:sp>
      <p:sp>
        <p:nvSpPr>
          <p:cNvPr id="217"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accent3"/>
                </a:solidFill>
                <a:latin typeface="Arial"/>
                <a:ea typeface="微软雅黑"/>
              </a:rPr>
              <a:t> </a:t>
            </a:r>
            <a:endParaRPr lang="en-US" sz="1800" b="0" strike="noStrike" spc="-1">
              <a:solidFill>
                <a:srgbClr val="FFFFFF"/>
              </a:solidFill>
              <a:latin typeface="Arial"/>
            </a:endParaRPr>
          </a:p>
        </p:txBody>
      </p:sp>
    </p:spTree>
  </p:cSld>
  <p:clrMapOvr>
    <a:masterClrMapping/>
  </p:clrMapOvr>
  <p:transition/>
  <p:timing/>
</p:sld>
</file>

<file path=ppt/slides/slide2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https://d.book118.com/627046156011006055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3.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4.xml><?xml version="1.0" encoding="utf-8"?>
<a:theme xmlns:r="http://schemas.openxmlformats.org/officeDocument/2006/relationships" xmlns:a="http://schemas.openxmlformats.org/drawingml/2006/main" name="Office Theme">
  <a:themeElements>
    <a:clrScheme name="LibreOffice">
      <a:dk1>
        <a:srgbClr val="000000"/>
      </a:dk1>
      <a:lt1>
        <a:srgbClr val="FFFFFF"/>
      </a:lt1>
      <a:dk2>
        <a:srgbClr val="000000"/>
      </a:dk2>
      <a:lt2>
        <a:srgbClr val="FFFFFF"/>
      </a:lt2>
      <a:accent1>
        <a:srgbClr val="18A303"/>
      </a:accent1>
      <a:accent2>
        <a:srgbClr val="0369A3"/>
      </a:accent2>
      <a:accent3>
        <a:srgbClr val="A33E03"/>
      </a:accent3>
      <a:accent4>
        <a:srgbClr val="8E03A3"/>
      </a:accent4>
      <a:accent5>
        <a:srgbClr val="C99C00"/>
      </a:accent5>
      <a:accent6>
        <a:srgbClr val="C9211E"/>
      </a:accent6>
      <a:hlink>
        <a:srgbClr val="0000EE"/>
      </a:hlink>
      <a:folHlink>
        <a:srgbClr val="551A8B"/>
      </a:folHlink>
    </a:clrScheme>
    <a:fontScheme name="Office">
      <a:majorFont>
        <a:latin typeface="Arial"/>
        <a:ea typeface="DejaVu Sans"/>
        <a:cs typeface="DejaVu Sans"/>
      </a:majorFont>
      <a:minorFont>
        <a:latin typeface="Arial"/>
        <a:ea typeface="DejaVu Sans"/>
        <a:cs typeface="DejaVu Sans"/>
      </a:minorFont>
    </a:fontScheme>
    <a:fmtScheme>
      <a:fillStyleLst>
        <a:solidFill>
          <a:schemeClr val="phClr"/>
        </a:solidFill>
        <a:solidFill>
          <a:schemeClr val="phClr"/>
        </a:solidFill>
        <a:solidFill>
          <a:schemeClr val="phClr"/>
        </a:solidFill>
      </a:fillStyleLst>
      <a:lnStyleLst>
        <a:ln w="6350" cap="flat" cmpd="sng" algn="ctr">
          <a:prstDash val="solid"/>
          <a:miter/>
        </a:ln>
        <a:ln w="6350" cap="flat" cmpd="sng" algn="ctr">
          <a:prstDash val="solid"/>
          <a:miter/>
        </a:ln>
        <a:ln w="6350" cap="flat" cmpd="sng" algn="ctr">
          <a:prstDash val="solid"/>
          <a:miter/>
        </a:ln>
      </a:lnStyleLst>
      <a:effectStyleLst>
        <a:effectStyle>
          <a:effectLst/>
        </a:effectStyle>
        <a:effectStyle>
          <a:effectLst/>
        </a:effectStyle>
        <a:effectStyle>
          <a:effectLst/>
        </a:effectStyle>
      </a:effectStyleLst>
      <a:bgFillStyleLst>
        <a:solidFill>
          <a:schemeClr val="phClr"/>
        </a:solidFill>
        <a:solidFill>
          <a:schemeClr val="phClr"/>
        </a:solidFill>
        <a:solidFill>
          <a:schemeClr val="phClr"/>
        </a:soli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149</Paragraphs>
  <Slides>23</Slides>
  <Notes>8</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23</vt:i4>
      </vt:variant>
    </vt:vector>
  </HeadingPairs>
  <TitlesOfParts>
    <vt:vector baseType="lpstr" size="31">
      <vt:lpstr>Arial</vt:lpstr>
      <vt:lpstr>Calibri</vt:lpstr>
      <vt:lpstr>微软雅黑</vt:lpstr>
      <vt:lpstr>Times New Roman</vt:lpstr>
      <vt:lpstr>Wingdings</vt:lpstr>
      <vt:lpstr>Symbol</vt:lpstr>
      <vt:lpstr>DejaVu Sans</vt:lpstr>
      <vt:lpstr>Office Theme</vt:lpstr>
      <vt:lpstr>金融行业安全生产规章制度培训</vt:lpstr>
      <vt:lpstr>目录</vt:lpstr>
      <vt:lpstr>第1章 金融行业安全生产规章制度培训</vt:lpstr>
      <vt:lpstr>金融行业安全生产规章制度培训</vt:lpstr>
      <vt:lpstr>金融行业安全生产概述</vt:lpstr>
      <vt:lpstr>相关法律法规和标准</vt:lpstr>
      <vt:lpstr>金融行业安全生产的主要风险</vt:lpstr>
      <vt:lpstr>结语</vt:lpstr>
      <vt:lpstr>第2章 金融行业安全生产培训需求分析</vt:lpstr>
      <vt:lpstr> </vt:lpstr>
      <vt:lpstr>员工安全生产培训计划</vt:lpstr>
      <vt:lpstr>管理层培训计划</vt:lpstr>
      <vt:lpstr>培训资源和平台</vt:lpstr>
      <vt:lpstr>结语</vt:lpstr>
      <vt:lpstr>第3章 金融行业安全生产培训实施策略</vt:lpstr>
      <vt:lpstr> </vt:lpstr>
      <vt:lpstr>培训方式创新</vt:lpstr>
      <vt:lpstr>培训内容设计</vt:lpstr>
      <vt:lpstr>培训效果评估</vt:lpstr>
      <vt:lpstr>培训效果评估</vt:lpstr>
      <vt:lpstr>总结</vt:lpstr>
      <vt:lpstr>第四章 金融行业安全生产培训成果展示</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2024-09-29T14:09:30.526</cp:lastPrinted>
  <dcterms:created xsi:type="dcterms:W3CDTF">2024-09-29T06:09:30Z</dcterms:created>
  <dcterms:modified xsi:type="dcterms:W3CDTF">2024-09-29T06:09:32Z</dcterms:modified>
</cp:coreProperties>
</file>