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579D20-82BD-4021-BFCD-0CE552CD27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CC4C7F-5848-4293-9AE6-BF858E4FC8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5384E3-3CC6-4CC3-8746-23994BD05D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2D7355-72AE-476D-AB1F-570328783D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D162F39-C396-4C5C-BC58-D7B54F902F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6CF7B43-3C11-4211-98F6-0A75D46D34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41F5644-BAB4-4DE3-9CE2-DB6FA17BA4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C02DE5-2CD9-4530-8DEE-B9CC71B4D7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E68124-A474-41EC-B6E1-7D998C9E54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AF00AA-F8E6-4362-ACF0-1A6488FB09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3EF15A-B664-4C69-9BDE-DB4DB66317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7052001024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《互联网文案写作软文营销内容营销创意文案》课件互联网文案写前准备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互联网文案概述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目标受众分析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产品或服务定位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市场调研与数据分析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创意构思与灵感来源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文案风格选择与语言表达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互联网文案概述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22347" r="22347"/>
          <a:stretch>
            <a:fillRect/>
          </a:stretch>
        </p:blipFill>
        <p:spPr>
          <a:xfrm>
            <a:off x="8437171" y="1327341"/>
            <a:ext cx="3341640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互联网文案是指通过网络平台发布的，以文字、图片、视频等形式展现的，用于宣传、推广、销售产品或服务的文字内容。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向目标受众传递产品或服务的信息，提高品牌知名度。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传递信息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通过创意和吸引力，激发潜在客户的兴趣和购买欲望。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激发兴趣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通过有效的呼吁和引导，促进产品或服务的销售。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促进销售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定义与作用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互联网文案类型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社交媒体文案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发布在社交媒体平台上的文案，如微博、微信、抖音等。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博客文案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发布在博客网站上的文案，用于分享知识和经验。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029209" y="1988153"/>
            <a:ext cx="525813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新闻稿：发布在新闻网站或行业门户上的文案，用于传递企业或产品信息。</a:t>
            </a:r>
          </a:p>
        </p:txBody>
      </p:sp>
      <p:sp>
        <p:nvSpPr>
          <p:cNvPr id="3" name="AutoShape 3"/>
          <p:cNvSpPr/>
          <p:nvPr/>
        </p:nvSpPr>
        <p:spPr>
          <a:xfrm>
            <a:off x="6412992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27931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042870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6137995" y="3770320"/>
            <a:ext cx="4941824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6586408" y="4298640"/>
            <a:ext cx="410870" cy="4108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24733" y="4355911"/>
            <a:ext cx="345034" cy="345034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0222567" y="4333387"/>
            <a:ext cx="371856" cy="359664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7967" b="7967"/>
          <a:stretch>
            <a:fillRect/>
          </a:stretch>
        </p:blipFill>
        <p:spPr>
          <a:xfrm>
            <a:off x="763829" y="2145985"/>
            <a:ext cx="4887637" cy="2739225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互联网文案类型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以纯文字形式展现的文案。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文字文案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以图片为主，配以少量文字的文案。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图片文案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以视频形式展现的文案，通常配有语音和文字说明。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视频文案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互联网文案类型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6222" y="4004786"/>
            <a:ext cx="1975009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优秀互联网文案特点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653186" y="30379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406232" y="38366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1736178" y="41374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8" name="Connector 28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AutoShape 29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144125" y="3028426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897172" y="3827098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11227117" y="4127897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3510796" y="1383030"/>
            <a:ext cx="5170408" cy="1981390"/>
            <a:chOff x="3510796" y="1383030"/>
            <a:chExt cx="5170408" cy="1981390"/>
          </a:xfrm>
        </p:grpSpPr>
        <p:sp>
          <p:nvSpPr>
            <p:cNvPr id="45" name="AutoShape 45"/>
            <p:cNvSpPr/>
            <p:nvPr/>
          </p:nvSpPr>
          <p:spPr>
            <a:xfrm>
              <a:off x="6706195" y="1383030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3510796" y="1391507"/>
              <a:ext cx="1972913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3620861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创意独特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>
              <a:off x="6762276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情感共鸣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3755288" y="2044732"/>
              <a:ext cx="1483930" cy="1058052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采用独特的创意和表达方式，吸引受众注意。</a:t>
              </a:r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6951735" y="2122338"/>
              <a:ext cx="1483930" cy="902839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触动受众情感，引发共鸣和认同。</a:t>
              </a:r>
            </a:p>
          </p:txBody>
        </p:sp>
        <p:sp>
          <p:nvSpPr>
            <p:cNvPr id="51" name="Freeform 51"/>
            <p:cNvSpPr/>
            <p:nvPr/>
          </p:nvSpPr>
          <p:spPr>
            <a:xfrm>
              <a:off x="4303236" y="1457395"/>
              <a:ext cx="388033" cy="388033"/>
            </a:xfrm>
            <a:custGeom>
              <a:rect l="l" t="t" r="r" b="b"/>
              <a:pathLst>
                <a:path w="304800" h="304800">
                  <a:moveTo>
                    <a:pt x="304800" y="180975"/>
                  </a:moveTo>
                  <a:lnTo>
                    <a:pt x="247650" y="123825"/>
                  </a:lnTo>
                  <a:lnTo>
                    <a:pt x="247650" y="38100"/>
                  </a:lnTo>
                  <a:lnTo>
                    <a:pt x="209550" y="38100"/>
                  </a:lnTo>
                  <a:lnTo>
                    <a:pt x="209550" y="85725"/>
                  </a:lnTo>
                  <a:lnTo>
                    <a:pt x="152400" y="28575"/>
                  </a:lnTo>
                  <a:lnTo>
                    <a:pt x="0" y="180975"/>
                  </a:lnTo>
                  <a:lnTo>
                    <a:pt x="0" y="190500"/>
                  </a:lnTo>
                  <a:lnTo>
                    <a:pt x="38100" y="190500"/>
                  </a:lnTo>
                  <a:lnTo>
                    <a:pt x="38100" y="285750"/>
                  </a:lnTo>
                  <a:lnTo>
                    <a:pt x="133350" y="285750"/>
                  </a:lnTo>
                  <a:lnTo>
                    <a:pt x="133350" y="228600"/>
                  </a:lnTo>
                  <a:lnTo>
                    <a:pt x="171450" y="228600"/>
                  </a:lnTo>
                  <a:lnTo>
                    <a:pt x="171450" y="285750"/>
                  </a:lnTo>
                  <a:lnTo>
                    <a:pt x="266700" y="285750"/>
                  </a:lnTo>
                  <a:lnTo>
                    <a:pt x="266700" y="190500"/>
                  </a:lnTo>
                  <a:lnTo>
                    <a:pt x="304800" y="1905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7482437" y="1457395"/>
              <a:ext cx="422525" cy="422525"/>
            </a:xfrm>
            <a:custGeom>
              <a:rect l="l" t="t" r="r" b="b"/>
              <a:pathLst>
                <a:path w="323850" h="304800">
                  <a:moveTo>
                    <a:pt x="265490" y="266700"/>
                  </a:moveTo>
                  <a:cubicBezTo>
                    <a:pt x="265490" y="266700"/>
                    <a:pt x="318068" y="266757"/>
                    <a:pt x="325450" y="215313"/>
                  </a:cubicBezTo>
                  <a:cubicBezTo>
                    <a:pt x="328965" y="159058"/>
                    <a:pt x="274625" y="147971"/>
                    <a:pt x="274625" y="147971"/>
                  </a:cubicBezTo>
                  <a:cubicBezTo>
                    <a:pt x="274625" y="147971"/>
                    <a:pt x="280807" y="64694"/>
                    <a:pt x="204511" y="55197"/>
                  </a:cubicBezTo>
                  <a:cubicBezTo>
                    <a:pt x="139122" y="48520"/>
                    <a:pt x="119224" y="109290"/>
                    <a:pt x="119224" y="109290"/>
                  </a:cubicBezTo>
                  <a:cubicBezTo>
                    <a:pt x="119224" y="109290"/>
                    <a:pt x="99527" y="90354"/>
                    <a:pt x="72809" y="105823"/>
                  </a:cubicBezTo>
                  <a:cubicBezTo>
                    <a:pt x="48892" y="120587"/>
                    <a:pt x="53121" y="147618"/>
                    <a:pt x="53121" y="147618"/>
                  </a:cubicBezTo>
                  <a:cubicBezTo>
                    <a:pt x="53121" y="147618"/>
                    <a:pt x="0" y="157944"/>
                    <a:pt x="0" y="212084"/>
                  </a:cubicBezTo>
                  <a:cubicBezTo>
                    <a:pt x="1191" y="266157"/>
                    <a:pt x="57693" y="266700"/>
                    <a:pt x="57693" y="26670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3" name="AutoShape 53"/>
          <p:cNvSpPr/>
          <p:nvPr/>
        </p:nvSpPr>
        <p:spPr>
          <a:xfrm>
            <a:off x="5116990" y="4002691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8300769" y="4023836"/>
            <a:ext cx="1975009" cy="1972913"/>
          </a:xfrm>
          <a:prstGeom prst="ellipse">
            <a:avLst/>
          </a:prstGeom>
          <a:solidFill>
            <a:srgbClr val="FFFFFF">
              <a:alpha val="0"/>
            </a:srgbClr>
          </a:solidFill>
          <a:ln w="19050">
            <a:solidFill>
              <a:schemeClr val="accent6">
                <a:alpha val="100000"/>
              </a:schemeClr>
            </a:solidFill>
            <a:prstDash val="solid"/>
          </a:ln>
        </p:spPr>
        <p:style>
          <a:lnRef idx="0">
            <a:schemeClr val="accent6"/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5" name="TextBox 55"/>
          <p:cNvSpPr txBox="1"/>
          <p:nvPr/>
        </p:nvSpPr>
        <p:spPr>
          <a:xfrm>
            <a:off x="2060171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目标明确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5200576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语言简练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8356850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呼吁行动</a:t>
            </a:r>
          </a:p>
        </p:txBody>
      </p:sp>
      <p:sp>
        <p:nvSpPr>
          <p:cNvPr id="58" name="AutoShape 58"/>
          <p:cNvSpPr/>
          <p:nvPr/>
        </p:nvSpPr>
        <p:spPr>
          <a:xfrm>
            <a:off x="8615094" y="4850347"/>
            <a:ext cx="1346359" cy="708660"/>
          </a:xfrm>
          <a:prstGeom prst="rect">
            <a:avLst/>
          </a:prstGeom>
          <a:solidFill>
            <a:srgbClr val="FFFFFF">
              <a:alpha val="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TextBox 59"/>
          <p:cNvSpPr txBox="1"/>
          <p:nvPr/>
        </p:nvSpPr>
        <p:spPr>
          <a:xfrm>
            <a:off x="2202233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针对目标受众，明确传递的信息和目的。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5362530" y="4850347"/>
            <a:ext cx="1483930" cy="929437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使用简洁明了的语言，易于理解和记忆。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8546309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引导受众采取具体行动，如购买、关注、分享等。</a:t>
            </a:r>
          </a:p>
        </p:txBody>
      </p:sp>
      <p:sp>
        <p:nvSpPr>
          <p:cNvPr id="62" name="Freeform 62"/>
          <p:cNvSpPr/>
          <p:nvPr/>
        </p:nvSpPr>
        <p:spPr>
          <a:xfrm>
            <a:off x="2710345" y="4111847"/>
            <a:ext cx="386763" cy="386763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5932036" y="4134410"/>
            <a:ext cx="344918" cy="344918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Freeform 64"/>
          <p:cNvSpPr/>
          <p:nvPr/>
        </p:nvSpPr>
        <p:spPr>
          <a:xfrm>
            <a:off x="9085634" y="4181761"/>
            <a:ext cx="405279" cy="405279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目标受众分析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年龄分布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确定目标受众的年龄范围，以便使用适合该年龄层的语言和风格。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性别比例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了解目标受众的性别比例，有助于选择更具吸引力的文案元素。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职业类型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研究目标受众的职业背景，以便将文案内容与他们的职业需求相结合。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地域分布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分析目标受众的地域分布，以便针对不同地区制定差异化的文案策略。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确定目标受众群体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282" r="1428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痛点分析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深入研究目标受众在消费过程中遇到的痛点，如时间成本、学习成本、决策困难等。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功能性需求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了解目标受众对产品或服务的具体需求，如性能、价格、便捷性等。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情感性需求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挖掘目标受众在情感层面的需求，如归属感、认同感、自我实现等。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受众需求与痛点挖掘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904" b="1904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4673" r="1467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认知心理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情感心理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社会心理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行为特征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受众心理及行为特征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了解目标受众的认知过程，包括注意、记忆、思维等方面的特点。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研究目标受众在社会环境中的心理特征，如从众心理、权威崇拜等。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分析目标受众的情感倾向，如喜好、厌恶、恐惧等，以便制定更具感染力的文案。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观察目标受众的消费行为特征，如购买决策过程、使用习惯等，以便制定更精准的营销策略。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产品或服务定位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突出产品或服务具有的独特功能，解决用户痛点，提升用户体验。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独特功能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强调产品或服务的高品质，包括材料、工艺、性能等方面的优势。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高品质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50" r="16650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1987" r="1198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展示产品或服务的创新性，如新技术、新设计、新理念等，吸引用户关注。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创新性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产品或服务核心卖点提炼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https://d.book118.com/627052001024006043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2024-09-16T20:36:18.671</cp:lastPrinted>
  <dcterms:created xsi:type="dcterms:W3CDTF">2024-09-16T12:36:18Z</dcterms:created>
  <dcterms:modified xsi:type="dcterms:W3CDTF">2024-09-16T12:36:20Z</dcterms:modified>
</cp:coreProperties>
</file>