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69" r:id="rId41"/>
  </p:sldIdLst>
  <p:sldSz cx="12192000" cy="6858000"/>
  <p:notesSz cx="6858000" cy="9144000"/>
  <p:custDataLst>
    <p:tags r:id="rId4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tags" Target="tags/tag12.xml" /><Relationship Id="rId43" Type="http://schemas.openxmlformats.org/officeDocument/2006/relationships/presProps" Target="presProps.xml" /><Relationship Id="rId44" Type="http://schemas.openxmlformats.org/officeDocument/2006/relationships/viewProps" Target="viewProps.xml" /><Relationship Id="rId45" Type="http://schemas.openxmlformats.org/officeDocument/2006/relationships/theme" Target="theme/theme1.xml" /><Relationship Id="rId46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Shape 117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</p:sp>
      <p:sp>
        <p:nvSpPr>
          <p:cNvPr id="118" name="Shape 118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/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8000"/>
      </a:lnSpc>
      <a:defRPr sz="2200">
        <a:latin typeface="+mn-lt"/>
        <a:ea typeface="+mn-ea"/>
        <a:cs typeface="+mn-cs"/>
        <a:sym typeface="Helvetica Neue" panose="02000503000000020004"/>
      </a:defRPr>
    </a:lvl1pPr>
    <a:lvl2pPr indent="228600" defTabSz="457200" latinLnBrk="0">
      <a:lnSpc>
        <a:spcPct val="118000"/>
      </a:lnSpc>
      <a:defRPr sz="2200">
        <a:latin typeface="+mn-lt"/>
        <a:ea typeface="+mn-ea"/>
        <a:cs typeface="+mn-cs"/>
        <a:sym typeface="Helvetica Neue" panose="02000503000000020004"/>
      </a:defRPr>
    </a:lvl2pPr>
    <a:lvl3pPr indent="457200" defTabSz="457200" latinLnBrk="0">
      <a:lnSpc>
        <a:spcPct val="118000"/>
      </a:lnSpc>
      <a:defRPr sz="2200">
        <a:latin typeface="+mn-lt"/>
        <a:ea typeface="+mn-ea"/>
        <a:cs typeface="+mn-cs"/>
        <a:sym typeface="Helvetica Neue" panose="02000503000000020004"/>
      </a:defRPr>
    </a:lvl3pPr>
    <a:lvl4pPr indent="685800" defTabSz="457200" latinLnBrk="0">
      <a:lnSpc>
        <a:spcPct val="118000"/>
      </a:lnSpc>
      <a:defRPr sz="2200">
        <a:latin typeface="+mn-lt"/>
        <a:ea typeface="+mn-ea"/>
        <a:cs typeface="+mn-cs"/>
        <a:sym typeface="Helvetica Neue" panose="02000503000000020004"/>
      </a:defRPr>
    </a:lvl4pPr>
    <a:lvl5pPr indent="914400" defTabSz="457200" latinLnBrk="0">
      <a:lnSpc>
        <a:spcPct val="118000"/>
      </a:lnSpc>
      <a:defRPr sz="2200">
        <a:latin typeface="+mn-lt"/>
        <a:ea typeface="+mn-ea"/>
        <a:cs typeface="+mn-cs"/>
        <a:sym typeface="Helvetica Neue" panose="02000503000000020004"/>
      </a:defRPr>
    </a:lvl5pPr>
    <a:lvl6pPr indent="1143000" defTabSz="457200" latinLnBrk="0">
      <a:lnSpc>
        <a:spcPct val="118000"/>
      </a:lnSpc>
      <a:defRPr sz="2200">
        <a:latin typeface="+mn-lt"/>
        <a:ea typeface="+mn-ea"/>
        <a:cs typeface="+mn-cs"/>
        <a:sym typeface="Helvetica Neue" panose="02000503000000020004"/>
      </a:defRPr>
    </a:lvl6pPr>
    <a:lvl7pPr indent="1371600" defTabSz="457200" latinLnBrk="0">
      <a:lnSpc>
        <a:spcPct val="118000"/>
      </a:lnSpc>
      <a:defRPr sz="2200">
        <a:latin typeface="+mn-lt"/>
        <a:ea typeface="+mn-ea"/>
        <a:cs typeface="+mn-cs"/>
        <a:sym typeface="Helvetica Neue" panose="02000503000000020004"/>
      </a:defRPr>
    </a:lvl7pPr>
    <a:lvl8pPr indent="1600200" defTabSz="457200" latinLnBrk="0">
      <a:lnSpc>
        <a:spcPct val="118000"/>
      </a:lnSpc>
      <a:defRPr sz="2200">
        <a:latin typeface="+mn-lt"/>
        <a:ea typeface="+mn-ea"/>
        <a:cs typeface="+mn-cs"/>
        <a:sym typeface="Helvetica Neue" panose="02000503000000020004"/>
      </a:defRPr>
    </a:lvl8pPr>
    <a:lvl9pPr indent="1828800" defTabSz="457200" latinLnBrk="0">
      <a:lnSpc>
        <a:spcPct val="118000"/>
      </a:lnSpc>
      <a:defRPr sz="2200">
        <a:latin typeface="+mn-lt"/>
        <a:ea typeface="+mn-ea"/>
        <a:cs typeface="+mn-cs"/>
        <a:sym typeface="Helvetica Neue" panose="02000503000000020004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3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3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_rels/notesSlide3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3.xml" /><Relationship Id="rId2" Type="http://schemas.openxmlformats.org/officeDocument/2006/relationships/notesMaster" Target="../notesMasters/notesMaster1.xml" /></Relationships>
</file>

<file path=ppt/notesSlides/_rels/notesSlide3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4.xml" /><Relationship Id="rId2" Type="http://schemas.openxmlformats.org/officeDocument/2006/relationships/notesMaster" Target="../notesMasters/notesMaster1.xml" /></Relationships>
</file>

<file path=ppt/notesSlides/_rels/notesSlide3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5.xml" /><Relationship Id="rId2" Type="http://schemas.openxmlformats.org/officeDocument/2006/relationships/notesMaster" Target="../notesMasters/notesMaster1.xml" /></Relationships>
</file>

<file path=ppt/notesSlides/_rels/notesSlide3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6.xml" /><Relationship Id="rId2" Type="http://schemas.openxmlformats.org/officeDocument/2006/relationships/notesMaster" Target="../notesMasters/notesMaster1.xml" /></Relationships>
</file>

<file path=ppt/notesSlides/_rels/notesSlide3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今天我们一起来探究中考文言文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阅读试题的解题技巧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。我们知道，阅读文言文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既可以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让我们继承优秀的传统文化、弘扬民族精神，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又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能够促进现代汉语的学习，提高我们的语文素养。益处颇多。现在，就让我们一起进入今天的学习吧。</a:t>
            </a:r>
          </a:p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前面几讲的老师已经带领大家做了深入细致的复习，我们再简要回顾一下。</a:t>
            </a:r>
            <a:endParaRPr lang="en-US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r>
              <a:rPr lang="zh-CN" altLang="en-US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首先是考什么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2011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版《义务教育语文课程标准》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评价建议指出</a:t>
            </a:r>
            <a:r>
              <a:rPr lang="en-US" altLang="zh-CN" sz="2200" i="1" smtClean="0">
                <a:solidFill>
                  <a:srgbClr val="C0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【</a:t>
            </a:r>
            <a:r>
              <a:rPr lang="zh-CN" altLang="en-US" sz="2200" i="1" smtClean="0">
                <a:solidFill>
                  <a:srgbClr val="C0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读屏</a:t>
            </a:r>
            <a:r>
              <a:rPr lang="en-US" altLang="zh-CN" sz="2200" i="1" smtClean="0">
                <a:solidFill>
                  <a:srgbClr val="C0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】</a:t>
            </a:r>
            <a:r>
              <a:rPr lang="zh-CN" altLang="en-US" sz="2200" i="1" smtClean="0">
                <a:solidFill>
                  <a:srgbClr val="C0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 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。其中的关键词是“记诵”“积累”和“理解”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那么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怎么考</a:t>
            </a:r>
            <a:r>
              <a:rPr lang="zh-CN" altLang="en-US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呢？我们一起来回顾一下</a:t>
            </a:r>
            <a:r>
              <a:rPr lang="zh-CN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近三年北京</a:t>
            </a:r>
            <a:r>
              <a:rPr lang="zh-CN" altLang="en-US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</a:t>
            </a:r>
            <a:r>
              <a:rPr lang="zh-CN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中考试题</a:t>
            </a:r>
            <a:r>
              <a:rPr lang="zh-CN" altLang="en-US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</a:t>
            </a:r>
            <a:endParaRPr lang="zh-CN" altLang="zh-CN" sz="2200" b="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zh-CN" sz="2200" b="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mtClean="0"/>
              <a:t>【</a:t>
            </a:r>
            <a:r>
              <a:rPr lang="zh-CN" altLang="en-US" b="1" smtClean="0"/>
              <a:t>跳过</a:t>
            </a:r>
            <a:r>
              <a:rPr lang="en-US" altLang="zh-CN" smtClean="0"/>
              <a:t>】</a:t>
            </a:r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通过分析我们不难看出，每年都是</a:t>
            </a:r>
            <a:r>
              <a:rPr lang="en-US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3</a:t>
            </a:r>
            <a:r>
              <a:rPr lang="zh-CN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道题，都是将课内与课外相关联</a:t>
            </a:r>
            <a:r>
              <a:rPr lang="zh-CN" altLang="en-US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，</a:t>
            </a:r>
            <a:r>
              <a:rPr lang="zh-CN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呈现出了由知识到能力，由积累到运用、由文言到文化的变化态势。</a:t>
            </a:r>
            <a:endParaRPr lang="en-US" altLang="zh-CN" sz="2200" b="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第一题是重点实词的理解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。一般都是将它放在不同篇目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中的词句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或成语中进行比较，主要考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察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我们的积累。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第二题是翻译并理解句子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，要求我们能结合具体语境、勾连上下文内容进行判断，考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察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的是对文本内容的浅层理解。</a:t>
            </a:r>
            <a:endParaRPr lang="zh-CN" altLang="zh-CN" sz="2200" b="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第三题是探究内容或主旨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。往往将链接的课外文言语段与课内选文进行比较。主要考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察我们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独立阅读浅易文言文的能力以及对文本内容的深层理解。</a:t>
            </a:r>
            <a:r>
              <a:rPr lang="zh-CN" altLang="en-US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知道了考什么和怎么考，</a:t>
            </a:r>
            <a:r>
              <a:rPr lang="zh-CN" altLang="en-US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接下来，我们就一起来通过具体试题</a:t>
            </a:r>
            <a:r>
              <a:rPr lang="zh-CN" altLang="en-US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探究解题思路和方法吧。</a:t>
            </a:r>
            <a:endParaRPr lang="zh-CN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先看第一题，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对重点实词的理解。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我们以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2019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年中考第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12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题为例进行说明。拿到一道题后，我们首先要审题、圈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画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关键词。</a:t>
            </a:r>
            <a:r>
              <a:rPr lang="en-US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【</a:t>
            </a:r>
            <a:r>
              <a:rPr lang="zh-CN" altLang="en-US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读屏</a:t>
            </a:r>
            <a:r>
              <a:rPr lang="en-US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】</a:t>
            </a:r>
            <a:endParaRPr lang="zh-CN" altLang="zh-CN" sz="2200" b="1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这道题的关键词是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相同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。明确题干要求后，我们就要认真阅读每个选项，开始作答了。我们先以</a:t>
            </a:r>
            <a:r>
              <a:rPr lang="en-US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A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选项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为例。这一项考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察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的是</a:t>
            </a:r>
            <a:r>
              <a:rPr lang="en-US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举</a:t>
            </a:r>
            <a:r>
              <a:rPr lang="en-US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字。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原文考查的是“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举于市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”的“举”。要想知道这个字的意思，我们必须结合语境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，也就是整句话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去理解。</a:t>
            </a: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我们先在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选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文中找到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百里奚举于市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这个句子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。这句话是什么意思呢？我们可以回想上课时老师是怎么教我们理解的。由于这句话与前面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5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句句式相同，内容相近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</a:t>
            </a:r>
            <a:endParaRPr lang="zh-CN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所以可以推导出它是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：</a:t>
            </a:r>
            <a:r>
              <a:rPr lang="zh-CN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百里奚是从市井之中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被</a:t>
            </a:r>
            <a:r>
              <a:rPr lang="zh-CN" altLang="en-US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任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用</a:t>
            </a:r>
            <a:r>
              <a:rPr lang="zh-CN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而做官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的意思。</a:t>
            </a:r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从这句话的意思中我们可以截取出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举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的意思是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被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任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用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。这时，我们可以将它写在试卷的对应位置，以便和后面的进行比较。</a:t>
            </a: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接下来我们看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举一反三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。如果你不知道这个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短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语的意思，那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么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可以联系生活实际，用它造一个句子试试。比如：数学老师在讲完例题后总要提醒同学们要能做到举一反三。“举一反三”在这里就是指老师举出一个例子，我们应该能够解答这一类题。</a:t>
            </a: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这时，我们就可以从句意中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推测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出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举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的的意思，那就是“举出”或是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提出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。我们也把它写在相应位置。</a:t>
            </a: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我们再看</a:t>
            </a:r>
            <a:r>
              <a:rPr lang="en-US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举足轻重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。结合生活实际我们知道，它一般是指人或事有很重要的作用。 但是，具体到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举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字的意思时就说不清了。这时就需要我们联系这个短语的本义了。</a:t>
            </a: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它的本义是指只要脚稍微移动一下，就会影响两边的轻重。</a:t>
            </a:r>
            <a:r>
              <a:rPr lang="zh-CN" altLang="zh-CN" sz="2200" b="1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其实我们</a:t>
            </a:r>
            <a:r>
              <a:rPr lang="zh-CN" altLang="en-US" sz="2200" b="1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之前</a:t>
            </a:r>
            <a:r>
              <a:rPr lang="zh-CN" altLang="zh-CN" sz="2200" b="1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的理解是它的比喻义。</a:t>
            </a: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b="0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由它的</a:t>
            </a:r>
            <a:r>
              <a:rPr lang="zh-CN" altLang="zh-CN" sz="2200" b="1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本义</a:t>
            </a:r>
            <a:r>
              <a:rPr lang="zh-CN" altLang="zh-CN" sz="2200" b="0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我们就可以知道</a:t>
            </a:r>
            <a:r>
              <a:rPr lang="en-US" altLang="zh-CN" sz="2200" b="0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b="0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举</a:t>
            </a:r>
            <a:r>
              <a:rPr lang="en-US" altLang="zh-CN" sz="2200" b="0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b="0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在这里是</a:t>
            </a:r>
            <a:r>
              <a:rPr lang="zh-CN" altLang="en-US" sz="2200" b="0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b="0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移动</a:t>
            </a:r>
            <a:r>
              <a:rPr lang="zh-CN" altLang="en-US" sz="2200" b="0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b="0" smtClean="0">
                <a:solidFill>
                  <a:srgbClr val="FF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的意思了。把它记下来。</a:t>
            </a: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zh-CN" sz="2200" b="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最后一个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是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轻举妄动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”。首先我们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大胆揣测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一下这个短语，它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大概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是不经过考虑就随便采取行动的意思。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举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在这里是什么意思呢？此时，我们可以从短语的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结构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上考虑：这是一个并列短语。</a:t>
            </a: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借助并列短语的相关知识我们知道， 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轻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与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妄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都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是形容词，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举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与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动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都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是动词，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因此，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我们可以把它们重组变形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就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成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了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轻妄举动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</a:t>
            </a: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这里“举”与“动”组合在一起，意思很明确，可以解释为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行动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。我们把这个意思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代回到短语中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看看能否解释得通，发现是可以的；还可以和之前的揣测比较，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也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基本是一致的。那就把它记在相应位置。</a:t>
            </a: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现在，我们</a:t>
            </a:r>
            <a:r>
              <a:rPr lang="zh-CN" altLang="en-US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综合起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来看一看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：举于市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的举是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被举用，举一反三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的举是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举出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、提出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，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 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举足轻重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的举是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移动，轻举妄动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的举是行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动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。它们的意思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是不同的，所以这一选项是错误的。</a:t>
            </a: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运用上面的步骤和方法完成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B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、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C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两个选项，我们发现也是错误的。接下来，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我们看</a:t>
            </a:r>
            <a:r>
              <a:rPr lang="en-US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D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选项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</a:t>
            </a:r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①征于色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。还是回到原文，借助语境对整个句子进行分析。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原句是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征于色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，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发于声，而后喻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。想要理解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征于色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的意思还是有一定难度的。</a:t>
            </a:r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但通过观察我们发现它与后面的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句子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“发于声”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句式一样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，这属于</a:t>
            </a:r>
            <a:r>
              <a:rPr lang="en-US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对举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手法。由此我们可以得出这两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句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中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位置对称的词语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词性相同，词义相近或相反。我们可以借助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发于声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的理解进行推断。很显然，“声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就是声音，名词。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发于声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意思是从声音中抒发出来。</a:t>
            </a: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以此推断“征于色”的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色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肯定不是颜色，应该与人有关，在这里应该是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脸色、表情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的意思。先把它记下来。</a:t>
            </a: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第二个，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声色俱厉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。我们通过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结构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能判断出这是主谓短语，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声色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是主语，“俱厉”是谓语，意思是 “都严厉”。</a:t>
            </a: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我们可以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反向推测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，什么会是严厉的呢？“声”肯定是指声音，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色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就应该是指“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脸色、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表情”。</a:t>
            </a: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第三个，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眉飞色舞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。这个短语在生活中很常见，是形容一个人高兴或得意的样子。高兴、得意起来什么样呢？脸上的表情应该很生动。</a:t>
            </a: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所以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借助生活体验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，我们可以知道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色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在这里是指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脸色、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表情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</a:t>
            </a: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最后一个，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喜形于色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。当我们不懂这个短语的意思时，</a:t>
            </a:r>
            <a:r>
              <a:rPr lang="zh-CN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可以调动生活体验。比如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实现了一个愿望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时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，我们就会难以掩饰内心的喜悦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这种喜悦之情就会从神情、动作、语言表现出来。</a:t>
            </a: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由此可以推断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色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在这里是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神情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、脸色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的意思。</a:t>
            </a: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现在把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所有</a:t>
            </a:r>
            <a:r>
              <a:rPr lang="zh-CN" altLang="en-US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意思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放在一起比较，我们发现是一致的，所以这一选项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是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正确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。整道题做完了，回顾解题过程，大家有什么体会呢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？</a:t>
            </a:r>
            <a:endParaRPr lang="zh-CN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有没有发现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我们解释原文中的加点字时都运用了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回归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语境法，也就是结合原文的句子去理解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这就是老师们经常强调的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 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字不离词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”“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词不离句</a:t>
            </a:r>
            <a:r>
              <a:rPr lang="en-US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”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</a:t>
            </a: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另外，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在答题时，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我们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还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必须要调动自己的知识积累、生活体验和解题方法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的积累等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。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解题方法的积累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不是一朝一夕的，要在平时广泛的阅读中，多做推断词义的尝试，多接触语言材料并力争理解。在这个过程中，遇到问题要努力解决，多阅读，多积累，多体验，从而形成语感。在考场上，调动我们的这些体验</a:t>
            </a:r>
            <a:r>
              <a:rPr lang="zh-CN" altLang="en-US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和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语感，就能顺利解决问题了。</a:t>
            </a: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还有一个</a:t>
            </a: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小提示</a:t>
            </a:r>
            <a:r>
              <a:rPr lang="zh-CN" altLang="zh-CN" sz="220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，那就是将答案写在相应位置，这样便于比较和检查。 </a:t>
            </a:r>
          </a:p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zh-CN" sz="2200" smtClean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endParaRPr lang="zh-CN" altLang="zh-CN" sz="220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457200" eaLnBrk="1" fontAlgn="auto" latinLnBrk="0" hangingPunct="1">
              <a:lnSpc>
                <a:spcPct val="118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2200" b="1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接下来</a:t>
            </a:r>
            <a:r>
              <a:rPr lang="zh-CN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我们看第二道题，翻译并结合内容理解句子。这是个很多同学都惧怕的题型，解题方法是什么呢？</a:t>
            </a:r>
            <a:r>
              <a:rPr lang="zh-CN" altLang="en-US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接下来</a:t>
            </a:r>
            <a:r>
              <a:rPr lang="zh-CN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我们</a:t>
            </a:r>
            <a:r>
              <a:rPr lang="zh-CN" altLang="en-US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将</a:t>
            </a:r>
            <a:r>
              <a:rPr lang="zh-CN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以</a:t>
            </a:r>
            <a:r>
              <a:rPr lang="en-US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2018</a:t>
            </a:r>
            <a:r>
              <a:rPr lang="zh-CN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年中考试题为例进行说明，希望能给大家带来一些启示。</a:t>
            </a:r>
          </a:p>
          <a:p>
            <a:endParaRPr lang="zh-CN" altLang="zh-CN" sz="2200" b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【</a:t>
            </a:r>
            <a:r>
              <a:rPr lang="zh-CN" altLang="en-US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跳过</a:t>
            </a:r>
            <a:r>
              <a:rPr lang="en-US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】</a:t>
            </a:r>
            <a:endParaRPr lang="zh-CN" altLang="zh-CN" sz="2200" b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【</a:t>
            </a:r>
            <a:r>
              <a:rPr lang="zh-CN" altLang="en-US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跳过</a:t>
            </a:r>
            <a:r>
              <a:rPr lang="en-US" altLang="zh-CN" sz="2200" b="0" smtClean="0"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】</a:t>
            </a:r>
            <a:endParaRPr lang="zh-CN" altLang="zh-CN" sz="2200" b="0"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CF7E1-C0A9-455D-BD36-20B6BC69A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4C0DA-B11D-4F33-9667-35139FA7A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1BF66-6D2C-4A86-BD3B-CB8F98C65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4D9F1-B02C-4642-B8FE-84AB82F59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AFAB83-4383-451A-A80C-5FACEF747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3D356A-BFC2-4A3F-A3D2-0A397C40F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3111E-583C-4D69-BE87-2C86EEAFB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EA8AD-CAEA-4CA9-BC4D-4695463D4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FAFD0-5E2D-4360-B494-201FD1AA7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63867-C6B5-46AE-A60F-C6B3850A6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42357-151E-4426-A7EB-BBA17FF9A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7.xml" /><Relationship Id="rId11" Type="http://schemas.openxmlformats.org/officeDocument/2006/relationships/theme" Target="../theme/theme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1.png" /><Relationship Id="rId7" Type="http://schemas.openxmlformats.org/officeDocument/2006/relationships/tags" Target="../tags/tag5.xml" /><Relationship Id="rId8" Type="http://schemas.openxmlformats.org/officeDocument/2006/relationships/image" Target="../media/image2.png" /><Relationship Id="rId9" Type="http://schemas.openxmlformats.org/officeDocument/2006/relationships/tags" Target="../tags/tag6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6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2"/>
            </p:custDataLst>
          </p:nvPr>
        </p:nvSpPr>
        <p:spPr>
          <a:xfrm>
            <a:off x="13970" y="52070"/>
            <a:ext cx="541655" cy="588010"/>
          </a:xfrm>
          <a:prstGeom prst="rect">
            <a:avLst/>
          </a:prstGeom>
          <a:solidFill>
            <a:srgbClr val="34AA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rgbClr val="FFFFFF"/>
              </a:solidFill>
            </a:endParaRPr>
          </a:p>
        </p:txBody>
      </p:sp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622300" y="52070"/>
            <a:ext cx="157480" cy="588010"/>
          </a:xfrm>
          <a:prstGeom prst="rect">
            <a:avLst/>
          </a:prstGeom>
          <a:solidFill>
            <a:srgbClr val="F5C1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rgbClr val="FFFFFF"/>
              </a:solidFill>
            </a:endParaRPr>
          </a:p>
        </p:txBody>
      </p:sp>
      <p:sp>
        <p:nvSpPr>
          <p:cNvPr id="11" name="矩形 10"/>
          <p:cNvSpPr/>
          <p:nvPr userDrawn="1">
            <p:custDataLst>
              <p:tags r:id="rId4"/>
            </p:custDataLst>
          </p:nvPr>
        </p:nvSpPr>
        <p:spPr>
          <a:xfrm>
            <a:off x="12019915" y="52070"/>
            <a:ext cx="158115" cy="588010"/>
          </a:xfrm>
          <a:prstGeom prst="rect">
            <a:avLst/>
          </a:prstGeom>
          <a:solidFill>
            <a:srgbClr val="34AA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rgbClr val="FFFFFF"/>
              </a:solidFill>
            </a:endParaRPr>
          </a:p>
        </p:txBody>
      </p:sp>
      <p:sp>
        <p:nvSpPr>
          <p:cNvPr id="12" name="矩形 11"/>
          <p:cNvSpPr/>
          <p:nvPr userDrawn="1">
            <p:custDataLst>
              <p:tags r:id="rId5"/>
            </p:custDataLst>
          </p:nvPr>
        </p:nvSpPr>
        <p:spPr>
          <a:xfrm>
            <a:off x="838835" y="52070"/>
            <a:ext cx="11106150" cy="5880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4" name="图片 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>
            <a:alphaModFix amt="1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063355" y="1474470"/>
            <a:ext cx="4093029" cy="2451662"/>
          </a:xfrm>
          <a:prstGeom prst="rect">
            <a:avLst/>
          </a:prstGeom>
          <a:noFill/>
        </p:spPr>
      </p:pic>
      <p:pic>
        <p:nvPicPr>
          <p:cNvPr id="5" name="图片 4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>
            <a:alphaModFix amt="20000"/>
          </a:blip>
          <a:stretch>
            <a:fillRect/>
          </a:stretch>
        </p:blipFill>
        <p:spPr>
          <a:xfrm>
            <a:off x="154940" y="4778375"/>
            <a:ext cx="1642745" cy="1096645"/>
          </a:xfrm>
          <a:prstGeom prst="rect">
            <a:avLst/>
          </a:prstGeom>
          <a:ln>
            <a:noFill/>
          </a:ln>
          <a:effectLst>
            <a:reflection stA="15000" endPos="65000" dist="50800" dir="5400000" sy="-100000" algn="bl" rotWithShape="0"/>
          </a:effectLst>
        </p:spPr>
      </p:pic>
    </p:spTree>
    <p:custDataLst>
      <p:tags r:id="rId1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3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6.xml" /><Relationship Id="rId3" Type="http://schemas.openxmlformats.org/officeDocument/2006/relationships/image" Target="../media/image3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7.xml" /><Relationship Id="rId3" Type="http://schemas.openxmlformats.org/officeDocument/2006/relationships/image" Target="../media/image3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8.xml" /><Relationship Id="rId3" Type="http://schemas.openxmlformats.org/officeDocument/2006/relationships/image" Target="../media/image3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9.xml" /><Relationship Id="rId3" Type="http://schemas.openxmlformats.org/officeDocument/2006/relationships/image" Target="../media/image3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0.xml" /><Relationship Id="rId3" Type="http://schemas.openxmlformats.org/officeDocument/2006/relationships/image" Target="../media/image3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1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4.xml" /><Relationship Id="rId3" Type="http://schemas.openxmlformats.org/officeDocument/2006/relationships/image" Target="../media/image3.pn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5.xml" /><Relationship Id="rId3" Type="http://schemas.openxmlformats.org/officeDocument/2006/relationships/image" Target="../media/image3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6.xml" /><Relationship Id="rId3" Type="http://schemas.openxmlformats.org/officeDocument/2006/relationships/image" Target="../media/image3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7.xml" /><Relationship Id="rId3" Type="http://schemas.openxmlformats.org/officeDocument/2006/relationships/image" Target="../media/image3.pn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56115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副标题 2"/>
          <p:cNvSpPr txBox="1"/>
          <p:nvPr/>
        </p:nvSpPr>
        <p:spPr>
          <a:xfrm>
            <a:off x="0" y="6381771"/>
            <a:ext cx="12192000" cy="476229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65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黑体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20" name="《我的母亲》"/>
          <p:cNvSpPr txBox="1">
            <a:spLocks noGrp="1"/>
          </p:cNvSpPr>
          <p:nvPr/>
        </p:nvSpPr>
        <p:spPr>
          <a:xfrm>
            <a:off x="899380" y="815837"/>
            <a:ext cx="10388722" cy="2613163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b">
            <a:no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1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5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3000"/>
              </a:spcAft>
            </a:pPr>
            <a:r>
              <a:rPr lang="zh-CN" altLang="en-US" sz="4800" i="0" smtClean="0"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中考文言文阅读试题解析</a:t>
            </a:r>
            <a:br>
              <a:rPr lang="zh-CN" altLang="en-US" sz="4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</a:rPr>
            </a:br>
            <a:r>
              <a:rPr lang="zh-CN" altLang="en-US" sz="40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初三年级 语文</a:t>
            </a:r>
            <a:endParaRPr lang="zh-CN" altLang="en-US" sz="32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3" name="副标题 2"/>
          <p:cNvSpPr txBox="1"/>
          <p:nvPr/>
        </p:nvSpPr>
        <p:spPr>
          <a:xfrm>
            <a:off x="152400" y="6534171"/>
            <a:ext cx="12192000" cy="476229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65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黑体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175760" y="4139426"/>
            <a:ext cx="183063" cy="823783"/>
          </a:xfrm>
          <a:prstGeom prst="rect">
            <a:avLst/>
          </a:prstGeom>
        </p:spPr>
        <p:txBody>
          <a:bodyPr wrap="none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3200" i="0"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090809" y="1128485"/>
            <a:ext cx="9982198" cy="3710178"/>
          </a:xfrm>
        </p:spPr>
        <p:txBody>
          <a:bodyPr>
            <a:normAutofit/>
          </a:bodyPr>
          <a:lstStyle/>
          <a:p>
            <a:pPr marL="0" indent="0" algn="ctr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r>
              <a:rPr lang="zh-CN" altLang="en-US" sz="3600" smtClean="0"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考什么</a:t>
            </a:r>
            <a:endParaRPr lang="en-US" altLang="zh-CN" sz="3600" spc="6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459855" y="1919631"/>
            <a:ext cx="9170046" cy="256480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algn="l">
              <a:lnSpc>
                <a:spcPct val="200000"/>
              </a:lnSpc>
            </a:pPr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    阅读古代诗词和浅易</a:t>
            </a:r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文言文，</a:t>
            </a:r>
            <a:r>
              <a:rPr lang="zh-CN" altLang="zh-CN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重点考察记诵积累，考察能否凭借注释和工具书理解诗文大意。</a:t>
            </a:r>
            <a:endParaRPr lang="en-US" altLang="zh-CN" sz="28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Helvetica Neue" panose="02000503000000020004"/>
            </a:endParaRPr>
          </a:p>
          <a:p>
            <a:pPr algn="l">
              <a:lnSpc>
                <a:spcPct val="200000"/>
              </a:lnSpc>
            </a:pPr>
            <a:r>
              <a:rPr lang="en-US" altLang="zh-CN" sz="24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                       </a:t>
            </a:r>
            <a:r>
              <a:rPr lang="zh-CN" altLang="zh-CN" sz="24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《义务教育语文课程标准</a:t>
            </a:r>
            <a:r>
              <a:rPr lang="zh-CN" altLang="en-US" sz="24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（</a:t>
            </a:r>
            <a:r>
              <a:rPr lang="en-US" altLang="zh-CN" sz="24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2011</a:t>
            </a:r>
            <a:r>
              <a:rPr lang="zh-CN" altLang="zh-CN" sz="24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年版</a:t>
            </a:r>
            <a:r>
              <a:rPr lang="zh-CN" altLang="en-US" sz="24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）</a:t>
            </a:r>
            <a:r>
              <a:rPr lang="zh-CN" altLang="zh-CN" sz="24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》</a:t>
            </a:r>
          </a:p>
        </p:txBody>
      </p:sp>
    </p:spTree>
  </p:cSld>
  <p:clrMapOvr>
    <a:masterClrMapping/>
  </p:clrMapOvr>
  <p:transition spd="med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3171172" y="1053430"/>
            <a:ext cx="5565942" cy="866075"/>
          </a:xfrm>
        </p:spPr>
        <p:txBody>
          <a:bodyPr>
            <a:noAutofit/>
          </a:bodyPr>
          <a:lstStyle/>
          <a:p>
            <a:r>
              <a:rPr lang="zh-CN" altLang="en-US" sz="3200" smtClean="0">
                <a:solidFill>
                  <a:srgbClr val="000000"/>
                </a:solidFill>
                <a:uFillTx/>
                <a:sym typeface="Hoefler Text"/>
              </a:rPr>
              <a:t>怎么</a:t>
            </a:r>
            <a:r>
              <a:rPr lang="zh-CN" altLang="en-US" sz="3200">
                <a:solidFill>
                  <a:srgbClr val="000000"/>
                </a:solidFill>
                <a:uFillTx/>
                <a:sym typeface="Hoefler Text"/>
              </a:rPr>
              <a:t>考</a:t>
            </a:r>
            <a:br>
              <a:rPr lang="en-US" altLang="zh-CN" sz="3200" spc="600">
                <a:solidFill>
                  <a:srgbClr val="000000"/>
                </a:solidFill>
                <a:sym typeface="Times"/>
              </a:rPr>
            </a:br>
            <a:endParaRPr lang="zh-CN" altLang="en-US" sz="3200" spc="600">
              <a:solidFill>
                <a:srgbClr val="000000"/>
              </a:solidFill>
              <a:sym typeface="Hoefler Tex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104901" y="1706658"/>
            <a:ext cx="9982198" cy="4143216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029861" y="3620324"/>
            <a:ext cx="1272989" cy="748923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marR="0" indent="0" algn="ctr" defTabSz="8255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800" b="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176617" y="1706658"/>
          <a:ext cx="10089572" cy="3343021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411402"/>
                <a:gridCol w="8678170"/>
              </a:tblGrid>
              <a:tr h="464185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年份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en-US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2017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年</a:t>
                      </a:r>
                      <a:r>
                        <a:rPr lang="en-US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	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175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考</a:t>
                      </a:r>
                      <a:r>
                        <a:rPr lang="zh-CN" altLang="en-US" sz="24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察</a:t>
                      </a:r>
                      <a:r>
                        <a:rPr lang="zh-CN" sz="24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篇目</a:t>
                      </a:r>
                      <a:endParaRPr lang="zh-CN" sz="2400" b="0" kern="1200" spc="-15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《得道多助</a:t>
                      </a:r>
                      <a:r>
                        <a:rPr lang="zh-CN" alt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，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失道寡助》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810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解释词语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时、和、胜、池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8642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翻译句子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l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（</a:t>
                      </a:r>
                      <a:r>
                        <a:rPr 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1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）委而去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之</a:t>
                      </a:r>
                      <a:r>
                        <a:rPr lang="zh-CN" alt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。</a:t>
                      </a:r>
                      <a:endParaRPr lang="zh-CN" sz="2200" b="0" i="0" u="none" strike="noStrike" kern="1200" cap="none" spc="0" baseline="0">
                        <a:solidFill>
                          <a:srgbClr val="000000"/>
                        </a:solidFill>
                        <a:effectLst/>
                        <a:uFillTx/>
                        <a:latin typeface="+mn-ea"/>
                        <a:ea typeface="+mn-ea"/>
                        <a:cs typeface="+mn-cs"/>
                        <a:sym typeface="Palatino"/>
                      </a:endParaRPr>
                    </a:p>
                    <a:p>
                      <a:pPr algn="l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（</a:t>
                      </a:r>
                      <a:r>
                        <a:rPr lang="en-US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2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）域民不以封疆之界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，固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国不以山溪之险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，威天下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不以兵革之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利</a:t>
                      </a:r>
                      <a:r>
                        <a:rPr lang="zh-CN" alt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。</a:t>
                      </a:r>
                      <a:endParaRPr lang="en-US" altLang="zh-CN" sz="2200" b="0" i="0" u="none" strike="noStrike" kern="1200" cap="none" spc="0" baseline="0" smtClean="0">
                        <a:solidFill>
                          <a:srgbClr val="000000"/>
                        </a:solidFill>
                        <a:effectLst/>
                        <a:uFillTx/>
                        <a:latin typeface="+mn-ea"/>
                        <a:ea typeface="+mn-ea"/>
                        <a:cs typeface="+mn-cs"/>
                        <a:sym typeface="Palatino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4245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理解内容</a:t>
                      </a:r>
                      <a:endParaRPr lang="zh-CN" sz="2400" b="0" kern="100" spc="-15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把握主旨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结合上文和下面的【链接材料】，简要说明这两段文字共同体现了怎样的思想。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3302850" y="978558"/>
            <a:ext cx="5565942" cy="866075"/>
          </a:xfrm>
        </p:spPr>
        <p:txBody>
          <a:bodyPr>
            <a:noAutofit/>
          </a:bodyPr>
          <a:lstStyle/>
          <a:p>
            <a:r>
              <a:rPr lang="zh-CN" altLang="en-US" sz="3200" smtClean="0">
                <a:solidFill>
                  <a:srgbClr val="000000"/>
                </a:solidFill>
                <a:uFillTx/>
                <a:sym typeface="Hoefler Text"/>
              </a:rPr>
              <a:t>怎么</a:t>
            </a:r>
            <a:r>
              <a:rPr lang="zh-CN" altLang="en-US" sz="3200">
                <a:solidFill>
                  <a:srgbClr val="000000"/>
                </a:solidFill>
                <a:uFillTx/>
                <a:sym typeface="Hoefler Text"/>
              </a:rPr>
              <a:t>考</a:t>
            </a:r>
            <a:br>
              <a:rPr lang="en-US" altLang="zh-CN" sz="3200" spc="600">
                <a:solidFill>
                  <a:srgbClr val="000000"/>
                </a:solidFill>
                <a:sym typeface="Times"/>
              </a:rPr>
            </a:br>
            <a:endParaRPr lang="zh-CN" altLang="en-US" sz="3200" spc="600">
              <a:solidFill>
                <a:srgbClr val="000000"/>
              </a:solidFill>
              <a:sym typeface="Hoefler Tex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104901" y="1706658"/>
            <a:ext cx="9982198" cy="4143216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029861" y="3620324"/>
            <a:ext cx="1272989" cy="748923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marR="0" indent="0" algn="ctr" defTabSz="8255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800" b="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015255" y="1435622"/>
          <a:ext cx="10404533" cy="3623437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485899"/>
                <a:gridCol w="8918634"/>
              </a:tblGrid>
              <a:tr h="348357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kern="120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年份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en-US" sz="2200" b="0" kern="120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2018</a:t>
                      </a:r>
                      <a:r>
                        <a:rPr lang="zh-CN" sz="2200" b="0" kern="120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年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4821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考</a:t>
                      </a:r>
                      <a:r>
                        <a:rPr lang="zh-CN" altLang="en-US" sz="22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察</a:t>
                      </a:r>
                      <a:r>
                        <a:rPr lang="zh-CN" sz="22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篇目</a:t>
                      </a:r>
                      <a:endParaRPr lang="zh-CN" sz="2200" b="0" kern="1200" spc="-15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kern="1200" spc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《出师表》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323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解释词语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益、</a:t>
                      </a:r>
                      <a:r>
                        <a:rPr lang="zh-CN" sz="22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计</a:t>
                      </a:r>
                      <a:r>
                        <a:rPr lang="zh-CN" altLang="en-US" sz="22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、</a:t>
                      </a:r>
                      <a:r>
                        <a:rPr lang="zh-CN" sz="22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达</a:t>
                      </a:r>
                      <a:r>
                        <a:rPr lang="zh-CN" sz="22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、是</a:t>
                      </a:r>
                      <a:r>
                        <a:rPr lang="zh-CN" sz="22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、</a:t>
                      </a:r>
                      <a:r>
                        <a:rPr lang="zh-CN" altLang="en-US" sz="22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忧、</a:t>
                      </a:r>
                      <a:r>
                        <a:rPr lang="zh-CN" sz="22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竭</a:t>
                      </a:r>
                      <a:r>
                        <a:rPr lang="zh-CN" sz="22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、雅、涕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46635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翻译句子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kern="1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（</a:t>
                      </a:r>
                      <a:r>
                        <a:rPr lang="en-US" sz="2200" b="0" kern="1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1</a:t>
                      </a:r>
                      <a:r>
                        <a:rPr lang="zh-CN" sz="2200" b="0" kern="1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）愚以为营中之事，悉以咨之，必能使行</a:t>
                      </a:r>
                      <a:r>
                        <a:rPr lang="zh-CN" sz="2200" b="0" kern="1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阵</a:t>
                      </a:r>
                      <a:r>
                        <a:rPr lang="en-US" altLang="zh-CN" sz="2200" b="0" kern="1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 </a:t>
                      </a:r>
                      <a:r>
                        <a:rPr lang="zh-CN" sz="2200" b="0" kern="1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和睦</a:t>
                      </a:r>
                      <a:r>
                        <a:rPr lang="zh-CN" sz="2200" b="0" kern="1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，优劣得所</a:t>
                      </a:r>
                      <a:r>
                        <a:rPr lang="zh-CN" sz="2200" b="0" kern="1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。</a:t>
                      </a:r>
                      <a:endParaRPr lang="en-US" altLang="zh-CN" sz="2200" b="0" kern="100" spc="-150" smtClean="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kern="1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（</a:t>
                      </a:r>
                      <a:r>
                        <a:rPr lang="en-US" sz="2200" b="0" kern="1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2</a:t>
                      </a:r>
                      <a:r>
                        <a:rPr lang="zh-CN" sz="2200" b="0" kern="1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）先帝在时，每与臣论此事，未尝不叹息</a:t>
                      </a:r>
                      <a:r>
                        <a:rPr lang="zh-CN" sz="2200" b="0" kern="1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痛</a:t>
                      </a:r>
                      <a:r>
                        <a:rPr lang="en-US" altLang="zh-CN" sz="2200" b="0" kern="1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 </a:t>
                      </a:r>
                      <a:r>
                        <a:rPr lang="zh-CN" sz="2200" b="0" kern="1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恨</a:t>
                      </a:r>
                      <a:r>
                        <a:rPr lang="zh-CN" sz="2200" b="0" kern="1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于桓、灵也。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kern="1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（</a:t>
                      </a:r>
                      <a:r>
                        <a:rPr lang="en-US" sz="2200" b="0" kern="1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3</a:t>
                      </a:r>
                      <a:r>
                        <a:rPr lang="zh-CN" sz="2200" b="0" kern="1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）后值倾覆，受任于败军之际，奉命于</a:t>
                      </a:r>
                      <a:r>
                        <a:rPr lang="zh-CN" sz="2200" b="0" kern="1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危难</a:t>
                      </a:r>
                      <a:r>
                        <a:rPr lang="en-US" altLang="zh-CN" sz="2200" b="0" kern="1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 </a:t>
                      </a:r>
                      <a:r>
                        <a:rPr lang="zh-CN" sz="2200" b="0" kern="1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之间</a:t>
                      </a:r>
                      <a:r>
                        <a:rPr lang="zh-CN" sz="2200" b="0" kern="1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，尔来二十有一年矣。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4245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理解内容</a:t>
                      </a:r>
                      <a:endParaRPr lang="zh-CN" sz="2200" b="0" kern="100" spc="-15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把握主旨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-1270" algn="l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kern="1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为国尽忠是中华传统美德。请你根据上文和下面的两则【链接材料】，概括说明为国尽忠在诸葛亮、魏征、岳飞身上分别是如何体现的。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3171172" y="1053430"/>
            <a:ext cx="5565942" cy="866075"/>
          </a:xfrm>
        </p:spPr>
        <p:txBody>
          <a:bodyPr>
            <a:noAutofit/>
          </a:bodyPr>
          <a:lstStyle/>
          <a:p>
            <a:r>
              <a:rPr lang="zh-CN" altLang="en-US" sz="3200" smtClean="0">
                <a:solidFill>
                  <a:srgbClr val="000000"/>
                </a:solidFill>
                <a:uFillTx/>
                <a:sym typeface="Hoefler Text"/>
              </a:rPr>
              <a:t>怎么</a:t>
            </a:r>
            <a:r>
              <a:rPr lang="zh-CN" altLang="en-US" sz="3200">
                <a:solidFill>
                  <a:srgbClr val="000000"/>
                </a:solidFill>
                <a:uFillTx/>
                <a:sym typeface="Hoefler Text"/>
              </a:rPr>
              <a:t>考</a:t>
            </a:r>
            <a:br>
              <a:rPr lang="en-US" altLang="zh-CN" sz="3200" spc="600">
                <a:solidFill>
                  <a:srgbClr val="000000"/>
                </a:solidFill>
                <a:sym typeface="Times"/>
              </a:rPr>
            </a:br>
            <a:endParaRPr lang="zh-CN" altLang="en-US" sz="3200" spc="600">
              <a:solidFill>
                <a:srgbClr val="000000"/>
              </a:solidFill>
              <a:sym typeface="Hoefler Text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029861" y="3620324"/>
            <a:ext cx="1272989" cy="748923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marR="0" indent="0" algn="ctr" defTabSz="8255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800" b="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993158" y="1462195"/>
          <a:ext cx="10445805" cy="3585614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525923"/>
                <a:gridCol w="8919882"/>
              </a:tblGrid>
              <a:tr h="464185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年份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en-US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	2019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年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175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考</a:t>
                      </a:r>
                      <a:r>
                        <a:rPr lang="zh-CN" altLang="en-US" sz="24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察</a:t>
                      </a:r>
                      <a:r>
                        <a:rPr lang="zh-CN" sz="24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篇目</a:t>
                      </a:r>
                      <a:endParaRPr lang="zh-CN" sz="2400" b="0" kern="1200" spc="-15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《生于忧患</a:t>
                      </a:r>
                      <a:r>
                        <a:rPr lang="zh-CN" alt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，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死于安乐》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810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解释词语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举、过、虑、色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5177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翻译句子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l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（</a:t>
                      </a:r>
                      <a:r>
                        <a:rPr lang="en-US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1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）所以动心忍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性</a:t>
                      </a:r>
                      <a:r>
                        <a:rPr lang="zh-CN" alt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，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曾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益其所不能。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（</a:t>
                      </a:r>
                      <a:r>
                        <a:rPr lang="en-US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2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）然后知生于忧患而死于安乐也。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4245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理解内容</a:t>
                      </a:r>
                      <a:endParaRPr lang="zh-CN" sz="2400" b="0" kern="100" spc="-15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把握主旨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上文论述了“生于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忧患</a:t>
                      </a:r>
                      <a:r>
                        <a:rPr lang="zh-CN" alt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，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死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于安乐”。结合下面两则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【链接材料】</a:t>
                      </a:r>
                      <a:r>
                        <a:rPr lang="zh-CN" alt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，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简要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说明“生于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忧患</a:t>
                      </a:r>
                      <a:r>
                        <a:rPr lang="zh-CN" alt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，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死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于安乐”在赵襄子和隋炀帝身上是如何体现的。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3171172" y="1053430"/>
            <a:ext cx="5565942" cy="866075"/>
          </a:xfrm>
        </p:spPr>
        <p:txBody>
          <a:bodyPr>
            <a:noAutofit/>
          </a:bodyPr>
          <a:lstStyle/>
          <a:p>
            <a:r>
              <a:rPr lang="zh-CN" altLang="en-US" sz="3200" smtClean="0">
                <a:solidFill>
                  <a:srgbClr val="000000"/>
                </a:solidFill>
                <a:uFillTx/>
                <a:sym typeface="Hoefler Text"/>
              </a:rPr>
              <a:t>怎么</a:t>
            </a:r>
            <a:r>
              <a:rPr lang="zh-CN" altLang="en-US" sz="3200">
                <a:solidFill>
                  <a:srgbClr val="000000"/>
                </a:solidFill>
                <a:uFillTx/>
                <a:sym typeface="Hoefler Text"/>
              </a:rPr>
              <a:t>考</a:t>
            </a:r>
            <a:br>
              <a:rPr lang="en-US" altLang="zh-CN" sz="3200" spc="600">
                <a:solidFill>
                  <a:srgbClr val="000000"/>
                </a:solidFill>
                <a:sym typeface="Times"/>
              </a:rPr>
            </a:br>
            <a:endParaRPr lang="zh-CN" altLang="en-US" sz="3200" spc="600">
              <a:solidFill>
                <a:srgbClr val="000000"/>
              </a:solidFill>
              <a:sym typeface="Hoefler Text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104901" y="1706658"/>
            <a:ext cx="9982198" cy="4143216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029861" y="3620324"/>
            <a:ext cx="1272989" cy="748923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marR="0" indent="0" algn="ctr" defTabSz="8255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800" b="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993158" y="1462195"/>
          <a:ext cx="10445805" cy="3585614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525923"/>
                <a:gridCol w="8919882"/>
              </a:tblGrid>
              <a:tr h="464185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年份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en-US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	2019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年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175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考</a:t>
                      </a:r>
                      <a:r>
                        <a:rPr lang="zh-CN" altLang="en-US" sz="24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察</a:t>
                      </a:r>
                      <a:r>
                        <a:rPr lang="zh-CN" sz="2400" b="0" kern="1200" spc="-150" smtClean="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篇目</a:t>
                      </a:r>
                      <a:endParaRPr lang="zh-CN" sz="2400" b="0" kern="1200" spc="-15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《生于忧患</a:t>
                      </a:r>
                      <a:r>
                        <a:rPr lang="zh-CN" alt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，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死于安乐》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810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解释词语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举、过、虑、色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5177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翻译句子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47345" indent="-347345" algn="l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（</a:t>
                      </a:r>
                      <a:r>
                        <a:rPr lang="en-US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1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）所以动心忍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性</a:t>
                      </a:r>
                      <a:r>
                        <a:rPr lang="zh-CN" alt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，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曾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益其所不能。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（</a:t>
                      </a:r>
                      <a:r>
                        <a:rPr lang="en-US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2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）然后知生于忧患而死于安乐也。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4245">
                <a:tc>
                  <a:txBody>
                    <a:bodyPr vert="horz" wrap="square"/>
                    <a:lstStyle/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理解内容</a:t>
                      </a:r>
                      <a:endParaRPr lang="zh-CN" sz="2400" b="0" kern="100" spc="-150">
                        <a:solidFill>
                          <a:srgbClr val="000000"/>
                        </a:solidFill>
                        <a:effectLst/>
                        <a:latin typeface="+mn-ea"/>
                        <a:ea typeface="+mn-ea"/>
                      </a:endParaRPr>
                    </a:p>
                    <a:p>
                      <a:pPr marL="347345" indent="-347345" algn="ctr" fontAlgn="base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400" b="0" kern="1200" spc="-150">
                          <a:solidFill>
                            <a:srgbClr val="000000"/>
                          </a:solidFill>
                          <a:effectLst/>
                          <a:latin typeface="+mn-ea"/>
                          <a:ea typeface="+mn-ea"/>
                        </a:rPr>
                        <a:t>把握主旨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ct val="0"/>
                        </a:spcAft>
                      </a:pP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上文论述了“生于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忧患</a:t>
                      </a:r>
                      <a:r>
                        <a:rPr lang="zh-CN" alt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，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死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于安乐”。结合下面两则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【链接材料】</a:t>
                      </a:r>
                      <a:r>
                        <a:rPr lang="zh-CN" alt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，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简要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说明“生于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忧患</a:t>
                      </a:r>
                      <a:r>
                        <a:rPr lang="zh-CN" altLang="en-US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，</a:t>
                      </a:r>
                      <a:r>
                        <a:rPr lang="zh-CN" sz="2200" b="0" i="0" u="none" strike="noStrike" kern="1200" cap="none" spc="0" baseline="0" smtClean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死</a:t>
                      </a:r>
                      <a:r>
                        <a:rPr lang="zh-CN" sz="2200" b="0" i="0" u="none" strike="noStrike" kern="1200" cap="none" spc="0" baseline="0">
                          <a:solidFill>
                            <a:srgbClr val="000000"/>
                          </a:solidFill>
                          <a:effectLst/>
                          <a:uFillTx/>
                          <a:latin typeface="+mn-ea"/>
                          <a:ea typeface="+mn-ea"/>
                          <a:cs typeface="+mn-cs"/>
                          <a:sym typeface="Palatino"/>
                        </a:rPr>
                        <a:t>于安乐”在赵襄子和隋炀帝身上是如何体现的。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644543" y="1939132"/>
            <a:ext cx="10224360" cy="414321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12.下列选项中加点字的意思都相同的一项是（    ）(2分) </a:t>
            </a:r>
            <a:endParaRPr lang="zh-CN" altLang="zh-CN" sz="28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A.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于市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一反三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足轻重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妄动</a:t>
            </a:r>
            <a:endParaRPr lang="zh-CN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B.人恒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过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过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目不忘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悔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过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自新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言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过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其实</a:t>
            </a:r>
            <a:endParaRPr lang="zh-CN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C.衡于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虑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不足为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虑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深思熟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虑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处心积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虑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D.征于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色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声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色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俱厉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眉飞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色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舞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喜形于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色</a:t>
            </a: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869050" y="5277555"/>
            <a:ext cx="4724400" cy="410369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2019</a:t>
            </a:r>
            <a:r>
              <a:rPr kumimoji="0" lang="zh-CN" altLang="en-US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年</a:t>
            </a:r>
            <a:r>
              <a:rPr kumimoji="0" lang="en-US" altLang="zh-CN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《</a:t>
            </a:r>
            <a:r>
              <a:rPr kumimoji="0" lang="zh-CN" altLang="en-US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生于忧患，死于安乐</a:t>
            </a:r>
            <a:r>
              <a:rPr kumimoji="0" lang="en-US" altLang="zh-CN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》</a:t>
            </a:r>
            <a:endParaRPr kumimoji="0" lang="zh-CN" altLang="en-US" sz="2000" b="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</p:spTree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644543" y="1939132"/>
            <a:ext cx="10224360" cy="414321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12.下列选项中加点字的意思都相同的一项是（    ）(2分) </a:t>
            </a:r>
            <a:endParaRPr lang="zh-CN" altLang="zh-CN" sz="28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A.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于市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一反三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足轻重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妄动</a:t>
            </a:r>
            <a:endParaRPr lang="zh-CN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B.人恒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过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过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目不忘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悔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过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自新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言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过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其实</a:t>
            </a:r>
            <a:endParaRPr lang="zh-CN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C.衡于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虑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不足为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虑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深思熟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虑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处心积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虑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D.征于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色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声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色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俱厉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眉飞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色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舞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  </a:t>
            </a:r>
            <a:r>
              <a:rPr lang="zh-CN" altLang="en-US" sz="2800" smtClean="0">
                <a:ln>
                  <a:noFill/>
                </a:ln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喜形于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色</a:t>
            </a: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869050" y="5277555"/>
            <a:ext cx="4724400" cy="410369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2019</a:t>
            </a:r>
            <a:r>
              <a:rPr kumimoji="0" lang="zh-CN" altLang="en-US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年</a:t>
            </a:r>
            <a:r>
              <a:rPr kumimoji="0" lang="en-US" altLang="zh-CN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《</a:t>
            </a:r>
            <a:r>
              <a:rPr kumimoji="0" lang="zh-CN" altLang="en-US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生于忧患，死于安乐</a:t>
            </a:r>
            <a:r>
              <a:rPr kumimoji="0" lang="en-US" altLang="zh-CN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》</a:t>
            </a:r>
            <a:endParaRPr kumimoji="0" lang="zh-CN" altLang="en-US" sz="2000" b="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</p:spTree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968188" y="1434353"/>
            <a:ext cx="10267040" cy="416440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A.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于市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一反三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足轻重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轻举妄动</a:t>
            </a: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7" name="线形标注 2 6"/>
          <p:cNvSpPr/>
          <p:nvPr/>
        </p:nvSpPr>
        <p:spPr>
          <a:xfrm>
            <a:off x="1201271" y="3527153"/>
            <a:ext cx="10016028" cy="1241365"/>
          </a:xfrm>
          <a:prstGeom prst="borderCallout2">
            <a:avLst>
              <a:gd name="adj1" fmla="val -52134"/>
              <a:gd name="adj2" fmla="val 10830"/>
              <a:gd name="adj3" fmla="val -6071"/>
              <a:gd name="adj4" fmla="val 19619"/>
              <a:gd name="adj5" fmla="val -58"/>
              <a:gd name="adj6" fmla="val 42266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结合语境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r>
              <a:rPr lang="zh-CN" altLang="en-US" sz="2400" i="0" smtClean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 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百里</a:t>
            </a:r>
            <a:r>
              <a:rPr lang="zh-CN" altLang="en-US" sz="2600" i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奚举于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市</a:t>
            </a:r>
            <a:endParaRPr lang="en-US" altLang="zh-CN" sz="2600" i="0" smtClean="0">
              <a:solidFill>
                <a:srgbClr val="000000"/>
              </a:solidFill>
              <a:effectLst/>
              <a:latin typeface="+mn-lt"/>
              <a:ea typeface="+mn-ea"/>
              <a:cs typeface="+mn-cs"/>
              <a:sym typeface="Helvetica Neue" panose="02000503000000020004"/>
            </a:endParaRPr>
          </a:p>
          <a:p>
            <a:r>
              <a:rPr lang="zh-CN" altLang="en-US" sz="20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舜发于畎亩之中，傅说举于版筑之间</a:t>
            </a:r>
            <a:r>
              <a:rPr lang="zh-CN" altLang="en-US" sz="20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，胶</a:t>
            </a:r>
            <a:r>
              <a:rPr lang="zh-CN" altLang="en-US" sz="20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鬲举于鱼盐之中，管夷吾举于士，孙叔敖举于</a:t>
            </a:r>
            <a:r>
              <a:rPr lang="zh-CN" altLang="en-US" sz="20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海</a:t>
            </a:r>
            <a:endParaRPr lang="en-US" altLang="zh-CN" sz="20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Helvetica Neue" panose="02000503000000020004"/>
            </a:endParaRPr>
          </a:p>
        </p:txBody>
      </p:sp>
    </p:spTree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5" name="线形标注 2 4"/>
          <p:cNvSpPr/>
          <p:nvPr/>
        </p:nvSpPr>
        <p:spPr>
          <a:xfrm>
            <a:off x="2133600" y="3516557"/>
            <a:ext cx="6884894" cy="1364476"/>
          </a:xfrm>
          <a:prstGeom prst="borderCallout2">
            <a:avLst>
              <a:gd name="adj1" fmla="val -46115"/>
              <a:gd name="adj2" fmla="val 2289"/>
              <a:gd name="adj3" fmla="val -6071"/>
              <a:gd name="adj4" fmla="val 19619"/>
              <a:gd name="adj5" fmla="val -58"/>
              <a:gd name="adj6" fmla="val 42266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结合语境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r>
              <a:rPr lang="zh-CN" altLang="en-US" sz="2400" i="0" smtClean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 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百里</a:t>
            </a:r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奚举于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市</a:t>
            </a:r>
            <a:endParaRPr lang="en-US" altLang="zh-CN" sz="26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Helvetica Neue" panose="02000503000000020004"/>
            </a:endParaRPr>
          </a:p>
          <a:p>
            <a:r>
              <a:rPr lang="en-US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   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百里</a:t>
            </a:r>
            <a:r>
              <a:rPr lang="zh-CN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奚从市井之中被</a:t>
            </a:r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任</a:t>
            </a:r>
            <a:r>
              <a:rPr lang="zh-CN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用而做官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。</a:t>
            </a:r>
            <a:endParaRPr lang="en-US" altLang="zh-CN" sz="26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</p:txBody>
      </p:sp>
      <p:sp>
        <p:nvSpPr>
          <p:cNvPr id="8" name="文本占位符 2"/>
          <p:cNvSpPr txBox="1"/>
          <p:nvPr/>
        </p:nvSpPr>
        <p:spPr>
          <a:xfrm>
            <a:off x="968188" y="1434353"/>
            <a:ext cx="10267040" cy="4164408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A.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举于市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举一反三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举足轻重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轻举妄动</a:t>
            </a: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</p:spTree>
  </p:cSld>
  <p:clrMapOvr>
    <a:masterClrMapping/>
  </p:clrMapOvr>
  <p:transition spd="med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610305" y="2366157"/>
            <a:ext cx="1545271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4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被任用</a:t>
            </a:r>
            <a:endParaRPr kumimoji="0" lang="zh-CN" altLang="en-US" sz="2400" b="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  <p:sp>
        <p:nvSpPr>
          <p:cNvPr id="7" name="线形标注 2 6"/>
          <p:cNvSpPr/>
          <p:nvPr/>
        </p:nvSpPr>
        <p:spPr>
          <a:xfrm>
            <a:off x="2169459" y="3711530"/>
            <a:ext cx="6956612" cy="1333698"/>
          </a:xfrm>
          <a:prstGeom prst="borderCallout2">
            <a:avLst>
              <a:gd name="adj1" fmla="val -40405"/>
              <a:gd name="adj2" fmla="val 3999"/>
              <a:gd name="adj3" fmla="val -6071"/>
              <a:gd name="adj4" fmla="val 19619"/>
              <a:gd name="adj5" fmla="val -58"/>
              <a:gd name="adj6" fmla="val 42266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结合语境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r>
              <a:rPr lang="zh-CN" altLang="en-US" sz="2400" i="0" smtClean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  <a:sym typeface="Helvetica Neue" panose="02000503000000020004"/>
              </a:rPr>
              <a:t> 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百里</a:t>
            </a:r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奚举于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市</a:t>
            </a:r>
            <a:endParaRPr lang="en-US" altLang="zh-CN" sz="26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Helvetica Neue" panose="02000503000000020004"/>
            </a:endParaRPr>
          </a:p>
          <a:p>
            <a:r>
              <a:rPr lang="en-US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   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百里</a:t>
            </a:r>
            <a:r>
              <a:rPr lang="zh-CN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奚从市井之中被</a:t>
            </a:r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任</a:t>
            </a:r>
            <a:r>
              <a:rPr lang="zh-CN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用而做官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。</a:t>
            </a:r>
            <a:endParaRPr lang="en-US" altLang="zh-CN" sz="26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</p:txBody>
      </p:sp>
      <p:sp>
        <p:nvSpPr>
          <p:cNvPr id="8" name="文本占位符 2"/>
          <p:cNvSpPr txBox="1"/>
          <p:nvPr/>
        </p:nvSpPr>
        <p:spPr>
          <a:xfrm>
            <a:off x="1111624" y="1541929"/>
            <a:ext cx="10242252" cy="4152319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A.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举于市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举一反三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举足轻重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轻举妄动</a:t>
            </a: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</p:spTree>
  </p:cSld>
  <p:clrMapOvr>
    <a:masterClrMapping/>
  </p:clrMapOvr>
  <p:transition spd="med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7" name="线形标注 2 6"/>
          <p:cNvSpPr/>
          <p:nvPr/>
        </p:nvSpPr>
        <p:spPr>
          <a:xfrm>
            <a:off x="2223247" y="3786843"/>
            <a:ext cx="6974544" cy="533479"/>
          </a:xfrm>
          <a:prstGeom prst="borderCallout2">
            <a:avLst>
              <a:gd name="adj1" fmla="val -115751"/>
              <a:gd name="adj2" fmla="val 26169"/>
              <a:gd name="adj3" fmla="val -17563"/>
              <a:gd name="adj4" fmla="val 37937"/>
              <a:gd name="adj5" fmla="val -58"/>
              <a:gd name="adj6" fmla="val 42266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联系生活实际造句</a:t>
            </a:r>
            <a:endParaRPr lang="en-US" altLang="zh-CN" sz="28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</p:txBody>
      </p:sp>
      <p:sp>
        <p:nvSpPr>
          <p:cNvPr id="5" name="文本占位符 2"/>
          <p:cNvSpPr txBox="1"/>
          <p:nvPr/>
        </p:nvSpPr>
        <p:spPr>
          <a:xfrm>
            <a:off x="1111624" y="1541929"/>
            <a:ext cx="10242252" cy="4152319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A.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举于市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举一反三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举足轻重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轻举妄动</a:t>
            </a: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</p:spTree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129516" y="1715235"/>
            <a:ext cx="10224360" cy="4143216"/>
          </a:xfrm>
        </p:spPr>
        <p:txBody>
          <a:bodyPr>
            <a:normAutofit/>
          </a:bodyPr>
          <a:lstStyle/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A.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于市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一反三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足轻重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轻举妄动</a:t>
            </a: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376048" y="2620732"/>
            <a:ext cx="1722894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kumimoji="0" lang="zh-CN" altLang="en-US" sz="2400" b="0" i="0" u="none" strike="noStrike" cap="none" spc="-30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举出、提出</a:t>
            </a:r>
            <a:endParaRPr kumimoji="0" lang="zh-CN" altLang="en-US" sz="2400" b="0" i="0" u="none" strike="noStrike" cap="none" spc="-30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  <p:sp>
        <p:nvSpPr>
          <p:cNvPr id="6" name="线形标注 2 5"/>
          <p:cNvSpPr/>
          <p:nvPr/>
        </p:nvSpPr>
        <p:spPr>
          <a:xfrm>
            <a:off x="2312894" y="3998153"/>
            <a:ext cx="6849034" cy="533479"/>
          </a:xfrm>
          <a:prstGeom prst="borderCallout2">
            <a:avLst>
              <a:gd name="adj1" fmla="val -105668"/>
              <a:gd name="adj2" fmla="val 25835"/>
              <a:gd name="adj3" fmla="val -17563"/>
              <a:gd name="adj4" fmla="val 37937"/>
              <a:gd name="adj5" fmla="val -58"/>
              <a:gd name="adj6" fmla="val 42266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联系生活实际造句</a:t>
            </a:r>
            <a:endParaRPr lang="en-US" altLang="zh-CN" sz="28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129516" y="1715235"/>
            <a:ext cx="10224360" cy="4143216"/>
          </a:xfrm>
        </p:spPr>
        <p:txBody>
          <a:bodyPr>
            <a:normAutofit/>
          </a:bodyPr>
          <a:lstStyle/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A.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举于市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举一反三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举足轻重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轻举妄动</a:t>
            </a: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7" name="线形标注 2 6"/>
          <p:cNvSpPr/>
          <p:nvPr/>
        </p:nvSpPr>
        <p:spPr>
          <a:xfrm>
            <a:off x="2312894" y="4005409"/>
            <a:ext cx="6795247" cy="533479"/>
          </a:xfrm>
          <a:prstGeom prst="borderCallout2">
            <a:avLst>
              <a:gd name="adj1" fmla="val -102066"/>
              <a:gd name="adj2" fmla="val 52779"/>
              <a:gd name="adj3" fmla="val -33349"/>
              <a:gd name="adj4" fmla="val 51953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联系短语本义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  <p:transition spd="med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129516" y="1715235"/>
            <a:ext cx="10224360" cy="4143216"/>
          </a:xfrm>
        </p:spPr>
        <p:txBody>
          <a:bodyPr>
            <a:normAutofit/>
          </a:bodyPr>
          <a:lstStyle/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A.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举于市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举一反三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举足轻重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轻举妄动</a:t>
            </a: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6" name="线形标注 2 5"/>
          <p:cNvSpPr/>
          <p:nvPr/>
        </p:nvSpPr>
        <p:spPr>
          <a:xfrm>
            <a:off x="2205318" y="4097388"/>
            <a:ext cx="6956610" cy="964367"/>
          </a:xfrm>
          <a:prstGeom prst="borderCallout2">
            <a:avLst>
              <a:gd name="adj1" fmla="val -67312"/>
              <a:gd name="adj2" fmla="val 53348"/>
              <a:gd name="adj3" fmla="val -33349"/>
              <a:gd name="adj4" fmla="val 51953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联系短语本义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只要</a:t>
            </a:r>
            <a:r>
              <a:rPr lang="zh-CN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脚稍微移动一下，就会影响两边的轻重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。</a:t>
            </a:r>
            <a:endParaRPr lang="en-US" altLang="zh-CN" sz="26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Helvetica Neue" panose="02000503000000020004"/>
            </a:endParaRPr>
          </a:p>
        </p:txBody>
      </p:sp>
    </p:spTree>
  </p:cSld>
  <p:clrMapOvr>
    <a:masterClrMapping/>
  </p:clrMapOvr>
  <p:transition spd="med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129516" y="1715235"/>
            <a:ext cx="10224360" cy="4143216"/>
          </a:xfrm>
        </p:spPr>
        <p:txBody>
          <a:bodyPr>
            <a:normAutofit/>
          </a:bodyPr>
          <a:lstStyle/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A.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举于市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举一反三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举足轻重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轻举妄动</a:t>
            </a: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6" name="线形标注 2 5"/>
          <p:cNvSpPr/>
          <p:nvPr/>
        </p:nvSpPr>
        <p:spPr>
          <a:xfrm>
            <a:off x="2259105" y="4097388"/>
            <a:ext cx="6920751" cy="964367"/>
          </a:xfrm>
          <a:prstGeom prst="borderCallout2">
            <a:avLst>
              <a:gd name="adj1" fmla="val -59876"/>
              <a:gd name="adj2" fmla="val 53161"/>
              <a:gd name="adj3" fmla="val -33349"/>
              <a:gd name="adj4" fmla="val 51953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联系短语本义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只要</a:t>
            </a:r>
            <a:r>
              <a:rPr lang="zh-CN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脚稍微移动一下，就会影响两边的轻重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。</a:t>
            </a:r>
            <a:endParaRPr lang="en-US" altLang="zh-CN" sz="26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Helvetica Neue" panose="02000503000000020004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221902" y="2606261"/>
            <a:ext cx="1722894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kumimoji="0" lang="zh-CN" altLang="en-US" sz="2400" b="0" i="0" u="none" strike="noStrike" cap="none" spc="-30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移动</a:t>
            </a:r>
            <a:endParaRPr kumimoji="0" lang="zh-CN" altLang="en-US" sz="2400" b="0" i="0" u="none" strike="noStrike" cap="none" spc="-30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</p:spTree>
  </p:cSld>
  <p:clrMapOvr>
    <a:masterClrMapping/>
  </p:clrMapOvr>
  <p:transition spd="med"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129516" y="1715235"/>
            <a:ext cx="10224360" cy="4143216"/>
          </a:xfrm>
        </p:spPr>
        <p:txBody>
          <a:bodyPr>
            <a:normAutofit/>
          </a:bodyPr>
          <a:lstStyle/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A.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举于市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举一反三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举足轻重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轻举妄动</a:t>
            </a: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7" name="线形标注 2 6"/>
          <p:cNvSpPr/>
          <p:nvPr/>
        </p:nvSpPr>
        <p:spPr>
          <a:xfrm>
            <a:off x="2312893" y="3933521"/>
            <a:ext cx="6759389" cy="533479"/>
          </a:xfrm>
          <a:prstGeom prst="borderCallout2">
            <a:avLst>
              <a:gd name="adj1" fmla="val -84601"/>
              <a:gd name="adj2" fmla="val 87752"/>
              <a:gd name="adj3" fmla="val -19599"/>
              <a:gd name="adj4" fmla="val 78228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分析短语</a:t>
            </a:r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结构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  <p:transition spd="med"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129516" y="1715235"/>
            <a:ext cx="10224360" cy="4143216"/>
          </a:xfrm>
        </p:spPr>
        <p:txBody>
          <a:bodyPr>
            <a:normAutofit/>
          </a:bodyPr>
          <a:lstStyle/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A.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举于市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举一反三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举足轻重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轻举妄动</a:t>
            </a: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8" name="线形标注 2 7"/>
          <p:cNvSpPr/>
          <p:nvPr/>
        </p:nvSpPr>
        <p:spPr>
          <a:xfrm>
            <a:off x="2312894" y="4094306"/>
            <a:ext cx="6777315" cy="964367"/>
          </a:xfrm>
          <a:prstGeom prst="borderCallout2">
            <a:avLst>
              <a:gd name="adj1" fmla="val -64008"/>
              <a:gd name="adj2" fmla="val 87792"/>
              <a:gd name="adj3" fmla="val -19599"/>
              <a:gd name="adj4" fmla="val 78228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分析短语</a:t>
            </a:r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结构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轻</a:t>
            </a:r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举</a:t>
            </a:r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妄</a:t>
            </a:r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动       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轻</a:t>
            </a:r>
            <a:r>
              <a:rPr lang="zh-CN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妄</a:t>
            </a:r>
            <a:r>
              <a:rPr lang="en-US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+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举动</a:t>
            </a:r>
            <a:endParaRPr lang="en-US" altLang="zh-CN" sz="26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Helvetica Neue" panose="02000503000000020004"/>
            </a:endParaRPr>
          </a:p>
        </p:txBody>
      </p:sp>
      <p:cxnSp>
        <p:nvCxnSpPr>
          <p:cNvPr id="9" name="直接箭头连接符 8"/>
          <p:cNvCxnSpPr/>
          <p:nvPr/>
        </p:nvCxnSpPr>
        <p:spPr>
          <a:xfrm>
            <a:off x="5108999" y="4818525"/>
            <a:ext cx="1025148" cy="1"/>
          </a:xfrm>
          <a:prstGeom prst="straightConnector1">
            <a:avLst/>
          </a:prstGeom>
          <a:ln w="76200">
            <a:solidFill>
              <a:srgbClr val="FFFFFF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129516" y="1715235"/>
            <a:ext cx="10224360" cy="4143216"/>
          </a:xfrm>
        </p:spPr>
        <p:txBody>
          <a:bodyPr>
            <a:normAutofit/>
          </a:bodyPr>
          <a:lstStyle/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A.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举于市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举一反三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举足轻重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轻举妄动</a:t>
            </a: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8" name="线形标注 2 7"/>
          <p:cNvSpPr/>
          <p:nvPr/>
        </p:nvSpPr>
        <p:spPr>
          <a:xfrm>
            <a:off x="2366682" y="4094306"/>
            <a:ext cx="6633882" cy="964367"/>
          </a:xfrm>
          <a:prstGeom prst="borderCallout2">
            <a:avLst>
              <a:gd name="adj1" fmla="val -64007"/>
              <a:gd name="adj2" fmla="val 88014"/>
              <a:gd name="adj3" fmla="val -19599"/>
              <a:gd name="adj4" fmla="val 78228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分析短语</a:t>
            </a:r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结构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轻</a:t>
            </a:r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举</a:t>
            </a:r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妄</a:t>
            </a:r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动       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轻</a:t>
            </a:r>
            <a:r>
              <a:rPr lang="zh-CN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妄</a:t>
            </a:r>
            <a:r>
              <a:rPr lang="en-US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+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举动</a:t>
            </a:r>
            <a:endParaRPr lang="en-US" altLang="zh-CN" sz="26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Helvetica Neue" panose="02000503000000020004"/>
            </a:endParaRPr>
          </a:p>
        </p:txBody>
      </p:sp>
      <p:cxnSp>
        <p:nvCxnSpPr>
          <p:cNvPr id="9" name="直接箭头连接符 8"/>
          <p:cNvCxnSpPr/>
          <p:nvPr/>
        </p:nvCxnSpPr>
        <p:spPr>
          <a:xfrm>
            <a:off x="5091070" y="4818525"/>
            <a:ext cx="1025148" cy="1"/>
          </a:xfrm>
          <a:prstGeom prst="straightConnector1">
            <a:avLst/>
          </a:prstGeom>
          <a:ln w="76200">
            <a:solidFill>
              <a:srgbClr val="FFFFFF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7492824" y="2541038"/>
            <a:ext cx="1722894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kumimoji="0" lang="zh-CN" altLang="en-US" sz="2400" b="0" i="0" u="none" strike="noStrike" cap="none" spc="-30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行动</a:t>
            </a:r>
            <a:endParaRPr kumimoji="0" lang="zh-CN" altLang="en-US" sz="2400" b="0" i="0" u="none" strike="noStrike" cap="none" spc="-30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</p:spTree>
  </p:cSld>
  <p:clrMapOvr>
    <a:masterClrMapping/>
  </p:clrMapOvr>
  <p:transition spd="med"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938869" y="2567645"/>
            <a:ext cx="1487837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4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被任用</a:t>
            </a:r>
            <a:endParaRPr kumimoji="0" lang="zh-CN" altLang="en-US" sz="2400" b="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742839" y="2567645"/>
            <a:ext cx="1784565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kumimoji="0" lang="zh-CN" altLang="en-US" sz="2400" b="0" i="0" u="none" strike="noStrike" cap="none" spc="-30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举出、提出</a:t>
            </a:r>
            <a:endParaRPr kumimoji="0" lang="zh-CN" altLang="en-US" sz="2400" b="0" i="0" u="none" strike="noStrike" cap="none" spc="-30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527403" y="2566216"/>
            <a:ext cx="1487837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kumimoji="0" lang="zh-CN" altLang="en-US" sz="24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移动</a:t>
            </a:r>
            <a:endParaRPr kumimoji="0" lang="zh-CN" altLang="en-US" sz="2400" b="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777403" y="2566216"/>
            <a:ext cx="1487837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kumimoji="0" lang="zh-CN" altLang="en-US" sz="24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行动</a:t>
            </a:r>
            <a:endParaRPr kumimoji="0" lang="zh-CN" altLang="en-US" sz="2400" b="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  <p:sp>
        <p:nvSpPr>
          <p:cNvPr id="9" name="文本占位符 2"/>
          <p:cNvSpPr txBox="1"/>
          <p:nvPr/>
        </p:nvSpPr>
        <p:spPr>
          <a:xfrm>
            <a:off x="1244201" y="1693586"/>
            <a:ext cx="10224360" cy="4143216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A.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举于市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举一反三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举足轻重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轻举妄动</a:t>
            </a: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228718" y="3987423"/>
            <a:ext cx="6861494" cy="533479"/>
          </a:xfrm>
          <a:prstGeom prst="rect">
            <a:avLst/>
          </a:prstGeom>
          <a:solidFill>
            <a:schemeClr val="bg2">
              <a:lumMod val="75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综合比较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  <p:transition spd="med"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631843" y="1939132"/>
            <a:ext cx="10224360" cy="414321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12.下列选项中加点字的意思都相同的一项是（    ）(2分) </a:t>
            </a:r>
            <a:endParaRPr lang="zh-CN" altLang="zh-CN" sz="28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A.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于市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一反三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足轻重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  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轻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举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妄动</a:t>
            </a:r>
            <a:endParaRPr lang="zh-CN" altLang="zh-CN" sz="28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B.人恒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过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过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目不忘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悔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过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自新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  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言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过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其实</a:t>
            </a:r>
            <a:endParaRPr lang="zh-CN" altLang="zh-CN" sz="28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C.衡于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虑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不足为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虑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深思熟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虑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  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处心积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虑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D.征于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色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声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色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俱厉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  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眉飞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色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舞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    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喜形于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色</a:t>
            </a: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353133" y="5228776"/>
            <a:ext cx="4724400" cy="410369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2019</a:t>
            </a:r>
            <a:r>
              <a:rPr kumimoji="0" lang="zh-CN" altLang="en-US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年</a:t>
            </a:r>
            <a:r>
              <a:rPr kumimoji="0" lang="en-US" altLang="zh-CN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《</a:t>
            </a:r>
            <a:r>
              <a:rPr kumimoji="0" lang="zh-CN" altLang="en-US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生于忧患，死于安乐</a:t>
            </a:r>
            <a:r>
              <a:rPr kumimoji="0" lang="en-US" altLang="zh-CN" sz="20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》</a:t>
            </a:r>
            <a:endParaRPr kumimoji="0" lang="zh-CN" altLang="en-US" sz="2000" b="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</p:spTree>
  </p:cSld>
  <p:clrMapOvr>
    <a:masterClrMapping/>
  </p:clrMapOvr>
  <p:transition spd="med"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129516" y="2025323"/>
            <a:ext cx="10224360" cy="4143216"/>
          </a:xfrm>
        </p:spPr>
        <p:txBody>
          <a:bodyPr>
            <a:normAutofit/>
          </a:bodyPr>
          <a:lstStyle/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D.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征于色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声色俱厉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眉飞色舞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喜形于色</a:t>
            </a:r>
          </a:p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endParaRPr lang="zh-CN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7" name="线形标注 2 6"/>
          <p:cNvSpPr/>
          <p:nvPr/>
        </p:nvSpPr>
        <p:spPr>
          <a:xfrm>
            <a:off x="2294964" y="3933352"/>
            <a:ext cx="7298485" cy="1000274"/>
          </a:xfrm>
          <a:prstGeom prst="borderCallout2">
            <a:avLst>
              <a:gd name="adj1" fmla="val -63528"/>
              <a:gd name="adj2" fmla="val 11873"/>
              <a:gd name="adj3" fmla="val -22594"/>
              <a:gd name="adj4" fmla="val 23060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结合</a:t>
            </a:r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语境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pPr>
              <a:lnSpc>
                <a:spcPts val="3500"/>
              </a:lnSpc>
            </a:pPr>
            <a:r>
              <a:rPr lang="zh-CN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征于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色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，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发</a:t>
            </a:r>
            <a:r>
              <a:rPr lang="zh-CN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于声，而后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喻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。</a:t>
            </a:r>
            <a:endParaRPr lang="en-US" altLang="zh-CN" sz="26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  <p:transition spd="med"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5" name="线形标注 2 4"/>
          <p:cNvSpPr/>
          <p:nvPr/>
        </p:nvSpPr>
        <p:spPr>
          <a:xfrm>
            <a:off x="2205318" y="4154094"/>
            <a:ext cx="7028329" cy="1449115"/>
          </a:xfrm>
          <a:prstGeom prst="borderCallout2">
            <a:avLst>
              <a:gd name="adj1" fmla="val -60752"/>
              <a:gd name="adj2" fmla="val 13994"/>
              <a:gd name="adj3" fmla="val -22594"/>
              <a:gd name="adj4" fmla="val 23060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结合</a:t>
            </a:r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语境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pPr>
              <a:lnSpc>
                <a:spcPts val="3500"/>
              </a:lnSpc>
            </a:pPr>
            <a:r>
              <a:rPr lang="zh-CN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征于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色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，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发</a:t>
            </a:r>
            <a:r>
              <a:rPr lang="zh-CN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于声，而后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喻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。</a:t>
            </a:r>
            <a:endParaRPr lang="en-US" altLang="zh-CN" sz="26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pPr>
              <a:lnSpc>
                <a:spcPts val="3500"/>
              </a:lnSpc>
            </a:pPr>
            <a:r>
              <a:rPr lang="en-US" altLang="zh-CN" sz="24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 </a:t>
            </a:r>
            <a:r>
              <a:rPr lang="zh-CN" altLang="zh-CN" sz="24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词性</a:t>
            </a:r>
            <a:r>
              <a:rPr lang="zh-CN" altLang="zh-CN" sz="24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相同，词义相近或相反</a:t>
            </a:r>
            <a:r>
              <a:rPr lang="zh-CN" altLang="en-US" sz="24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。 </a:t>
            </a:r>
            <a:endParaRPr lang="en-US" altLang="zh-CN" sz="24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Helvetica Neue" panose="02000503000000020004"/>
            </a:endParaRPr>
          </a:p>
        </p:txBody>
      </p:sp>
      <p:sp>
        <p:nvSpPr>
          <p:cNvPr id="6" name="文本占位符 2"/>
          <p:cNvSpPr txBox="1"/>
          <p:nvPr/>
        </p:nvSpPr>
        <p:spPr>
          <a:xfrm>
            <a:off x="1129516" y="2025323"/>
            <a:ext cx="10224360" cy="4143216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D.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征于色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声色俱厉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眉飞色舞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喜形于色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endParaRPr lang="zh-CN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</p:spTree>
  </p:cSld>
  <p:clrMapOvr>
    <a:masterClrMapping/>
  </p:clrMapOvr>
  <p:transition spd="med"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5" name="线形标注 2 4"/>
          <p:cNvSpPr/>
          <p:nvPr/>
        </p:nvSpPr>
        <p:spPr>
          <a:xfrm>
            <a:off x="2205318" y="4154094"/>
            <a:ext cx="7010400" cy="1449115"/>
          </a:xfrm>
          <a:prstGeom prst="borderCallout2">
            <a:avLst>
              <a:gd name="adj1" fmla="val -58278"/>
              <a:gd name="adj2" fmla="val 14497"/>
              <a:gd name="adj3" fmla="val -22594"/>
              <a:gd name="adj4" fmla="val 23060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结合</a:t>
            </a:r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语境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pPr>
              <a:lnSpc>
                <a:spcPts val="3500"/>
              </a:lnSpc>
            </a:pPr>
            <a:r>
              <a:rPr lang="zh-CN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征于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色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，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发</a:t>
            </a:r>
            <a:r>
              <a:rPr lang="zh-CN" altLang="zh-CN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于声，而后</a:t>
            </a:r>
            <a:r>
              <a:rPr lang="zh-CN" altLang="zh-CN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喻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。</a:t>
            </a:r>
            <a:endParaRPr lang="en-US" altLang="zh-CN" sz="26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pPr>
              <a:lnSpc>
                <a:spcPts val="3500"/>
              </a:lnSpc>
            </a:pPr>
            <a:r>
              <a:rPr lang="zh-CN" altLang="zh-CN" sz="24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词性相同，词义相近或相反</a:t>
            </a:r>
            <a:r>
              <a:rPr lang="zh-CN" altLang="en-US" sz="24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。 </a:t>
            </a:r>
            <a:endParaRPr lang="en-US" altLang="zh-CN" sz="24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Helvetica Neue" panose="02000503000000020004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774536" y="2482707"/>
            <a:ext cx="1813303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kumimoji="0" lang="zh-CN" altLang="en-US" sz="2400" b="0" i="0" u="none" strike="noStrike" cap="none" spc="-30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脸色、表情</a:t>
            </a:r>
            <a:endParaRPr kumimoji="0" lang="zh-CN" altLang="en-US" sz="2400" b="0" i="0" u="none" strike="noStrike" cap="none" spc="-30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  <p:sp>
        <p:nvSpPr>
          <p:cNvPr id="7" name="文本占位符 2"/>
          <p:cNvSpPr txBox="1"/>
          <p:nvPr/>
        </p:nvSpPr>
        <p:spPr>
          <a:xfrm>
            <a:off x="1129516" y="2082486"/>
            <a:ext cx="10224360" cy="4143216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D.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征于色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声色俱厉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眉飞色舞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喜形于色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endParaRPr lang="zh-CN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</p:spTree>
  </p:cSld>
  <p:clrMapOvr>
    <a:masterClrMapping/>
  </p:clrMapOvr>
  <p:transition spd="med"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7" name="线形标注 2 6"/>
          <p:cNvSpPr/>
          <p:nvPr/>
        </p:nvSpPr>
        <p:spPr>
          <a:xfrm>
            <a:off x="2259844" y="4045279"/>
            <a:ext cx="7405322" cy="1000274"/>
          </a:xfrm>
          <a:prstGeom prst="borderCallout2">
            <a:avLst>
              <a:gd name="adj1" fmla="val -75186"/>
              <a:gd name="adj2" fmla="val 30968"/>
              <a:gd name="adj3" fmla="val -11459"/>
              <a:gd name="adj4" fmla="val 43898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分析短语</a:t>
            </a:r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结构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pPr>
              <a:lnSpc>
                <a:spcPts val="3500"/>
              </a:lnSpc>
            </a:pPr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主谓短语</a:t>
            </a:r>
            <a:endParaRPr lang="en-US" altLang="zh-CN" sz="26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</p:txBody>
      </p:sp>
      <p:sp>
        <p:nvSpPr>
          <p:cNvPr id="6" name="文本占位符 2"/>
          <p:cNvSpPr txBox="1"/>
          <p:nvPr/>
        </p:nvSpPr>
        <p:spPr>
          <a:xfrm>
            <a:off x="1129516" y="2025323"/>
            <a:ext cx="10224360" cy="4143216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D.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征于色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声色俱厉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眉飞色舞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喜形于色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endParaRPr lang="zh-CN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</p:spTree>
  </p:cSld>
  <p:clrMapOvr>
    <a:masterClrMapping/>
  </p:clrMapOvr>
  <p:transition spd="med"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7" name="线形标注 2 6"/>
          <p:cNvSpPr/>
          <p:nvPr/>
        </p:nvSpPr>
        <p:spPr>
          <a:xfrm>
            <a:off x="2188128" y="3991492"/>
            <a:ext cx="6991732" cy="1000274"/>
          </a:xfrm>
          <a:prstGeom prst="borderCallout2">
            <a:avLst>
              <a:gd name="adj1" fmla="val -73394"/>
              <a:gd name="adj2" fmla="val 34600"/>
              <a:gd name="adj3" fmla="val -11459"/>
              <a:gd name="adj4" fmla="val 43898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分析短语</a:t>
            </a:r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结构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pPr>
              <a:lnSpc>
                <a:spcPts val="3500"/>
              </a:lnSpc>
            </a:pPr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主谓短语</a:t>
            </a:r>
            <a:endParaRPr lang="en-US" altLang="zh-CN" sz="26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</p:txBody>
      </p:sp>
      <p:sp>
        <p:nvSpPr>
          <p:cNvPr id="6" name="文本占位符 2"/>
          <p:cNvSpPr txBox="1"/>
          <p:nvPr/>
        </p:nvSpPr>
        <p:spPr>
          <a:xfrm>
            <a:off x="1129516" y="2025323"/>
            <a:ext cx="10224360" cy="4143216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D.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征于色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声色俱厉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眉飞色舞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喜形于色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endParaRPr lang="zh-CN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675530" y="2285956"/>
            <a:ext cx="1813303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400" i="0" spc="-3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脸色、表情</a:t>
            </a:r>
          </a:p>
        </p:txBody>
      </p:sp>
    </p:spTree>
  </p:cSld>
  <p:clrMapOvr>
    <a:masterClrMapping/>
  </p:clrMapOvr>
  <p:transition spd="med"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7" name="线形标注 2 6"/>
          <p:cNvSpPr/>
          <p:nvPr/>
        </p:nvSpPr>
        <p:spPr>
          <a:xfrm>
            <a:off x="2169458" y="3965877"/>
            <a:ext cx="7423991" cy="1020792"/>
          </a:xfrm>
          <a:prstGeom prst="borderCallout2">
            <a:avLst>
              <a:gd name="adj1" fmla="val -64804"/>
              <a:gd name="adj2" fmla="val 65821"/>
              <a:gd name="adj3" fmla="val -32788"/>
              <a:gd name="adj4" fmla="val 62600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调动生活</a:t>
            </a:r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体验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pPr>
              <a:lnSpc>
                <a:spcPts val="3800"/>
              </a:lnSpc>
            </a:pPr>
            <a:r>
              <a:rPr lang="zh-CN" altLang="en-US" sz="24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  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高兴</a:t>
            </a:r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或得意的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样子。</a:t>
            </a:r>
            <a:endParaRPr lang="en-US" altLang="zh-CN" sz="26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</p:txBody>
      </p:sp>
      <p:sp>
        <p:nvSpPr>
          <p:cNvPr id="6" name="文本占位符 2"/>
          <p:cNvSpPr txBox="1"/>
          <p:nvPr/>
        </p:nvSpPr>
        <p:spPr>
          <a:xfrm>
            <a:off x="1129516" y="2025323"/>
            <a:ext cx="10224360" cy="4143216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D.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征于色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声色俱厉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眉飞色舞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喜形于色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endParaRPr lang="zh-CN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</p:spTree>
  </p:cSld>
  <p:clrMapOvr>
    <a:masterClrMapping/>
  </p:clrMapOvr>
  <p:transition spd="med"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098260" y="2300086"/>
            <a:ext cx="1813303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400" i="0" spc="-3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脸色、表情</a:t>
            </a:r>
          </a:p>
        </p:txBody>
      </p:sp>
      <p:sp>
        <p:nvSpPr>
          <p:cNvPr id="6" name="线形标注 2 5"/>
          <p:cNvSpPr/>
          <p:nvPr/>
        </p:nvSpPr>
        <p:spPr>
          <a:xfrm>
            <a:off x="2330823" y="3947948"/>
            <a:ext cx="7280555" cy="1020792"/>
          </a:xfrm>
          <a:prstGeom prst="borderCallout2">
            <a:avLst>
              <a:gd name="adj1" fmla="val -64802"/>
              <a:gd name="adj2" fmla="val 64153"/>
              <a:gd name="adj3" fmla="val -31032"/>
              <a:gd name="adj4" fmla="val 63131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调动生活</a:t>
            </a:r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体验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  <a:p>
            <a:pPr>
              <a:lnSpc>
                <a:spcPts val="3800"/>
              </a:lnSpc>
            </a:pPr>
            <a:r>
              <a:rPr lang="zh-CN" altLang="en-US" sz="24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  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高兴</a:t>
            </a:r>
            <a:r>
              <a:rPr lang="zh-CN" altLang="en-US" sz="26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或得意的</a:t>
            </a:r>
            <a:r>
              <a:rPr lang="zh-CN" altLang="en-US" sz="26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样子。</a:t>
            </a:r>
            <a:endParaRPr lang="en-US" altLang="zh-CN" sz="26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</p:txBody>
      </p:sp>
      <p:sp>
        <p:nvSpPr>
          <p:cNvPr id="9" name="文本占位符 2"/>
          <p:cNvSpPr txBox="1"/>
          <p:nvPr/>
        </p:nvSpPr>
        <p:spPr>
          <a:xfrm>
            <a:off x="1129516" y="2025323"/>
            <a:ext cx="10224360" cy="4143216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D.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征于色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声色俱厉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眉飞色舞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喜形于色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endParaRPr lang="zh-CN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</p:spTree>
  </p:cSld>
  <p:clrMapOvr>
    <a:masterClrMapping/>
  </p:clrMapOvr>
  <p:transition spd="med"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7" name="线形标注 2 6"/>
          <p:cNvSpPr/>
          <p:nvPr/>
        </p:nvSpPr>
        <p:spPr>
          <a:xfrm>
            <a:off x="2188128" y="4061437"/>
            <a:ext cx="7188954" cy="533479"/>
          </a:xfrm>
          <a:prstGeom prst="borderCallout2">
            <a:avLst>
              <a:gd name="adj1" fmla="val -152880"/>
              <a:gd name="adj2" fmla="val 99652"/>
              <a:gd name="adj3" fmla="val -38624"/>
              <a:gd name="adj4" fmla="val 85169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调动</a:t>
            </a:r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生活体验</a:t>
            </a:r>
          </a:p>
        </p:txBody>
      </p:sp>
      <p:sp>
        <p:nvSpPr>
          <p:cNvPr id="5" name="文本占位符 2"/>
          <p:cNvSpPr txBox="1"/>
          <p:nvPr/>
        </p:nvSpPr>
        <p:spPr>
          <a:xfrm>
            <a:off x="1129516" y="2025323"/>
            <a:ext cx="10224360" cy="4143216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D.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征于色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声色俱厉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眉飞色舞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喜形于色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endParaRPr lang="zh-CN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</p:spTree>
  </p:cSld>
  <p:clrMapOvr>
    <a:masterClrMapping/>
  </p:clrMapOvr>
  <p:transition spd="med"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7" name="线形标注 2 6"/>
          <p:cNvSpPr/>
          <p:nvPr/>
        </p:nvSpPr>
        <p:spPr>
          <a:xfrm>
            <a:off x="2188128" y="4061437"/>
            <a:ext cx="7188954" cy="533479"/>
          </a:xfrm>
          <a:prstGeom prst="borderCallout2">
            <a:avLst>
              <a:gd name="adj1" fmla="val -149519"/>
              <a:gd name="adj2" fmla="val 99652"/>
              <a:gd name="adj3" fmla="val -38624"/>
              <a:gd name="adj4" fmla="val 85169"/>
              <a:gd name="adj5" fmla="val -58"/>
              <a:gd name="adj6" fmla="val 51209"/>
            </a:avLst>
          </a:prstGeom>
          <a:solidFill>
            <a:schemeClr val="bg2">
              <a:lumMod val="50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调动</a:t>
            </a:r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生活体验</a:t>
            </a:r>
          </a:p>
        </p:txBody>
      </p:sp>
      <p:sp>
        <p:nvSpPr>
          <p:cNvPr id="5" name="文本占位符 2"/>
          <p:cNvSpPr txBox="1"/>
          <p:nvPr/>
        </p:nvSpPr>
        <p:spPr>
          <a:xfrm>
            <a:off x="1129516" y="2025323"/>
            <a:ext cx="10224360" cy="4143216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D.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征于色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声色俱厉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眉飞色舞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喜形于色</a:t>
            </a:r>
          </a:p>
          <a:p>
            <a:pPr marL="0" indent="0" hangingPunct="1">
              <a:lnSpc>
                <a:spcPct val="250000"/>
              </a:lnSpc>
              <a:spcBef>
                <a:spcPct val="0"/>
              </a:spcBef>
              <a:buFontTx/>
              <a:buNone/>
            </a:pPr>
            <a:endParaRPr lang="zh-CN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8316563" y="2398109"/>
            <a:ext cx="2121038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400" i="0" spc="-3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神情、脸色</a:t>
            </a:r>
            <a:endParaRPr lang="zh-CN" altLang="en-US" sz="2400" i="0" spc="-3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199172" y="1402256"/>
            <a:ext cx="10224360" cy="4143216"/>
          </a:xfrm>
        </p:spPr>
        <p:txBody>
          <a:bodyPr>
            <a:normAutofit/>
          </a:bodyPr>
          <a:lstStyle/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下列选项中加点字的意思都相同的一项是（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  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(2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)</a:t>
            </a:r>
          </a:p>
          <a:p>
            <a:pPr marL="0" indent="0">
              <a:lnSpc>
                <a:spcPct val="250000"/>
              </a:lnSpc>
              <a:spcBef>
                <a:spcPct val="0"/>
              </a:spcBef>
              <a:buNone/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D.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征于色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声色俱厉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眉飞色舞</a:t>
            </a: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喜形于色</a:t>
            </a: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8316563" y="2289890"/>
            <a:ext cx="2121038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4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神情、脸色</a:t>
            </a:r>
            <a:endParaRPr lang="zh-CN" altLang="en-US" sz="2400" i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802745" y="2230325"/>
            <a:ext cx="1813303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kumimoji="0" lang="zh-CN" altLang="en-US" sz="2400" b="0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脸色、表情</a:t>
            </a:r>
            <a:endParaRPr kumimoji="0" lang="zh-CN" altLang="en-US" sz="2400" b="0" i="0" u="none" strike="noStrike" cap="none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936656" y="2248529"/>
            <a:ext cx="1813303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4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脸色、表情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6110505" y="2243911"/>
            <a:ext cx="1813303" cy="471924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400" i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脸色、表情</a:t>
            </a:r>
          </a:p>
        </p:txBody>
      </p:sp>
      <p:sp>
        <p:nvSpPr>
          <p:cNvPr id="10" name="矩形 9"/>
          <p:cNvSpPr/>
          <p:nvPr/>
        </p:nvSpPr>
        <p:spPr>
          <a:xfrm>
            <a:off x="2384612" y="3725013"/>
            <a:ext cx="7208838" cy="533479"/>
          </a:xfrm>
          <a:prstGeom prst="rect">
            <a:avLst/>
          </a:prstGeom>
          <a:solidFill>
            <a:schemeClr val="bg2">
              <a:lumMod val="75000"/>
            </a:schemeClr>
          </a:solidFill>
          <a:ln w="12700" cap="flat">
            <a:solidFill>
              <a:srgbClr val="FFFFFF"/>
            </a:solidFill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r>
              <a:rPr lang="zh-CN" altLang="en-US" sz="2800" i="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cs typeface="+mn-cs"/>
                <a:sym typeface="Helvetica Neue" panose="02000503000000020004"/>
              </a:rPr>
              <a:t>综合比较</a:t>
            </a:r>
            <a:endParaRPr lang="en-US" altLang="zh-CN" sz="2800" i="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+mn-cs"/>
              <a:sym typeface="Helvetica Neue" panose="02000503000000020004"/>
            </a:endParaRPr>
          </a:p>
        </p:txBody>
      </p:sp>
    </p:spTree>
  </p:cSld>
  <p:clrMapOvr>
    <a:masterClrMapping/>
  </p:clrMapOvr>
  <p:transition spd="med"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201537" y="1706658"/>
            <a:ext cx="10224360" cy="414321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r>
              <a:rPr lang="zh-CN" altLang="en-US" sz="32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Times"/>
              </a:rPr>
              <a:t>答题</a:t>
            </a:r>
            <a:r>
              <a:rPr lang="zh-CN" altLang="en-US" sz="32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Times"/>
              </a:rPr>
              <a:t>建议：</a:t>
            </a: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Times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Times"/>
              </a:rPr>
              <a:t>1.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Times"/>
              </a:rPr>
              <a:t>结合语境：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字不离词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，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词不离句</a:t>
            </a:r>
            <a:endParaRPr lang="en-US" altLang="zh-CN" sz="28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Helvetica Neue" panose="02000503000000020004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</p:spTree>
  </p:cSld>
  <p:clrMapOvr>
    <a:masterClrMapping/>
  </p:clrMapOvr>
  <p:transition spd="med"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1201537" y="1706658"/>
            <a:ext cx="10224360" cy="414321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r>
              <a:rPr lang="zh-CN" altLang="en-US" sz="32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Times"/>
              </a:rPr>
              <a:t>答题</a:t>
            </a:r>
            <a:r>
              <a:rPr lang="zh-CN" altLang="en-US" sz="32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Times"/>
              </a:rPr>
              <a:t>建议：</a:t>
            </a: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Times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Times"/>
              </a:rPr>
              <a:t>1.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Times"/>
              </a:rPr>
              <a:t>结合语境：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字不离词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，</a:t>
            </a:r>
            <a:r>
              <a:rPr lang="zh-CN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词不离句</a:t>
            </a:r>
            <a:endParaRPr lang="en-US" altLang="zh-CN" sz="28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Helvetica Neue" panose="02000503000000020004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r>
              <a:rPr lang="en-US" altLang="zh-CN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2.</a:t>
            </a:r>
            <a:r>
              <a:rPr lang="zh-CN" altLang="en-US" sz="28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调动积累：知识、生活体验、解题方法等</a:t>
            </a:r>
            <a:endParaRPr lang="en-US" altLang="zh-CN" sz="28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</p:spTree>
  </p:cSld>
  <p:clrMapOvr>
    <a:masterClrMapping/>
  </p:clrMapOvr>
  <p:transition spd="med"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一）</a:t>
            </a:r>
            <a:r>
              <a:rPr lang="zh-CN" altLang="zh-CN" sz="3600">
                <a:solidFill>
                  <a:srgbClr val="000000"/>
                </a:solidFill>
              </a:rPr>
              <a:t>对重点实词的理解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4" name="文本占位符 2"/>
          <p:cNvSpPr txBox="1"/>
          <p:nvPr/>
        </p:nvSpPr>
        <p:spPr>
          <a:xfrm>
            <a:off x="1201537" y="1903881"/>
            <a:ext cx="10224360" cy="4143216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 hangingPunct="1">
              <a:lnSpc>
                <a:spcPct val="1500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r>
              <a:rPr lang="zh-CN" altLang="en-US" sz="32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Times"/>
              </a:rPr>
              <a:t>答题建议：</a:t>
            </a: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Times"/>
            </a:endParaRPr>
          </a:p>
          <a:p>
            <a:pPr marL="0" indent="0" hangingPunct="1">
              <a:lnSpc>
                <a:spcPct val="1500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Times"/>
              </a:rPr>
              <a:t>1.</a:t>
            </a:r>
            <a:r>
              <a:rPr lang="zh-CN" altLang="en-US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Times"/>
              </a:rPr>
              <a:t>结合语境：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字不离词</a:t>
            </a:r>
            <a:r>
              <a:rPr lang="zh-CN" altLang="en-US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，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词不离句</a:t>
            </a:r>
            <a:endParaRPr lang="en-US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Helvetica Neue" panose="02000503000000020004"/>
            </a:endParaRPr>
          </a:p>
          <a:p>
            <a:pPr marL="0" indent="0" hangingPunct="1">
              <a:lnSpc>
                <a:spcPct val="1500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2.</a:t>
            </a:r>
            <a:r>
              <a:rPr lang="zh-CN" altLang="en-US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调动积累：知识、生活体验、解题方法等</a:t>
            </a:r>
            <a:endParaRPr lang="en-US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Helvetica Neue" panose="02000503000000020004"/>
            </a:endParaRPr>
          </a:p>
          <a:p>
            <a:pPr marL="0" indent="0" hangingPunct="1">
              <a:lnSpc>
                <a:spcPct val="1500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3.</a:t>
            </a:r>
            <a:r>
              <a:rPr lang="zh-CN" altLang="en-US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  <a:sym typeface="Helvetica Neue" panose="02000503000000020004"/>
              </a:rPr>
              <a:t>随时记下答案</a:t>
            </a:r>
            <a:endParaRPr lang="en-US" altLang="zh-CN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 hangingPunct="1">
              <a:lnSpc>
                <a:spcPts val="4500"/>
              </a:lnSpc>
              <a:spcBef>
                <a:spcPct val="0"/>
              </a:spcBef>
              <a:buFontTx/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</p:spTree>
  </p:cSld>
  <p:clrMapOvr>
    <a:masterClrMapping/>
  </p:clrMapOvr>
  <p:transition spd="med"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二</a:t>
            </a:r>
            <a:r>
              <a:rPr lang="zh-CN" altLang="en-US" sz="3600" smtClean="0">
                <a:solidFill>
                  <a:srgbClr val="000000"/>
                </a:solidFill>
              </a:rPr>
              <a:t>）</a:t>
            </a:r>
            <a:r>
              <a:rPr lang="zh-CN" altLang="zh-CN" sz="3600">
                <a:solidFill>
                  <a:srgbClr val="000000"/>
                </a:solidFill>
              </a:rPr>
              <a:t>翻译并结合内容理解</a:t>
            </a:r>
            <a:r>
              <a:rPr lang="zh-CN" altLang="zh-CN" sz="3600" smtClean="0">
                <a:solidFill>
                  <a:srgbClr val="000000"/>
                </a:solidFill>
              </a:rPr>
              <a:t>句子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995348" y="1939132"/>
            <a:ext cx="10860855" cy="4143216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5" name="文本占位符 2"/>
          <p:cNvSpPr txBox="1"/>
          <p:nvPr/>
        </p:nvSpPr>
        <p:spPr>
          <a:xfrm>
            <a:off x="995880" y="1581152"/>
            <a:ext cx="10425686" cy="4360516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12.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翻译文中三处画线语句，并依据上下文对其作出进一步理解，</a:t>
            </a: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全都正确的一项是（</a:t>
            </a: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）（</a:t>
            </a: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2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分）</a:t>
            </a: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</a:t>
            </a: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【甲】愚以为营中之事，悉以咨之，必能使行阵和睦，优劣得所。</a:t>
            </a: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</a:t>
            </a: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翻译：我认为军营中的事情，都要征询他的意见，就一定能</a:t>
            </a:r>
            <a:endParaRPr lang="en-US" altLang="zh-CN" sz="27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      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使军队上下团结和睦，品行高低不同的人各有合适的</a:t>
            </a:r>
            <a:endParaRPr lang="en-US" altLang="zh-CN" sz="27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      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安排。</a:t>
            </a: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理解：</a:t>
            </a:r>
            <a:r>
              <a:rPr lang="zh-CN" altLang="en-US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诸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葛亮之所以推荐向宠是因为向宠人品好，军事才干</a:t>
            </a: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      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突出，深得刘备赞誉。</a:t>
            </a:r>
          </a:p>
          <a:p>
            <a:pPr marL="0" indent="0">
              <a:lnSpc>
                <a:spcPts val="2500"/>
              </a:lnSpc>
              <a:spcBef>
                <a:spcPct val="0"/>
              </a:spcBef>
              <a:buNone/>
            </a:pPr>
            <a:r>
              <a:rPr lang="en-US" altLang="zh-CN" sz="28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</a:t>
            </a:r>
            <a:endParaRPr lang="en-US" altLang="zh-CN" sz="28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2500"/>
              </a:lnSpc>
              <a:spcBef>
                <a:spcPct val="0"/>
              </a:spcBef>
              <a:buNone/>
            </a:pPr>
            <a:endParaRPr lang="zh-CN" altLang="en-US" sz="28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234215" y="4700727"/>
            <a:ext cx="4724400" cy="379591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2018</a:t>
            </a:r>
            <a:r>
              <a:rPr kumimoji="0" lang="zh-CN" altLang="en-US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年</a:t>
            </a:r>
            <a:r>
              <a:rPr kumimoji="0" lang="en-US" altLang="zh-CN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《</a:t>
            </a:r>
            <a:r>
              <a:rPr kumimoji="0" lang="zh-CN" altLang="en-US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出师表</a:t>
            </a:r>
            <a:r>
              <a:rPr kumimoji="0" lang="en-US" altLang="zh-CN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》</a:t>
            </a:r>
            <a:endParaRPr kumimoji="0" lang="zh-CN" altLang="en-US" sz="1800" b="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</p:spTree>
  </p:cSld>
  <p:clrMapOvr>
    <a:masterClrMapping/>
  </p:clrMapOvr>
  <p:transition spd="med"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40583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二</a:t>
            </a:r>
            <a:r>
              <a:rPr lang="zh-CN" altLang="en-US" sz="3600" smtClean="0">
                <a:solidFill>
                  <a:srgbClr val="000000"/>
                </a:solidFill>
              </a:rPr>
              <a:t>）</a:t>
            </a:r>
            <a:r>
              <a:rPr lang="zh-CN" altLang="zh-CN" sz="3600">
                <a:solidFill>
                  <a:srgbClr val="000000"/>
                </a:solidFill>
              </a:rPr>
              <a:t>翻译并结合内容理解</a:t>
            </a:r>
            <a:r>
              <a:rPr lang="zh-CN" altLang="zh-CN" sz="3600" smtClean="0">
                <a:solidFill>
                  <a:srgbClr val="000000"/>
                </a:solidFill>
              </a:rPr>
              <a:t>句子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4294967295"/>
          </p:nvPr>
        </p:nvSpPr>
        <p:spPr>
          <a:xfrm>
            <a:off x="2153293" y="5689917"/>
            <a:ext cx="10860855" cy="4143216"/>
          </a:xfrm>
        </p:spPr>
        <p:txBody>
          <a:bodyPr>
            <a:normAutofit/>
          </a:bodyPr>
          <a:lstStyle/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en-US" altLang="zh-CN" sz="32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  <a:p>
            <a:pPr marL="0" indent="0">
              <a:lnSpc>
                <a:spcPts val="4500"/>
              </a:lnSpc>
              <a:spcBef>
                <a:spcPct val="0"/>
              </a:spcBef>
              <a:buNone/>
              <a:defRPr>
                <a:solidFill>
                  <a:srgbClr val="FFFFFF"/>
                </a:solidFill>
              </a:defRPr>
            </a:pPr>
            <a:endParaRPr lang="zh-CN" altLang="en-US" sz="32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cs typeface="Times"/>
              <a:sym typeface="Times"/>
            </a:endParaRPr>
          </a:p>
        </p:txBody>
      </p:sp>
      <p:sp>
        <p:nvSpPr>
          <p:cNvPr id="5" name="文本占位符 2"/>
          <p:cNvSpPr txBox="1"/>
          <p:nvPr/>
        </p:nvSpPr>
        <p:spPr>
          <a:xfrm>
            <a:off x="850355" y="1721832"/>
            <a:ext cx="10461545" cy="4360516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【乙】先帝在时，每与臣论此事，未尝不叹息痛恨于桓、灵也。</a:t>
            </a: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</a:t>
            </a:r>
            <a:r>
              <a:rPr lang="en-US" altLang="zh-CN" sz="27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</a:t>
            </a:r>
            <a:r>
              <a:rPr lang="zh-CN" altLang="zh-CN" sz="27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翻译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：先帝在世的时候，每次跟我谈论起这些事情，都会为</a:t>
            </a: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    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桓帝、灵帝二位君主深深叹息</a:t>
            </a:r>
            <a:r>
              <a:rPr lang="zh-CN" altLang="en-US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，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并对他们感到痛心和</a:t>
            </a:r>
            <a:endParaRPr lang="en-US" altLang="zh-CN" sz="27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    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遗憾。</a:t>
            </a: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</a:t>
            </a:r>
            <a:r>
              <a:rPr lang="en-US" altLang="zh-CN" sz="27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</a:t>
            </a:r>
            <a:r>
              <a:rPr lang="zh-CN" altLang="zh-CN" sz="27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理解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：刘备痛心和遗憾的原因是桓、灵二帝亲近小人，疏远</a:t>
            </a:r>
            <a:endParaRPr lang="en-US" altLang="zh-CN" sz="27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    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贤臣，造成了东汉的衰败灭亡</a:t>
            </a:r>
            <a:r>
              <a:rPr lang="zh-CN" altLang="zh-CN" sz="27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。</a:t>
            </a:r>
            <a:endParaRPr lang="en-US" altLang="zh-CN" sz="2700" smtClean="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endParaRPr lang="en-US" altLang="zh-CN" sz="28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endParaRPr lang="en-US" altLang="zh-CN" sz="28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endParaRPr lang="zh-CN" altLang="zh-CN" sz="28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7766498" y="4467644"/>
            <a:ext cx="4724400" cy="379591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2018</a:t>
            </a:r>
            <a:r>
              <a:rPr kumimoji="0" lang="zh-CN" altLang="en-US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年</a:t>
            </a:r>
            <a:r>
              <a:rPr kumimoji="0" lang="en-US" altLang="zh-CN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《</a:t>
            </a:r>
            <a:r>
              <a:rPr kumimoji="0" lang="zh-CN" altLang="en-US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出师表</a:t>
            </a:r>
            <a:r>
              <a:rPr kumimoji="0" lang="en-US" altLang="zh-CN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》</a:t>
            </a:r>
            <a:endParaRPr kumimoji="0" lang="zh-CN" altLang="en-US" sz="1800" b="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</p:spTree>
  </p:cSld>
  <p:clrMapOvr>
    <a:masterClrMapping/>
  </p:clrMapOvr>
  <p:transition spd="med"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50355" y="883548"/>
            <a:ext cx="8743095" cy="866075"/>
          </a:xfrm>
        </p:spPr>
        <p:txBody>
          <a:bodyPr>
            <a:normAutofit/>
          </a:bodyPr>
          <a:lstStyle/>
          <a:p>
            <a:pPr algn="l"/>
            <a:r>
              <a:rPr lang="zh-CN" altLang="en-US" sz="3600" smtClean="0">
                <a:solidFill>
                  <a:srgbClr val="000000"/>
                </a:solidFill>
              </a:rPr>
              <a:t>（</a:t>
            </a:r>
            <a:r>
              <a:rPr lang="zh-CN" altLang="en-US" sz="3600">
                <a:solidFill>
                  <a:srgbClr val="000000"/>
                </a:solidFill>
              </a:rPr>
              <a:t>二</a:t>
            </a:r>
            <a:r>
              <a:rPr lang="zh-CN" altLang="en-US" sz="3600" smtClean="0">
                <a:solidFill>
                  <a:srgbClr val="000000"/>
                </a:solidFill>
              </a:rPr>
              <a:t>）</a:t>
            </a:r>
            <a:r>
              <a:rPr lang="zh-CN" altLang="zh-CN" sz="3600">
                <a:solidFill>
                  <a:srgbClr val="000000"/>
                </a:solidFill>
              </a:rPr>
              <a:t>翻译并结合内容理解</a:t>
            </a:r>
            <a:r>
              <a:rPr lang="zh-CN" altLang="zh-CN" sz="3600" smtClean="0">
                <a:solidFill>
                  <a:srgbClr val="000000"/>
                </a:solidFill>
              </a:rPr>
              <a:t>句子</a:t>
            </a:r>
            <a:endParaRPr lang="zh-CN" altLang="en-US" sz="3600">
              <a:solidFill>
                <a:srgbClr val="000000"/>
              </a:solidFill>
            </a:endParaRPr>
          </a:p>
        </p:txBody>
      </p:sp>
      <p:sp>
        <p:nvSpPr>
          <p:cNvPr id="5" name="文本占位符 2"/>
          <p:cNvSpPr txBox="1"/>
          <p:nvPr/>
        </p:nvSpPr>
        <p:spPr>
          <a:xfrm>
            <a:off x="850355" y="1422412"/>
            <a:ext cx="10461545" cy="4360516"/>
          </a:xfrm>
          <a:prstGeom prst="rect">
            <a:avLst/>
          </a:prstGeom>
          <a:ln w="12700">
            <a:miter lim="400000"/>
          </a:ln>
        </p:spPr>
        <p:txBody>
          <a:bodyPr lIns="50800" tIns="50800" rIns="50800" bIns="50800" anchor="ctr">
            <a:norm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3365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6731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10096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3pPr>
            <a:lvl4pPr marL="134620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4pPr>
            <a:lvl5pPr marL="1682750" marR="0" indent="-336550" algn="l" defTabSz="41275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0" u="none" strike="noStrike" kern="1200" cap="none" spc="0" normalizeH="0" baseline="0">
                <a:ln>
                  <a:noFill/>
                </a:ln>
                <a:solidFill>
                  <a:srgbClr val="FFFFFF">
                    <a:alpha val="80000"/>
                  </a:srgbClr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cs typeface="黑体" panose="02010609060101010101" pitchFamily="49" charset="-122"/>
                <a:sym typeface="Hoefler Text"/>
              </a:defRPr>
            </a:lvl5pPr>
            <a:lvl6pPr marL="20193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235585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2692400" marR="0" indent="-336550" algn="l" defTabSz="412750" rtl="0" eaLnBrk="1" fontAlgn="auto" latinLnBrk="0" hangingPunct="0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sz="2900" b="0" i="1" u="none" strike="noStrike" kern="1200" cap="none" spc="0" normalizeH="0" baseline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3028950" marR="0" indent="-336550" algn="l" defTabSz="412750" rtl="0" eaLnBrk="1" latinLnBrk="0" hangingPunct="1">
              <a:lnSpc>
                <a:spcPct val="120000"/>
              </a:lnSpc>
              <a:spcBef>
                <a:spcPct val="45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sz="2900" b="0" i="1" u="none" strike="noStrike" kern="1200" cap="none" spc="0" baseline="0"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【丙】后值倾覆，受任于败军之际，奉命于危难之间，尔来二十有</a:t>
            </a:r>
            <a:endParaRPr lang="en-US" altLang="zh-CN" sz="27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一年矣。</a:t>
            </a: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翻译：后来遇到兵败，在战事失败的时候我接受了重任，在</a:t>
            </a:r>
            <a:endParaRPr lang="en-US" altLang="zh-CN" sz="27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    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危难关头我受到委任，至今已有二十一年了</a:t>
            </a:r>
            <a:r>
              <a:rPr lang="zh-CN" altLang="en-US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。</a:t>
            </a:r>
            <a:endParaRPr lang="zh-CN" altLang="zh-CN" sz="27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理解：诸葛亮于“倾覆”时接受任务，是为了报答刘备三顾</a:t>
            </a:r>
            <a:endParaRPr lang="en-US" altLang="zh-CN" sz="27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            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茅庐和临</a:t>
            </a:r>
            <a:r>
              <a:rPr lang="zh-CN" altLang="en-US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终</a:t>
            </a:r>
            <a:r>
              <a:rPr lang="zh-CN" altLang="zh-CN" sz="270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托付大事的恩情</a:t>
            </a:r>
            <a:r>
              <a:rPr lang="zh-CN" altLang="en-US" sz="2700" smtClean="0">
                <a:solidFill>
                  <a:srgbClr val="000000"/>
                </a:solidFill>
                <a:effectLst/>
                <a:latin typeface="黑体" pitchFamily="49" charset="-122"/>
                <a:ea typeface="黑体" panose="02010609060101010101" pitchFamily="49" charset="-122"/>
              </a:rPr>
              <a:t>。</a:t>
            </a:r>
            <a:endParaRPr lang="en-US" altLang="zh-CN" sz="2800">
              <a:solidFill>
                <a:srgbClr val="000000"/>
              </a:solidFill>
              <a:effectLst/>
              <a:latin typeface="黑体" pitchFamily="49" charset="-122"/>
              <a:ea typeface="黑体" panose="02010609060101010101" pitchFamily="49" charset="-122"/>
              <a:sym typeface="Times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108956" y="4408785"/>
            <a:ext cx="4724400" cy="379591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uFillTx/>
              </a:defRPr>
            </a:defPPr>
            <a:lvl1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1pPr>
            <a:lvl2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2pPr>
            <a:lvl3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3pPr>
            <a:lvl4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4pPr>
            <a:lvl5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5pPr>
            <a:lvl6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6pPr>
            <a:lvl7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7pPr>
            <a:lvl8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8pPr>
            <a:lvl9pPr marL="0" marR="0" indent="0" algn="ctr" defTabSz="8255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600" b="0" i="1" u="none" strike="noStrike" kern="1200" cap="none" spc="0" normalizeH="0" baseline="0" noProof="0">
                <a:ln>
                  <a:noFill/>
                </a:ln>
                <a:solidFill>
                  <a:srgbClr val="86837F">
                    <a:alpha val="80000"/>
                  </a:srgbClr>
                </a:solidFill>
                <a:effectLst>
                  <a:outerShdw blurRad="25400" dist="12700" dir="5400000" rotWithShape="0">
                    <a:srgbClr val="FFFFFF"/>
                  </a:outerShdw>
                </a:effectLst>
                <a:uLnTx/>
                <a:uFillTx/>
                <a:latin typeface="Hoefler Text"/>
                <a:ea typeface="Hoefler Text"/>
                <a:cs typeface="Hoefler Text"/>
                <a:sym typeface="Hoefler Text"/>
              </a:defRPr>
            </a:lvl9pPr>
          </a:lstStyle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2018</a:t>
            </a:r>
            <a:r>
              <a:rPr kumimoji="0" lang="zh-CN" altLang="en-US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年</a:t>
            </a:r>
            <a:r>
              <a:rPr kumimoji="0" lang="en-US" altLang="zh-CN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《</a:t>
            </a:r>
            <a:r>
              <a:rPr kumimoji="0" lang="zh-CN" altLang="en-US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出师表</a:t>
            </a:r>
            <a:r>
              <a:rPr kumimoji="0" lang="en-US" altLang="zh-CN" sz="1800" b="0" i="0" u="none" strike="noStrike" cap="none" spc="0" normalizeH="0" baseline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黑体" pitchFamily="49" charset="-122"/>
                <a:ea typeface="黑体" panose="02010609060101010101" pitchFamily="49" charset="-122"/>
                <a:sym typeface="Hoefler Text"/>
              </a:rPr>
              <a:t>》</a:t>
            </a:r>
            <a:endParaRPr kumimoji="0" lang="zh-CN" altLang="en-US" sz="1800" b="0" i="0" u="none" strike="noStrike" cap="none" spc="0" normalizeH="0" baseline="0" smtClean="0">
              <a:ln>
                <a:noFill/>
              </a:ln>
              <a:solidFill>
                <a:srgbClr val="000000"/>
              </a:solidFill>
              <a:effectLst/>
              <a:uFillTx/>
              <a:latin typeface="黑体" pitchFamily="49" charset="-122"/>
              <a:ea typeface="黑体" panose="02010609060101010101" pitchFamily="49" charset="-122"/>
              <a:sym typeface="Hoefler Text"/>
            </a:endParaRPr>
          </a:p>
        </p:txBody>
      </p:sp>
    </p:spTree>
  </p:cSld>
  <p:clrMapOvr>
    <a:masterClrMapping/>
  </p:clrMapOvr>
  <p:transition spd="med"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https://d.book118.com/627056115046006051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.xml><?xml version="1.0" encoding="utf-8"?>
<p:tagLst xmlns:p="http://schemas.openxmlformats.org/presentationml/2006/main">
  <p:tag name="KSO_WM_UNIT_TABLE_BEAUTIFY" val="smartTable{6ffe58f6-9a3c-4bb4-8a52-dc2bc5ca0d10}"/>
</p:tagLst>
</file>

<file path=ppt/tags/tag9.xml><?xml version="1.0" encoding="utf-8"?>
<p:tagLst xmlns:p="http://schemas.openxmlformats.org/presentationml/2006/main">
  <p:tag name="KSO_WM_UNIT_TABLE_BEAUTIFY" val="smartTable{6ffe58f6-9a3c-4bb4-8a52-dc2bc5ca0d10}"/>
</p:tagLst>
</file>

<file path=ppt/tags/tag10.xml><?xml version="1.0" encoding="utf-8"?>
<p:tagLst xmlns:p="http://schemas.openxmlformats.org/presentationml/2006/main">
  <p:tag name="KSO_WM_UNIT_TABLE_BEAUTIFY" val="smartTable{6ffe58f6-9a3c-4bb4-8a52-dc2bc5ca0d10}"/>
</p:tagLst>
</file>

<file path=ppt/tags/tag11.xml><?xml version="1.0" encoding="utf-8"?>
<p:tagLst xmlns:p="http://schemas.openxmlformats.org/presentationml/2006/main">
  <p:tag name="KSO_WM_UNIT_TABLE_BEAUTIFY" val="smartTable{6ffe58f6-9a3c-4bb4-8a52-dc2bc5ca0d10}"/>
</p:tagLst>
</file>

<file path=ppt/tags/tag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Moroccan">
  <a:themeElements>
    <a:clrScheme name="Moroccan">
      <a:dk1>
        <a:srgbClr val="000000"/>
      </a:dk1>
      <a:lt1>
        <a:srgbClr val="FFFFFF"/>
      </a:lt1>
      <a:dk2>
        <a:srgbClr val="586770"/>
      </a:dk2>
      <a:lt2>
        <a:srgbClr val="C4CBD0"/>
      </a:lt2>
      <a:accent1>
        <a:srgbClr val="61A4C7"/>
      </a:accent1>
      <a:accent2>
        <a:srgbClr val="3C9B4C"/>
      </a:accent2>
      <a:accent3>
        <a:srgbClr val="E0BF64"/>
      </a:accent3>
      <a:accent4>
        <a:srgbClr val="DE9A51"/>
      </a:accent4>
      <a:accent5>
        <a:srgbClr val="C86464"/>
      </a:accent5>
      <a:accent6>
        <a:srgbClr val="896D9B"/>
      </a:accent6>
      <a:hlink>
        <a:srgbClr val="0000FF"/>
      </a:hlink>
      <a:folHlink>
        <a:srgbClr val="FF00FF"/>
      </a:folHlink>
    </a:clrScheme>
    <a:fontScheme name="Moroccan">
      <a:majorFont>
        <a:latin typeface="Helvetica Neue" panose="02000503000000020004"/>
        <a:ea typeface="Helvetica Neue"/>
        <a:cs typeface="Helvetica Neue"/>
      </a:majorFont>
      <a:minorFont>
        <a:latin typeface="Helvetica Neue" panose="02000503000000020004"/>
        <a:ea typeface="Helvetica Neue"/>
        <a:cs typeface="Helvetica Neue"/>
      </a:minorFont>
    </a:fontScheme>
    <a:fmtScheme name="Morocca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/>
          <a:tile tx="0" ty="0" sx="100000" sy="100000" flip="none" algn="tl"/>
        </a:blipFill>
        <a:ln w="12700" cap="flat">
          <a:noFill/>
          <a:miter lim="400000"/>
        </a:ln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4400" b="0" i="0" u="none" strike="noStrike" cap="none" spc="0" normalizeH="0" baseline="0">
            <a:ln>
              <a:noFill/>
            </a:ln>
            <a:solidFill>
              <a:srgbClr val="F3F1DF"/>
            </a:solidFill>
            <a:effectLst/>
            <a:uFillTx/>
            <a:latin typeface="+mn-lt"/>
            <a:ea typeface="+mn-ea"/>
            <a:cs typeface="+mn-cs"/>
            <a:sym typeface="Helvetica Neue" panose="02000503000000020004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38100" cap="flat">
          <a:solidFill>
            <a:schemeClr val="accent1">
              <a:satOff val="-16991"/>
              <a:lumOff val="14363"/>
            </a:schemeClr>
          </a:solidFill>
          <a:prstDash val="solid"/>
          <a:miter lim="400000"/>
        </a:ln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5600" b="0" i="1" u="none" strike="noStrike" cap="none" spc="0" normalizeH="0" baseline="0">
            <a:ln>
              <a:noFill/>
            </a:ln>
            <a:solidFill>
              <a:srgbClr val="86837F">
                <a:alpha val="80000"/>
              </a:srgbClr>
            </a:solidFill>
            <a:effectLst>
              <a:outerShdw blurRad="25400" dist="12700" dir="5400000" rotWithShape="0">
                <a:srgbClr val="FFFFFF"/>
              </a:outerShdw>
            </a:effectLst>
            <a:uFillTx/>
            <a:latin typeface="Hoefler Text"/>
            <a:ea typeface="Hoefler Text"/>
            <a:cs typeface="Hoefler Text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192</Paragraphs>
  <Slides>38</Slides>
  <Notes>37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baseType="lpstr" size="48">
      <vt:lpstr>Arial</vt:lpstr>
      <vt:lpstr>Calibri</vt:lpstr>
      <vt:lpstr>微软雅黑</vt:lpstr>
      <vt:lpstr>Wingdings</vt:lpstr>
      <vt:lpstr>黑体</vt:lpstr>
      <vt:lpstr>Hoefler Text</vt:lpstr>
      <vt:lpstr>Helvetica Neue</vt:lpstr>
      <vt:lpstr>Times</vt:lpstr>
      <vt:lpstr>Palatino</vt:lpstr>
      <vt:lpstr>Office Theme</vt:lpstr>
      <vt:lpstr>PowerPoint Presentation</vt:lpstr>
      <vt:lpstr>PowerPoint Presentation</vt:lpstr>
      <vt:lpstr>怎么考</vt:lpstr>
      <vt:lpstr>怎么考</vt:lpstr>
      <vt:lpstr>怎么考</vt:lpstr>
      <vt:lpstr>怎么考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（一）对重点实词的理解</vt:lpstr>
      <vt:lpstr>（二）翻译并结合内容理解句子</vt:lpstr>
      <vt:lpstr>（二）翻译并结合内容理解句子</vt:lpstr>
      <vt:lpstr>（二）翻译并结合内容理解句子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2024-09-24T07:20:23.821</cp:lastPrinted>
  <dcterms:created xsi:type="dcterms:W3CDTF">2024-09-23T23:20:23Z</dcterms:created>
  <dcterms:modified xsi:type="dcterms:W3CDTF">2024-09-23T23:20:26Z</dcterms:modified>
</cp:coreProperties>
</file>