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2192000" cy="6858000"/>
  <p:notesSz cx="6858000" cy="9144000"/>
  <p:embeddedFontLst>
    <p:embeddedFont>
      <p:font typeface="黑体" panose="02010609060101010101" charset="-122"/>
      <p:regular r:id="rId36"/>
    </p:embeddedFont>
    <p:embeddedFont>
      <p:font typeface="微软雅黑" panose="020B0503020204020204" pitchFamily="2" charset="-122"/>
      <p:regular r:id="rId37"/>
    </p:embeddedFont>
    <p:embeddedFont>
      <p:font typeface="Calibri" panose="020F0502020204030204"/>
      <p:regular r:id="rId38"/>
      <p:bold r:id="rId39"/>
      <p:italic r:id="rId40"/>
      <p:boldItalic r:id="rId41"/>
    </p:embeddedFont>
    <p:embeddedFont>
      <p:font typeface="楷体" panose="02010609060101010101" pitchFamily="1" charset="-122"/>
      <p:regular r:id="rId42"/>
    </p:embeddedFont>
    <p:embeddedFont>
      <p:font typeface="隶书" panose="02010509060101010101" pitchFamily="1" charset="-122"/>
      <p:regular r:id="rId43"/>
    </p:embeddedFont>
    <p:embeddedFont>
      <p:font typeface="楷体_GB2312" panose="02010609030101010101" charset="-122"/>
      <p:regular r:id="rId44"/>
    </p:embeddedFont>
    <p:embeddedFont>
      <p:font typeface="汉语拼音" panose="020B0604020202020204" pitchFamily="2" charset="0"/>
      <p:regular r:id="rId45"/>
    </p:embeddedFont>
    <p:embeddedFont>
      <p:font typeface="Calibri Light" panose="020F0302020204030204" charset="0"/>
      <p:regular r:id="rId46"/>
      <p:italic r:id="rId47"/>
    </p:embeddedFont>
  </p:embeddedFontLst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1.xml" /><Relationship Id="rId36" Type="http://schemas.openxmlformats.org/officeDocument/2006/relationships/font" Target="fonts/font1.fntdata" /><Relationship Id="rId37" Type="http://schemas.openxmlformats.org/officeDocument/2006/relationships/font" Target="fonts/font2.fntdata" /><Relationship Id="rId38" Type="http://schemas.openxmlformats.org/officeDocument/2006/relationships/font" Target="fonts/font3.fntdata" /><Relationship Id="rId39" Type="http://schemas.openxmlformats.org/officeDocument/2006/relationships/font" Target="fonts/font4.fntdata" /><Relationship Id="rId4" Type="http://schemas.openxmlformats.org/officeDocument/2006/relationships/slide" Target="slides/slide1.xml" /><Relationship Id="rId40" Type="http://schemas.openxmlformats.org/officeDocument/2006/relationships/font" Target="fonts/font5.fntdata" /><Relationship Id="rId41" Type="http://schemas.openxmlformats.org/officeDocument/2006/relationships/font" Target="fonts/font6.fntdata" /><Relationship Id="rId42" Type="http://schemas.openxmlformats.org/officeDocument/2006/relationships/font" Target="fonts/font7.fntdata" /><Relationship Id="rId43" Type="http://schemas.openxmlformats.org/officeDocument/2006/relationships/font" Target="fonts/font8.fntdata" /><Relationship Id="rId44" Type="http://schemas.openxmlformats.org/officeDocument/2006/relationships/font" Target="fonts/font9.fntdata" /><Relationship Id="rId45" Type="http://schemas.openxmlformats.org/officeDocument/2006/relationships/font" Target="fonts/font10.fntdata" /><Relationship Id="rId46" Type="http://schemas.openxmlformats.org/officeDocument/2006/relationships/font" Target="fonts/font11.fntdata" /><Relationship Id="rId47" Type="http://schemas.openxmlformats.org/officeDocument/2006/relationships/font" Target="fonts/font12.fntdata" /><Relationship Id="rId48" Type="http://schemas.openxmlformats.org/officeDocument/2006/relationships/presProps" Target="presProps.xml" /><Relationship Id="rId49" Type="http://schemas.openxmlformats.org/officeDocument/2006/relationships/viewProps" Target="viewProps.xml" /><Relationship Id="rId5" Type="http://schemas.openxmlformats.org/officeDocument/2006/relationships/slide" Target="slides/slide2.xml" /><Relationship Id="rId50" Type="http://schemas.openxmlformats.org/officeDocument/2006/relationships/theme" Target="theme/theme1.xml" /><Relationship Id="rId51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FC165-895A-444F-B9A9-CE009457A80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50ADD7-E971-4983-B868-A906A3D784B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50ADD7-E971-4983-B868-A906A3D784B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50ADD7-E971-4983-B868-A906A3D784B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50ADD7-E971-4983-B868-A906A3D784BA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50ADD7-E971-4983-B868-A906A3D784BA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50ADD7-E971-4983-B868-A906A3D784BA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450ADD7-E971-4983-B868-A906A3D784B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27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FAB07-D2D3-4EC1-8728-83424DD8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866A-E5C3-450A-9932-70F75CE7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1D8C5-85A6-4B76-845D-7380ED48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FA702-0BAD-4F5C-B937-20D170CD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9AD22-377B-4006-9F86-5F25C2D6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A5FFE-0783-4016-957F-4292DF82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96EBC-9E94-4E10-90E8-307463EC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862E6-13CC-418F-9A3A-07E0704F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6969F-0E91-4559-A90E-44177A8D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830A7-6738-4D31-9BAF-B97C807C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CBAD7-DD0F-45D6-9EC9-1037969EA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3048000" y="1941229"/>
            <a:ext cx="91440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  <a:latin typeface="方正兰亭大黑_GBK" panose="02000000000000000000" pitchFamily="2" charset="-122"/>
                <a:ea typeface="方正兰亭大黑_GBK" panose="02000000000000000000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E3C03C-D09C-45E8-A469-1ED118A978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068A167-1E51-43C9-B1B5-3AC78940E8B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7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611303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 txBox="1"/>
          <p:nvPr/>
        </p:nvSpPr>
        <p:spPr>
          <a:xfrm>
            <a:off x="5850666" y="2085962"/>
            <a:ext cx="4031873" cy="1990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5400" kern="1200" spc="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诗词曲五首</a:t>
            </a:r>
            <a:endParaRPr kumimoji="0" lang="zh-CN" altLang="en-US" sz="5400" b="0" i="0" u="none" strike="noStrike" kern="1200" cap="none" spc="6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第</a:t>
            </a:r>
            <a:r>
              <a:rPr kumimoji="0" lang="en-US" altLang="zh-CN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</a:t>
            </a:r>
            <a:r>
              <a:rPr kumimoji="0" lang="zh-CN" altLang="en-US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课时</a:t>
            </a:r>
            <a:endParaRPr kumimoji="0" lang="zh-CN" altLang="en-US" sz="3200" b="0" i="0" u="none" strike="noStrike" kern="1200" cap="none" spc="6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02890" y="949960"/>
            <a:ext cx="10201084" cy="5304155"/>
          </a:xfrm>
          <a:prstGeom prst="rect">
            <a:avLst/>
          </a:prstGeom>
          <a:noFill/>
          <a:ln w="19050">
            <a:solidFill>
              <a:srgbClr val="691E07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秦时明月汉时关，万里长征人未还。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400">
                <a:latin typeface="+mn-ea"/>
              </a:rPr>
              <a:t>王昌龄《出塞二首》（其一）</a:t>
            </a:r>
            <a:endParaRPr lang="zh-CN" altLang="en-US" sz="2800">
              <a:latin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羌管悠悠霜满地，人不寐，将军白发征夫泪。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</a:t>
            </a: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400">
                <a:latin typeface="+mn-ea"/>
              </a:rPr>
              <a:t>范仲淹《渔家傲·秋思》</a:t>
            </a:r>
            <a:endParaRPr lang="zh-CN" altLang="en-US" sz="2800">
              <a:latin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黑云压城城欲摧，甲光向日金鳞开。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400">
                <a:latin typeface="+mn-ea"/>
              </a:rPr>
              <a:t>李贺《雁门太守行》</a:t>
            </a:r>
            <a:endParaRPr lang="en-US" altLang="zh-CN" sz="2800">
              <a:latin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三十功名尘与土，八千里路云和月。　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400">
                <a:latin typeface="+mn-ea"/>
              </a:rPr>
              <a:t>岳飞《满江红》</a:t>
            </a:r>
            <a:endParaRPr lang="en-US" altLang="zh-CN" sz="2800">
              <a:latin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野旷天清无战声，四万义军同日死。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400">
                <a:latin typeface="+mn-ea"/>
              </a:rPr>
              <a:t>杜甫《悲陈陶》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4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知识链接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" name="矩形 6"/>
          <p:cNvSpPr/>
          <p:nvPr/>
        </p:nvSpPr>
        <p:spPr>
          <a:xfrm>
            <a:off x="657726" y="1241310"/>
            <a:ext cx="10876549" cy="533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en-US" altLang="zh-CN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乐  府</a:t>
            </a:r>
            <a:endParaRPr lang="en-US" altLang="zh-CN" sz="3200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algn="just" hangingPunct="0">
              <a:lnSpc>
                <a:spcPct val="120000"/>
              </a:lnSpc>
              <a:buClr>
                <a:srgbClr val="92D050"/>
              </a:buClr>
              <a:buFont typeface="Wingdings" panose="05000000000000000000" pitchFamily="2" charset="2"/>
            </a:pP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　　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诗体名。由汉代专管音乐的官署名“乐府”而来。汉时将乐府收集编录的诗称为“歌诗”，魏晋南北朝人始将其称为“乐府”或“乐府诗”。故乐府诗者，主要指两汉至南北朝时为当时乐府机关采集编乐的歌诗。后亦用以指魏晋至唐代按乐府旧谱重填新辞以入乐的诗歌，以及后人仿效乐府古题而作的诗歌。后者仿效乐府诗之作非但不入乐，有时连旧题亦弃置不用，而仅从创作方法与表现手法上继承汉乐府的特点，是所谓“新乐府”。此外，唐绝句小诗，因多配乐而行，亦被称作“乐府”。宋元以后的词、曲，因均配合音乐，有时亦称“乐府”。</a:t>
            </a:r>
            <a:endParaRPr lang="en-US" altLang="zh-CN" sz="2800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4" name="矩形: 圆角 3"/>
          <p:cNvSpPr/>
          <p:nvPr/>
        </p:nvSpPr>
        <p:spPr>
          <a:xfrm>
            <a:off x="641985" y="957580"/>
            <a:ext cx="126365" cy="408940"/>
          </a:xfrm>
          <a:prstGeom prst="roundRect">
            <a:avLst/>
          </a:prstGeom>
          <a:solidFill>
            <a:srgbClr val="7C38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7C3828"/>
              </a:solidFill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" name="TextBox 5"/>
          <p:cNvSpPr txBox="1"/>
          <p:nvPr/>
        </p:nvSpPr>
        <p:spPr>
          <a:xfrm>
            <a:off x="1082000" y="2340954"/>
            <a:ext cx="10170876" cy="1254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just" hangingPunct="0">
              <a:lnSpc>
                <a:spcPct val="120000"/>
              </a:lnSpc>
              <a:spcAft>
                <a:spcPts val="1000"/>
              </a:spcAft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听老师范读</a:t>
            </a:r>
            <a:r>
              <a:rPr lang="en-US" altLang="zh-CN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十五从军征</a:t>
            </a:r>
            <a:r>
              <a:rPr lang="en-US" altLang="zh-CN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，注意语气语调，感受韵律美。</a:t>
            </a:r>
            <a:endParaRPr lang="en-US" altLang="zh-CN" sz="2800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457200" lvl="0" indent="-457200" algn="just" hangingPunct="0">
              <a:lnSpc>
                <a:spcPct val="120000"/>
              </a:lnSpc>
              <a:spcAft>
                <a:spcPts val="1000"/>
              </a:spcAft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反复诵读诗歌，读出诗歌娓娓道来、哀而不伤的情感。</a:t>
            </a:r>
            <a:endParaRPr lang="en-US" altLang="zh-CN" sz="2800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53303" y="2148608"/>
            <a:ext cx="5437505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十五从军征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 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十五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从军征，八十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始得归。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道逢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乡里人：“家中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有阿谁？”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“遥看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是君家，松柏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冢累累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。”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兔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从狗窦入，雉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  <a:sym typeface="+mn-ea"/>
              </a:rPr>
              <a:t>从梁上飞。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7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9" name="直接连接符 8"/>
          <p:cNvCxnSpPr/>
          <p:nvPr/>
        </p:nvCxnSpPr>
        <p:spPr>
          <a:xfrm flipH="1">
            <a:off x="6090469" y="1582057"/>
            <a:ext cx="0" cy="4356100"/>
          </a:xfrm>
          <a:prstGeom prst="line">
            <a:avLst/>
          </a:prstGeom>
          <a:ln w="28575">
            <a:solidFill>
              <a:srgbClr val="691E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290129" y="2164035"/>
            <a:ext cx="5372100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阿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：前缀，用在某些称谓或疑问代词等前面。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冢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zhǒng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</a:rPr>
              <a:t>坟墓。</a:t>
            </a:r>
            <a:endParaRPr 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累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lěi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）</a:t>
            </a: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累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</a:rPr>
              <a:t>众多的样子。</a:t>
            </a:r>
            <a:endParaRPr 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狗窦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：给狗出入的墙洞。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雉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zhì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）：野鸡。</a:t>
            </a:r>
            <a:endParaRPr lang="zh-CN" altLang="en-US" sz="28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7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453303" y="2482439"/>
            <a:ext cx="5437505" cy="25766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中庭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生旅谷，井上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生旅葵。 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舂谷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持作饭，采葵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持作羹。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羹饭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一时熟，不知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饴阿谁。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出门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东向看，泪落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charset="-122"/>
              </a:rPr>
              <a:t>沾我衣。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_GB2312" panose="0201060903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H="1">
            <a:off x="6090469" y="1124669"/>
            <a:ext cx="0" cy="5270881"/>
          </a:xfrm>
          <a:prstGeom prst="line">
            <a:avLst/>
          </a:prstGeom>
          <a:ln w="28575">
            <a:solidFill>
              <a:srgbClr val="691E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9"/>
          <p:cNvSpPr txBox="1"/>
          <p:nvPr/>
        </p:nvSpPr>
        <p:spPr>
          <a:xfrm>
            <a:off x="6290129" y="1148038"/>
            <a:ext cx="5372100" cy="5194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旅谷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ea typeface="楷体" panose="02010609060101010101" pitchFamily="49" charset="-122"/>
              </a:rPr>
              <a:t>野生的谷子。旅，植物未经播种而生。</a:t>
            </a:r>
            <a:endParaRPr lang="zh-CN" altLang="en-US" sz="2800"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井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ea typeface="楷体" panose="02010609060101010101" pitchFamily="49" charset="-122"/>
                <a:sym typeface="+mn-ea"/>
              </a:rPr>
              <a:t>这里指井台。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旅葵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野生的葵菜。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舂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chōng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）</a:t>
            </a: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用杵臼捣去谷物的皮壳。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持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：拿着。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 spc="-3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羹</a:t>
            </a:r>
            <a:r>
              <a:rPr lang="zh-CN" altLang="en-US" sz="2800" spc="-3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en-US" altLang="zh-CN" sz="2800" spc="-15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gēng</a:t>
            </a:r>
            <a:r>
              <a:rPr lang="zh-CN" altLang="en-US" sz="2800" spc="-3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）</a:t>
            </a:r>
            <a:r>
              <a:rPr lang="zh-CN" altLang="en-US" sz="2800" spc="-3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 spc="-3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这里指用蔬菜煮的羹。</a:t>
            </a:r>
            <a:endParaRPr lang="zh-CN" altLang="en-US" sz="2800" spc="-3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一时：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一会儿。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饴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：同“贻”，送给。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620000" cy="121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．有感情地朗读诗歌，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说说诗歌选取了哪些意象，有何特点。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130" y="2891155"/>
            <a:ext cx="11010265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 spc="15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意象</a:t>
            </a:r>
            <a:r>
              <a:rPr lang="en-US" altLang="zh-CN" sz="2800">
                <a:solidFill>
                  <a:schemeClr val="tx1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800">
                <a:solidFill>
                  <a:schemeClr val="tx1"/>
                </a:solidFill>
                <a:uFillTx/>
                <a:latin typeface="楷体" panose="02010609060101010101" pitchFamily="49" charset="-122"/>
                <a:ea typeface="楷体" panose="02010609060101010101" pitchFamily="49" charset="-122"/>
              </a:rPr>
              <a:t>松柏、丛冢、跳免、飞雉、庭院、旅谷、水井、旅葵。</a:t>
            </a:r>
            <a:endParaRPr lang="zh-CN" altLang="en-US" sz="2800" spc="15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景物特点：荒凉寂静，无人的踪迹。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526223" y="1497692"/>
            <a:ext cx="742908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2．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说说下面这几句诗的表达效果。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86000" y="3678282"/>
            <a:ext cx="10620000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这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几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句诗暗指主人公家破人亡、孤苦伶仃的状况，主人公此时内心感到极度的孤独悲伤。这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几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句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诗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也将哀景推向极致，蓄足了抒情的势，使得最后一句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泪落沾我衣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”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感人至深。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" name="矩形: 圆角 6"/>
          <p:cNvSpPr/>
          <p:nvPr/>
        </p:nvSpPr>
        <p:spPr>
          <a:xfrm>
            <a:off x="3225605" y="2322285"/>
            <a:ext cx="5740790" cy="1150257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舂谷持作饭，采葵持作羹。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  <a:sym typeface="宋体" panose="02010600030101010101" pitchFamily="2" charset="-122"/>
            </a:endParaRPr>
          </a:p>
          <a:p>
            <a:pPr algn="ctr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  <a:sym typeface="宋体" panose="02010600030101010101" pitchFamily="2" charset="-122"/>
              </a:rPr>
              <a:t>羹饭一时熟，不知饴阿谁。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1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圆角矩形 81"/>
          <p:cNvSpPr/>
          <p:nvPr/>
        </p:nvSpPr>
        <p:spPr>
          <a:xfrm>
            <a:off x="786000" y="3500628"/>
            <a:ext cx="1800000" cy="648000"/>
          </a:xfrm>
          <a:prstGeom prst="roundRect">
            <a:avLst/>
          </a:prstGeom>
          <a:solidFill>
            <a:srgbClr val="691E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返乡经历 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3" name="圆角矩形 82"/>
          <p:cNvSpPr/>
          <p:nvPr/>
        </p:nvSpPr>
        <p:spPr>
          <a:xfrm>
            <a:off x="785999" y="4939664"/>
            <a:ext cx="1800000" cy="648000"/>
          </a:xfrm>
          <a:prstGeom prst="roundRect">
            <a:avLst/>
          </a:prstGeom>
          <a:solidFill>
            <a:srgbClr val="691E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情感变化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8" name="圆角矩形 77"/>
          <p:cNvSpPr/>
          <p:nvPr/>
        </p:nvSpPr>
        <p:spPr>
          <a:xfrm>
            <a:off x="9606000" y="4939664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7" name="圆角矩形 76"/>
          <p:cNvSpPr/>
          <p:nvPr/>
        </p:nvSpPr>
        <p:spPr>
          <a:xfrm>
            <a:off x="7386922" y="4939664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6" name="圆角矩形 75"/>
          <p:cNvSpPr/>
          <p:nvPr/>
        </p:nvSpPr>
        <p:spPr>
          <a:xfrm>
            <a:off x="5167841" y="4939664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5" name="圆角矩形 74"/>
          <p:cNvSpPr/>
          <p:nvPr/>
        </p:nvSpPr>
        <p:spPr>
          <a:xfrm>
            <a:off x="2948760" y="4939664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圆角矩形 29"/>
          <p:cNvSpPr/>
          <p:nvPr/>
        </p:nvSpPr>
        <p:spPr>
          <a:xfrm>
            <a:off x="9606000" y="3500628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圆角矩形 28"/>
          <p:cNvSpPr/>
          <p:nvPr/>
        </p:nvSpPr>
        <p:spPr>
          <a:xfrm>
            <a:off x="7386922" y="3500628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圆角矩形 27"/>
          <p:cNvSpPr/>
          <p:nvPr/>
        </p:nvSpPr>
        <p:spPr>
          <a:xfrm>
            <a:off x="5167841" y="3500628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2948760" y="3500628"/>
            <a:ext cx="1800000" cy="648000"/>
          </a:xfrm>
          <a:prstGeom prst="roundRect">
            <a:avLst/>
          </a:prstGeom>
          <a:noFill/>
          <a:ln w="19050">
            <a:solidFill>
              <a:srgbClr val="691E0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3106127" y="3564745"/>
            <a:ext cx="1485265" cy="5270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始得归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442985" y="3564745"/>
            <a:ext cx="129413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归途中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416045" y="3564745"/>
            <a:ext cx="17633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返回家中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9523148" y="3564745"/>
            <a:ext cx="199326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出门东向看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3023894" y="5002679"/>
            <a:ext cx="164973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充满希望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2" name="文本框 71"/>
          <p:cNvSpPr txBox="1"/>
          <p:nvPr/>
        </p:nvSpPr>
        <p:spPr>
          <a:xfrm>
            <a:off x="7490320" y="5002679"/>
            <a:ext cx="16097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彻底失望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3" name="文本框 72"/>
          <p:cNvSpPr txBox="1"/>
          <p:nvPr/>
        </p:nvSpPr>
        <p:spPr>
          <a:xfrm>
            <a:off x="5259275" y="5002679"/>
            <a:ext cx="16586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希望落空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74" name="文本框 73"/>
          <p:cNvSpPr txBox="1"/>
          <p:nvPr/>
        </p:nvSpPr>
        <p:spPr>
          <a:xfrm>
            <a:off x="9703123" y="5002679"/>
            <a:ext cx="16097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悲哀茫然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000" y="1475740"/>
            <a:ext cx="10620000" cy="121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．此诗围绕老兵的返乡经历及其情感变化来谋篇，反复朗读诗歌，说说其返乡经历及其情感变化是怎样的。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cxnSp>
        <p:nvCxnSpPr>
          <p:cNvPr id="16" name="直接箭头连接符 15"/>
          <p:cNvCxnSpPr/>
          <p:nvPr/>
        </p:nvCxnSpPr>
        <p:spPr>
          <a:xfrm>
            <a:off x="4748761" y="3824628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箭头连接符 16"/>
          <p:cNvCxnSpPr/>
          <p:nvPr/>
        </p:nvCxnSpPr>
        <p:spPr>
          <a:xfrm>
            <a:off x="6967842" y="3824628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>
            <a:off x="9186923" y="3824628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>
            <a:off x="4748761" y="5263664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/>
        </p:nvCxnSpPr>
        <p:spPr>
          <a:xfrm>
            <a:off x="6967842" y="5263664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>
            <a:off x="9186923" y="5263664"/>
            <a:ext cx="419079" cy="0"/>
          </a:xfrm>
          <a:prstGeom prst="straightConnector1">
            <a:avLst/>
          </a:prstGeom>
          <a:ln w="19050">
            <a:solidFill>
              <a:srgbClr val="691E07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组合 2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2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/>
      <p:bldP spid="83" grpId="0"/>
      <p:bldP spid="78" grpId="0"/>
      <p:bldP spid="77" grpId="0"/>
      <p:bldP spid="76" grpId="0"/>
      <p:bldP spid="75" grpId="0"/>
      <p:bldP spid="30" grpId="0"/>
      <p:bldP spid="29" grpId="0"/>
      <p:bldP spid="28" grpId="0"/>
      <p:bldP spid="27" grpId="0"/>
      <p:bldP spid="9" grpId="0"/>
      <p:bldP spid="11" grpId="0"/>
      <p:bldP spid="12" grpId="0"/>
      <p:bldP spid="13" grpId="0"/>
      <p:bldP spid="71" grpId="0"/>
      <p:bldP spid="72" grpId="0"/>
      <p:bldP spid="73" grpId="0"/>
      <p:bldP spid="7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151400" y="2091459"/>
            <a:ext cx="9889200" cy="3416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  <a:buClr>
                <a:srgbClr val="92D050"/>
              </a:buClr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作者简介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  <a:p>
            <a:pPr algn="just" hangingPunct="0">
              <a:lnSpc>
                <a:spcPct val="150000"/>
              </a:lnSpc>
              <a:buClr>
                <a:srgbClr val="92D050"/>
              </a:buClr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　　岑参（约</a:t>
            </a:r>
            <a:r>
              <a:rPr lang="en-US" altLang="zh-CN" sz="28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717—770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），唐代诗人。荆州江陵（今湖北荆州市）人。曾两度出塞，边塞生活的体验极为丰富和充实。后曾官至嘉州（今四川乐山）刺史，世称“岑嘉州”。长于七言歌行，其边塞诗尤多佳作。</a:t>
            </a:r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4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知人论世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151400" y="2091459"/>
            <a:ext cx="9889200" cy="276998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  <a:buClr>
                <a:srgbClr val="92D050"/>
              </a:buClr>
            </a:pPr>
            <a:r>
              <a:rPr lang="en-US" altLang="zh-CN" sz="3200" err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写作背景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  <a:p>
            <a:pPr algn="just" hangingPunct="0">
              <a:lnSpc>
                <a:spcPct val="150000"/>
              </a:lnSpc>
              <a:buClr>
                <a:srgbClr val="92D050"/>
              </a:buClr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　　唐玄宗天宝十三年（</a:t>
            </a:r>
            <a:r>
              <a:rPr lang="en-US" altLang="zh-CN" sz="28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754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），岑参任安西、北庭节度使封常清的判官。这是他在轮台幕府中送友人武判官归京时所作的一首送别诗。</a:t>
            </a:r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4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知人论世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4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知识链接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" name="矩形 6"/>
          <p:cNvSpPr/>
          <p:nvPr/>
        </p:nvSpPr>
        <p:spPr>
          <a:xfrm>
            <a:off x="1151399" y="1336719"/>
            <a:ext cx="9976384" cy="4708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</a:pPr>
            <a:r>
              <a:rPr lang="en-US" altLang="zh-CN" sz="32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 歌行体</a:t>
            </a:r>
            <a:endParaRPr lang="en-US" altLang="zh-CN" sz="3200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+mn-ea"/>
            </a:endParaRPr>
          </a:p>
          <a:p>
            <a:pPr algn="just" hangingPunct="0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　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　</a:t>
            </a:r>
            <a:r>
              <a:rPr lang="zh-CN" altLang="en-US" sz="28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歌行，古代诗歌的一体。汉魏以后的乐府诗，题名为“歌”和“行”的颇多，二者虽名称不同，其实并无严格的区别。后遂有“歌行”一体。</a:t>
            </a:r>
            <a:endParaRPr lang="zh-CN" altLang="en-US" sz="28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+mn-ea"/>
            </a:endParaRPr>
          </a:p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        歌行体，又称乐府歌行体。起初，歌行体模拟两汉乐府，并自创格调，多为七言，也有五言、杂言，可兼用长短句，形式自由、灵活，富于变化，可用于歌唱。</a:t>
            </a:r>
            <a:endParaRPr lang="zh-CN" altLang="en-US" sz="28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4" name="矩形: 圆角 3"/>
          <p:cNvSpPr/>
          <p:nvPr/>
        </p:nvSpPr>
        <p:spPr>
          <a:xfrm>
            <a:off x="641985" y="957580"/>
            <a:ext cx="126365" cy="408940"/>
          </a:xfrm>
          <a:prstGeom prst="roundRect">
            <a:avLst/>
          </a:prstGeom>
          <a:solidFill>
            <a:srgbClr val="7C38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7C3828"/>
              </a:solidFill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1" name="文本框 100"/>
          <p:cNvSpPr txBox="1"/>
          <p:nvPr/>
        </p:nvSpPr>
        <p:spPr>
          <a:xfrm>
            <a:off x="1090930" y="5542915"/>
            <a:ext cx="2696845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991518" y="2350097"/>
            <a:ext cx="9937215" cy="30187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just" hangingPunct="0">
              <a:lnSpc>
                <a:spcPct val="120000"/>
              </a:lnSpc>
              <a:spcAft>
                <a:spcPts val="1000"/>
              </a:spcAft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听老师范读</a:t>
            </a:r>
            <a:r>
              <a:rPr lang="en-US" altLang="zh-CN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白雪歌送武判官归京</a:t>
            </a:r>
            <a:r>
              <a:rPr lang="en-US" altLang="zh-CN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，注意语气语调，感受韵律美。</a:t>
            </a:r>
            <a:endParaRPr lang="en-US" altLang="zh-CN" sz="2800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457200" lvl="0" indent="-457200" algn="just" hangingPunct="0">
              <a:lnSpc>
                <a:spcPct val="120000"/>
              </a:lnSpc>
              <a:spcAft>
                <a:spcPts val="1000"/>
              </a:spcAft>
              <a:buFont typeface="Wingdings" panose="05000000000000000000" pitchFamily="2" charset="2"/>
              <a:buChar char="u"/>
            </a:pP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反复诵读诗歌，读出诗歌的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豪迈气概</a:t>
            </a:r>
            <a:r>
              <a:rPr lang="zh-CN" altLang="en-US" sz="280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endParaRPr lang="en-US" altLang="zh-CN" sz="2800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38480" y="2355495"/>
            <a:ext cx="6419850" cy="3222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白雪歌送武判官归京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北风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卷地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白草折，胡天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八月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即飞雪。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忽如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一夜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春风来，千树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万树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梨花开。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散入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珠帘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湿罗幕，狐裘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不暖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锦衾薄。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将军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角弓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不得控，都护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铁衣</a:t>
            </a:r>
            <a:r>
              <a:rPr lang="zh-CN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冷难着。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7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9" name="直接连接符 8"/>
          <p:cNvCxnSpPr/>
          <p:nvPr/>
        </p:nvCxnSpPr>
        <p:spPr>
          <a:xfrm flipH="1">
            <a:off x="7190740" y="1771935"/>
            <a:ext cx="0" cy="4356100"/>
          </a:xfrm>
          <a:prstGeom prst="line">
            <a:avLst/>
          </a:prstGeom>
          <a:ln w="28575">
            <a:solidFill>
              <a:srgbClr val="691E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423150" y="1837023"/>
            <a:ext cx="4222115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胡天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：胡人地域的天空。泛指胡人居住的地方。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锦衾薄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</a:rPr>
              <a:t>织锦被都显得单薄了。</a:t>
            </a:r>
            <a:endParaRPr 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控</a:t>
            </a:r>
            <a:r>
              <a:rPr lang="zh-CN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：拉开（弓弦）。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sz="2800" spc="3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都护</a:t>
            </a:r>
            <a:r>
              <a:rPr lang="zh-CN" altLang="en-US" sz="2800" spc="3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：唐朝镇守边疆的长官。</a:t>
            </a:r>
            <a:endParaRPr lang="zh-CN" altLang="en-US" sz="2800" spc="3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zhuó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zh-CN" altLang="en-US" sz="2800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穿。</a:t>
            </a:r>
            <a:endParaRPr lang="zh-CN" altLang="en-US" sz="2800">
              <a:latin typeface="汉语拼音" panose="020b0604020202020204" pitchFamily="34" charset="0"/>
              <a:ea typeface="楷体" panose="02010609060101010101" pitchFamily="49" charset="-122"/>
              <a:cs typeface="汉语拼音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38480" y="2355490"/>
            <a:ext cx="6419850" cy="3222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瀚海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阑干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百丈冰，愁云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惨淡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万里凝。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中军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置酒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饮归客，胡琴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琵琶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与羌笛。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纷纷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暮雪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下辕门，风掣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红旗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冻不翻。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轮台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东门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送君去，去时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雪满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天山路。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ctr" fontAlgn="base">
              <a:lnSpc>
                <a:spcPct val="150000"/>
              </a:lnSpc>
              <a:buClrTx/>
              <a:buSzTx/>
              <a:buFontTx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山回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路转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不见君，雪上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空留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马行处。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7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诵读诗歌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9" name="直接连接符 8"/>
          <p:cNvCxnSpPr/>
          <p:nvPr/>
        </p:nvCxnSpPr>
        <p:spPr>
          <a:xfrm flipH="1">
            <a:off x="7190740" y="1771935"/>
            <a:ext cx="0" cy="4356100"/>
          </a:xfrm>
          <a:prstGeom prst="line">
            <a:avLst/>
          </a:prstGeom>
          <a:ln w="28575">
            <a:solidFill>
              <a:srgbClr val="691E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423150" y="1892443"/>
            <a:ext cx="4222115" cy="4160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瀚海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ea typeface="楷体" panose="02010609060101010101" pitchFamily="49" charset="-122"/>
              </a:rPr>
              <a:t>指沙漠。</a:t>
            </a:r>
            <a:endParaRPr lang="zh-CN" altLang="en-US" sz="2800"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阑干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ea typeface="楷体" panose="02010609060101010101" pitchFamily="49" charset="-122"/>
                <a:sym typeface="+mn-ea"/>
              </a:rPr>
              <a:t>纵横交错的样子。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惨淡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暗淡。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中军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指主将。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饮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</a:rPr>
              <a:t>yìn</a:t>
            </a:r>
            <a:r>
              <a:rPr lang="zh-CN" altLang="en-US" sz="2800">
                <a:ea typeface="楷体" panose="02010609060101010101" pitchFamily="49" charset="-122"/>
                <a:cs typeface="+mj-lt"/>
              </a:rPr>
              <a:t>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：宴请。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辕门：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领兵将帅的营门。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掣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</a:t>
            </a:r>
            <a:r>
              <a:rPr lang="en-US" altLang="zh-CN" sz="2800" err="1">
                <a:latin typeface="汉语拼音" panose="020b0604020202020204" pitchFamily="34" charset="0"/>
                <a:ea typeface="楷体" panose="02010609060101010101" pitchFamily="49" charset="-122"/>
                <a:cs typeface="汉语拼音" panose="020b0604020202020204" pitchFamily="34" charset="0"/>
                <a:sym typeface="+mn-ea"/>
              </a:rPr>
              <a:t>chè</a:t>
            </a:r>
            <a:r>
              <a:rPr lang="zh-CN" altLang="en-US" sz="2800">
                <a:ea typeface="楷体" panose="02010609060101010101" pitchFamily="49" charset="-122"/>
                <a:cs typeface="+mj-lt"/>
                <a:sym typeface="+mn-ea"/>
              </a:rPr>
              <a:t>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：拉，扯。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翻：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飘动。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526227" y="1780544"/>
            <a:ext cx="7719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/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．从题目中，你得到了哪些信息？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86000" y="2697477"/>
            <a:ext cx="10620000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 spc="150">
                <a:latin typeface="楷体" panose="02010609060101010101" pitchFamily="49" charset="-122"/>
                <a:ea typeface="楷体" panose="02010609060101010101" pitchFamily="49" charset="-122"/>
              </a:rPr>
              <a:t>　　这是一首咏雪诗，也是一首送别诗，描写的是送友人归京的场景。</a:t>
            </a:r>
            <a:endParaRPr lang="zh-CN" altLang="en-US" sz="2800" spc="15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1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804356"/>
            <a:ext cx="10157771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．这首诗前后侧重描写的内容有何不同？二者是如何完成过渡的？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16997" y="3220059"/>
            <a:ext cx="9958200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前面重在咏雪，后八句主要是写送别。用“瀚海阑干百丈冰，愁云惨淡万里凝”一句完成了过渡。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595494" y="1802410"/>
            <a:ext cx="9024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/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．诗中从哪两个方面揭示了当时的天气寒冷？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204452" y="2597462"/>
            <a:ext cx="815652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从正面和侧面来写当时天气寒冷。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1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8" name="Text Box 9"/>
          <p:cNvSpPr txBox="1"/>
          <p:nvPr/>
        </p:nvSpPr>
        <p:spPr>
          <a:xfrm>
            <a:off x="2318077" y="3430138"/>
            <a:ext cx="7298145" cy="1303177"/>
          </a:xfrm>
          <a:prstGeom prst="rect">
            <a:avLst/>
          </a:prstGeom>
          <a:ln w="19050">
            <a:solidFill>
              <a:srgbClr val="691E07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50000"/>
              </a:lnSpc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　　散入珠帘湿罗幕，狐裘不暖锦衾薄。</a:t>
            </a:r>
            <a:endParaRPr lang="en-US" altLang="zh-CN"/>
          </a:p>
          <a:p>
            <a:r>
              <a:rPr lang="zh-CN" altLang="en-US"/>
              <a:t>　　瀚海阑干百丈冰，愁云惨淡万里凝。</a:t>
            </a:r>
            <a:endParaRPr lang="en-US" altLang="zh-CN"/>
          </a:p>
        </p:txBody>
      </p:sp>
      <p:sp>
        <p:nvSpPr>
          <p:cNvPr id="15" name="Text Box 9"/>
          <p:cNvSpPr txBox="1"/>
          <p:nvPr/>
        </p:nvSpPr>
        <p:spPr>
          <a:xfrm>
            <a:off x="2318077" y="5153868"/>
            <a:ext cx="7298145" cy="656846"/>
          </a:xfrm>
          <a:prstGeom prst="rect">
            <a:avLst/>
          </a:prstGeom>
          <a:ln w="19050">
            <a:solidFill>
              <a:srgbClr val="691E07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50000"/>
              </a:lnSpc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　　将军角弓不得控，都护铁衣冷难着。</a:t>
            </a:r>
            <a:endParaRPr lang="en-US" altLang="zh-CN"/>
          </a:p>
        </p:txBody>
      </p:sp>
      <p:grpSp>
        <p:nvGrpSpPr>
          <p:cNvPr id="20" name="组合 19"/>
          <p:cNvGrpSpPr/>
          <p:nvPr/>
        </p:nvGrpSpPr>
        <p:grpSpPr>
          <a:xfrm>
            <a:off x="1550130" y="3631726"/>
            <a:ext cx="1025128" cy="900000"/>
            <a:chOff x="2125659" y="4133637"/>
            <a:chExt cx="1025128" cy="900000"/>
          </a:xfrm>
        </p:grpSpPr>
        <p:sp>
          <p:nvSpPr>
            <p:cNvPr id="16" name="椭圆 15"/>
            <p:cNvSpPr/>
            <p:nvPr/>
          </p:nvSpPr>
          <p:spPr>
            <a:xfrm>
              <a:off x="2188223" y="4133637"/>
              <a:ext cx="900000" cy="900000"/>
            </a:xfrm>
            <a:prstGeom prst="ellipse">
              <a:avLst/>
            </a:prstGeom>
            <a:solidFill>
              <a:srgbClr val="691E07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hangingPunct="0"/>
              <a:endPara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2125659" y="4322027"/>
              <a:ext cx="102512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hangingPunct="0"/>
              <a:r>
                <a:rPr lang="zh-CN" altLang="en-US" sz="280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正面</a:t>
              </a:r>
              <a:endPara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1550130" y="5032291"/>
            <a:ext cx="1025128" cy="900000"/>
            <a:chOff x="2125659" y="4133637"/>
            <a:chExt cx="1025128" cy="900000"/>
          </a:xfrm>
        </p:grpSpPr>
        <p:sp>
          <p:nvSpPr>
            <p:cNvPr id="22" name="椭圆 21"/>
            <p:cNvSpPr/>
            <p:nvPr/>
          </p:nvSpPr>
          <p:spPr>
            <a:xfrm>
              <a:off x="2188223" y="4133637"/>
              <a:ext cx="900000" cy="900000"/>
            </a:xfrm>
            <a:prstGeom prst="ellipse">
              <a:avLst/>
            </a:prstGeom>
            <a:solidFill>
              <a:srgbClr val="691E07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hangingPunct="0"/>
              <a:endPara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2125659" y="4322027"/>
              <a:ext cx="102512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hangingPunct="0"/>
              <a:r>
                <a:rPr lang="zh-CN" altLang="en-US" sz="280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侧面</a:t>
              </a:r>
              <a:endPara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099714" cy="121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30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．把</a:t>
            </a:r>
            <a:r>
              <a:rPr lang="en-US" altLang="zh-CN" sz="3200"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“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北风卷地白草折，胡天八月即飞雪”中的“折”“即”换掉，好不好？为什么？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974684" y="2891443"/>
            <a:ext cx="9911030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不好。“折”字写出了北风之猛，有了这样猛烈的风，漫天飘落的雪才能“飞”。“即”字表现了诗人的惊奇之情，表明雪下得大，下得早。这两句极写边塞的风猛雪早。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620000" cy="121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   5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．你认为“忽如一夜春风来，千树万树梨花开”一句为什么能够流传千古？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000" y="2891443"/>
            <a:ext cx="10620000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以春景写冬景，以梨花喻冬雪，比喻新奇贴切，既表现了边塞特有的奇异壮丽风光，又写出诗人的惊喜之情。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620000" cy="1217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</a:t>
            </a:r>
            <a:r>
              <a:rPr lang="en-US" altLang="zh-CN" sz="3200"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“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散入珠帘湿罗幕，狐裘不暖锦衾薄。将军角弓不得控，都护铁衣冷难着”几句描写有何作用？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000" y="2891443"/>
            <a:ext cx="10620000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写军营将士的苦寒生活，反映了战争的艰苦及其给人民带来的灾难，同时为送行场面渲染了悲凉气氛。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760200" y="12611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620000" cy="1272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7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．请用生动的语言描述“纷纷暮雪下辕门，风掣红旗冻不翻”所描绘的画面，并谈谈细节描写的作用。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000" y="2849878"/>
            <a:ext cx="10620000" cy="3222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 spc="40">
                <a:latin typeface="楷体" panose="02010609060101010101" pitchFamily="49" charset="-122"/>
                <a:ea typeface="楷体" panose="02010609060101010101" pitchFamily="49" charset="-122"/>
              </a:rPr>
              <a:t>　　傍晚时分，辕门外，大雪纷纷飘落，红旗被冰雪冻硬，尽管风刮得挺猛，红旗却一动也不动。这一生动而反常的细节再次传神地写出天气奇寒；旗帜在寒风中毫不动摇、威武不屈的形象是将士的象征。这两句一动一静，一白一红，相互映衬，画面生动，色彩鲜明。</a:t>
            </a:r>
            <a:endParaRPr lang="zh-CN" altLang="en-US" sz="2800" spc="4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786000" y="1475740"/>
            <a:ext cx="10620000" cy="1863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．诗的最后两句“山回路转不见君，雪上空留马行处”体现了中国绘画中的“留白”这一艺术手法，说说这句表达了作者怎样的思想感情。</a:t>
            </a:r>
            <a:endParaRPr lang="zh-CN" altLang="en-US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6000" y="3431773"/>
            <a:ext cx="10620000" cy="19303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　运用留白手法，写得含蓄，引发读者无尽的思考；表达了诗人对朋友的依依不舍及朋友离去后的无限惆怅之情，字字传神，含蓄隽永。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13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诗歌赏析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485265" y="2519282"/>
            <a:ext cx="9458960" cy="1808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20000"/>
              </a:lnSpc>
              <a:defRPr sz="3200" kern="1200" spc="1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/>
              <a:t>　 </a:t>
            </a:r>
            <a:r>
              <a:rPr lang="en-US" altLang="zh-CN" spc="0"/>
              <a:t>《</a:t>
            </a:r>
            <a:r>
              <a:rPr lang="zh-CN" altLang="en-US" spc="0"/>
              <a:t>十五从军征</a:t>
            </a:r>
            <a:r>
              <a:rPr lang="en-US" altLang="zh-CN" spc="0"/>
              <a:t>》</a:t>
            </a:r>
            <a:r>
              <a:rPr lang="zh-CN" altLang="en-US" spc="0"/>
              <a:t>描绘了一个在外征战多年的老兵返乡途中与到家之后的种种场景，表达了作者对封建兵役制度给劳动人民造成的苦难的怨恨与同情。</a:t>
            </a:r>
            <a:endParaRPr lang="en-US" altLang="zh-CN" spc="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485265" y="2349553"/>
            <a:ext cx="9221470" cy="2399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20000"/>
              </a:lnSpc>
              <a:defRPr sz="3200" kern="1200" spc="1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/>
              <a:t>　 </a:t>
            </a:r>
            <a:r>
              <a:rPr lang="en-US" altLang="zh-CN" spc="0"/>
              <a:t>《</a:t>
            </a:r>
            <a:r>
              <a:rPr lang="zh-CN" altLang="en-US" spc="0"/>
              <a:t>白雪歌送武判官归京</a:t>
            </a:r>
            <a:r>
              <a:rPr lang="en-US" altLang="zh-CN" spc="0"/>
              <a:t>》</a:t>
            </a:r>
            <a:r>
              <a:rPr lang="zh-CN" altLang="en-US" spc="0"/>
              <a:t>以“雪”为线索，生动地描绘了西北边塞冰天雪地的奇丽风光，抒发了作者对友人的依依惜别之意和因朋友返京而产生的惆怅之情。</a:t>
            </a:r>
            <a:endParaRPr lang="en-US" altLang="zh-CN" spc="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485265" y="2097382"/>
            <a:ext cx="9221470" cy="2953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20000"/>
              </a:lnSpc>
              <a:defRPr sz="3200" kern="1200" spc="1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0"/>
              <a:t>　　</a:t>
            </a:r>
            <a:r>
              <a:rPr lang="en-US" altLang="zh-CN" spc="0"/>
              <a:t>1</a:t>
            </a:r>
            <a:r>
              <a:rPr lang="zh-CN" altLang="en-US" spc="0"/>
              <a:t>．背诵</a:t>
            </a:r>
            <a:r>
              <a:rPr lang="en-US" altLang="zh-CN" spc="0"/>
              <a:t>《</a:t>
            </a:r>
            <a:r>
              <a:rPr lang="zh-CN" altLang="en-US" spc="0"/>
              <a:t>十五从军征</a:t>
            </a:r>
            <a:r>
              <a:rPr lang="en-US" altLang="zh-CN" spc="0"/>
              <a:t>》《</a:t>
            </a:r>
            <a:r>
              <a:rPr lang="zh-CN" altLang="en-US" spc="0"/>
              <a:t>白雪歌送武判官归京</a:t>
            </a:r>
            <a:r>
              <a:rPr lang="en-US" altLang="zh-CN" spc="0"/>
              <a:t>》</a:t>
            </a:r>
            <a:r>
              <a:rPr lang="zh-CN" altLang="en-US" spc="0"/>
              <a:t>，并默写。</a:t>
            </a:r>
            <a:endParaRPr lang="zh-CN" altLang="en-US" spc="0"/>
          </a:p>
          <a:p>
            <a:pPr>
              <a:lnSpc>
                <a:spcPct val="150000"/>
              </a:lnSpc>
            </a:pPr>
            <a:r>
              <a:rPr lang="zh-CN" altLang="en-US" spc="0"/>
              <a:t>　　</a:t>
            </a:r>
            <a:r>
              <a:rPr lang="en-US" altLang="zh-CN" spc="0"/>
              <a:t>2</a:t>
            </a:r>
            <a:r>
              <a:rPr lang="zh-CN" altLang="en-US" spc="0"/>
              <a:t>．</a:t>
            </a:r>
            <a:r>
              <a:rPr lang="en-US" altLang="zh-CN" spc="0"/>
              <a:t>《</a:t>
            </a:r>
            <a:r>
              <a:rPr lang="zh-CN" altLang="en-US" spc="0"/>
              <a:t>十五从军征</a:t>
            </a:r>
            <a:r>
              <a:rPr lang="en-US" altLang="zh-CN" spc="0"/>
              <a:t>》</a:t>
            </a:r>
            <a:r>
              <a:rPr lang="zh-CN" altLang="en-US" spc="0"/>
              <a:t>是一首叙事诗。试发挥想象，扩充细节，将这首诗改写成一篇记叙文。</a:t>
            </a:r>
            <a:endParaRPr lang="zh-CN" altLang="en-US" spc="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 txBox="1"/>
          <p:nvPr/>
        </p:nvSpPr>
        <p:spPr>
          <a:xfrm>
            <a:off x="5850666" y="2085962"/>
            <a:ext cx="4031873" cy="1990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5400" kern="1200" spc="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诗词曲五首</a:t>
            </a:r>
            <a:endParaRPr kumimoji="0" lang="zh-CN" altLang="en-US" sz="5400" b="0" i="0" u="none" strike="noStrike" kern="1200" cap="none" spc="6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第</a:t>
            </a:r>
            <a:r>
              <a:rPr kumimoji="0" lang="en-US" altLang="zh-CN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kumimoji="0" lang="zh-CN" altLang="en-US" sz="3200" b="0" i="0" u="none" strike="noStrike" kern="1200" cap="none" spc="6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课时</a:t>
            </a:r>
            <a:endParaRPr kumimoji="0" lang="zh-CN" altLang="en-US" sz="3200" b="0" i="0" u="none" strike="noStrike" kern="1200" cap="none" spc="6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623800" y="12369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150988" y="2137955"/>
            <a:ext cx="9790815" cy="19303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just" defTabSz="914400" rtl="0" eaLnBrk="1" latinLnBrk="0" hangingPunct="0">
              <a:lnSpc>
                <a:spcPct val="150000"/>
              </a:lnSpc>
              <a:defRPr sz="2800" kern="1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　　上节课我们学习了</a:t>
            </a:r>
            <a:r>
              <a:rPr lang="en-US" altLang="zh-CN"/>
              <a:t>《</a:t>
            </a:r>
            <a:r>
              <a:rPr lang="zh-CN" altLang="en-US"/>
              <a:t>十五从军征</a:t>
            </a:r>
            <a:r>
              <a:rPr lang="en-US" altLang="zh-CN"/>
              <a:t>》《</a:t>
            </a:r>
            <a:r>
              <a:rPr lang="zh-CN" altLang="en-US"/>
              <a:t>白雪歌送武判官归京</a:t>
            </a:r>
            <a:r>
              <a:rPr lang="en-US" altLang="zh-CN"/>
              <a:t>》</a:t>
            </a:r>
            <a:r>
              <a:rPr lang="zh-CN" altLang="en-US"/>
              <a:t>两首诗，这节课我们学习</a:t>
            </a:r>
            <a:r>
              <a:rPr lang="en-US" altLang="zh-CN"/>
              <a:t>《</a:t>
            </a:r>
            <a:r>
              <a:rPr lang="zh-CN" altLang="en-US"/>
              <a:t>南乡子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·</a:t>
            </a:r>
            <a:r>
              <a:rPr lang="zh-CN" altLang="en-US"/>
              <a:t>登京口北固亭有怀</a:t>
            </a:r>
            <a:r>
              <a:rPr lang="en-US" altLang="zh-CN"/>
              <a:t>》《</a:t>
            </a:r>
            <a:r>
              <a:rPr lang="zh-CN" altLang="en-US"/>
              <a:t>过零丁洋</a:t>
            </a:r>
            <a:r>
              <a:rPr lang="en-US" altLang="zh-CN"/>
              <a:t>》《</a:t>
            </a:r>
            <a:r>
              <a:rPr lang="zh-CN" altLang="en-US"/>
              <a:t>山坡羊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·</a:t>
            </a:r>
            <a:r>
              <a:rPr lang="zh-CN" altLang="en-US"/>
              <a:t>潼关怀古</a:t>
            </a:r>
            <a:r>
              <a:rPr lang="en-US" altLang="zh-CN"/>
              <a:t>》</a:t>
            </a:r>
            <a:r>
              <a:rPr lang="zh-CN" altLang="en-US"/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373985" y="2265932"/>
            <a:ext cx="9444030" cy="26828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  <a:buClr>
                <a:srgbClr val="92D050"/>
              </a:buClr>
              <a:buSzTx/>
              <a:buFont typeface="Wingdings" panose="05000000000000000000" pitchFamily="2" charset="2"/>
              <a:buNone/>
            </a:pP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作者简介</a:t>
            </a:r>
            <a:endParaRPr lang="en-US" altLang="zh-CN" sz="2800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  <a:p>
            <a:pPr algn="just" hangingPunct="0">
              <a:lnSpc>
                <a:spcPct val="120000"/>
              </a:lnSpc>
              <a:buClr>
                <a:srgbClr val="92D050"/>
              </a:buClr>
              <a:buSzTx/>
              <a:buFont typeface="Wingdings" panose="05000000000000000000" pitchFamily="2" charset="2"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　　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辛弃疾（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1140—1207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），字幼安，号稼轩，历城（今山东济南）人，南宋词人。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21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岁参加抗金义军，不久归南宋。其词艺术风格多样，以豪放为主，热情洋溢，慷慨悲壮，笔力雄厚，与苏轼并称“苏辛”。有</a:t>
            </a:r>
            <a:r>
              <a:rPr lang="en-US" altLang="zh-CN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《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稼轩长短句</a:t>
            </a:r>
            <a:r>
              <a:rPr lang="en-US" altLang="zh-CN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》</a:t>
            </a:r>
            <a:r>
              <a:rPr lang="zh-CN" altLang="en-US" sz="28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。</a:t>
            </a:r>
            <a:endParaRPr lang="en-US" altLang="zh-CN" sz="2800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642221" y="869670"/>
            <a:ext cx="2110115" cy="583565"/>
            <a:chOff x="890576" y="1611411"/>
            <a:chExt cx="2110115" cy="583565"/>
          </a:xfrm>
        </p:grpSpPr>
        <p:sp>
          <p:nvSpPr>
            <p:cNvPr id="4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039811" y="1611411"/>
              <a:ext cx="1960880" cy="5835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知人论世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388600" y="11303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647700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214667" y="2259945"/>
            <a:ext cx="9808934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写作背景</a:t>
            </a:r>
            <a:endParaRPr lang="en-US" altLang="zh-CN" sz="3200">
              <a:latin typeface="隶书" panose="02010509060101010101" pitchFamily="49" charset="-122"/>
              <a:ea typeface="隶书" panose="02010509060101010101" pitchFamily="49" charset="-122"/>
              <a:sym typeface="宋体" panose="02010600030101010101" pitchFamily="2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　</a:t>
            </a:r>
            <a:r>
              <a:rPr lang="zh-CN" altLang="en-US" sz="2600"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　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宋宁宗嘉泰四年（</a:t>
            </a:r>
            <a:r>
              <a:rPr lang="en-US" altLang="zh-CN" sz="28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1204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）三月，辛弃疾任镇江知府。镇江，在历史上曾是英雄用武和建功立业之地，此时成了与金人对垒的第二道防线。每当他登临京口（即镇江）北固亭时，触景生情，不胜感慨。这首词就是辛弃疾在这一背景下写成的。</a:t>
            </a:r>
            <a:endParaRPr lang="en-US" altLang="zh-CN" sz="2800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642221" y="869670"/>
            <a:ext cx="2110115" cy="583565"/>
            <a:chOff x="890576" y="1611411"/>
            <a:chExt cx="2110115" cy="583565"/>
          </a:xfrm>
        </p:grpSpPr>
        <p:sp>
          <p:nvSpPr>
            <p:cNvPr id="8" name="矩形: 圆角 7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7C382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7C3828"/>
                </a:solidFill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60880" cy="5835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7C382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知人论世</a:t>
              </a:r>
              <a:endParaRPr lang="zh-CN" altLang="en-US" sz="3200" b="1" spc="300">
                <a:solidFill>
                  <a:srgbClr val="7C382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https://d.book118.com/627106113031006051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31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4">
      <vt:lpstr>Arial</vt:lpstr>
      <vt:lpstr>Calibri</vt:lpstr>
      <vt:lpstr>Calibri Light</vt:lpstr>
      <vt:lpstr>宋体</vt:lpstr>
      <vt:lpstr>方正兰亭大黑_GBK</vt:lpstr>
      <vt:lpstr>微软雅黑</vt:lpstr>
      <vt:lpstr>Times New Roman</vt:lpstr>
      <vt:lpstr>楷体</vt:lpstr>
      <vt:lpstr>隶书</vt:lpstr>
      <vt:lpstr>Wingdings</vt:lpstr>
      <vt:lpstr>楷体_GB2312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2024-09-24T02:38:27.953</cp:lastPrinted>
  <dcterms:created xsi:type="dcterms:W3CDTF">2024-09-23T18:38:27Z</dcterms:created>
  <dcterms:modified xsi:type="dcterms:W3CDTF">2024-09-23T18:38:30Z</dcterms:modified>
</cp:coreProperties>
</file>