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NIBRF+MS-UIGothic"/>
      <p:regular r:id="rId15"/>
    </p:embeddedFont>
    <p:embeddedFont>
      <p:font typeface="BRVTJN+OGBICP+MicrosoftYaHei-Bold"/>
      <p:regular r:id="rId16"/>
    </p:embeddedFont>
    <p:embeddedFont>
      <p:font typeface="PEEKOP+MUBGJQ+ArialMT"/>
      <p:regular r:id="rId17"/>
    </p:embeddedFont>
    <p:embeddedFont>
      <p:font typeface="GWLFID+INTIQW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3DFCC-54FF-4690-BA94-4A7B781B0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05F88-4713-47E4-B7D0-44ACE6FD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CB00A-965D-4047-A419-5418EC51E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D3345-D912-484A-8D97-34CC9DEBC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5F05D8-C067-4BF5-9FA3-CEBE626F7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FB435A-11BF-4D32-B6B1-328BBB074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676601-7044-42EE-AA85-644AD2ADB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1DE30-9695-4E7D-87C2-3FEDD9AD3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A3A71-17B1-48F3-B6F1-1EA7D1FC3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F8329-16CA-44B4-AA36-363AA0428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01DB5-7FD5-48A7-8E5C-FAB19583B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06164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84245" y="2111930"/>
            <a:ext cx="7049541" cy="17580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5400">
                <a:solidFill>
                  <a:srgbClr val="000000"/>
                </a:solidFill>
                <a:latin typeface="JNIBRF+MS-UIGothic"/>
                <a:cs typeface="JNIBRF+MS-UIGothic"/>
              </a:rPr>
              <a:t>管控模式</a:t>
            </a:r>
            <a:r>
              <a:rPr sz="5400">
                <a:solidFill>
                  <a:srgbClr val="000000"/>
                </a:solidFill>
                <a:latin typeface="BRVTJN+OGBICP+MicrosoftYaHei-Bold"/>
                <a:cs typeface="BRVTJN+OGBICP+MicrosoftYaHei-Bold"/>
              </a:rPr>
              <a:t>(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5400">
                <a:solidFill>
                  <a:srgbClr val="000000"/>
                </a:solidFill>
                <a:latin typeface="BRVTJN+OGBICP+MicrosoftYaHei-Bold"/>
                <a:cs typeface="BRVTJN+OGBICP+MicrosoftYaHei-Bold"/>
              </a:rPr>
              <a:t>)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1879" y="3099355"/>
            <a:ext cx="17145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JNIBRF+MS-UIGothic"/>
                <a:cs typeface="JNIBR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JNIBRF+MS-UIGothic"/>
                <a:cs typeface="JNIBRF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25922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EEKOP+MUBGJQ+ArialMT"/>
                <a:cs typeface="PEEKOP+MUBGJ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2400">
                <a:solidFill>
                  <a:srgbClr val="000000"/>
                </a:solidFill>
                <a:latin typeface="JNIBRF+MS-UIGothic"/>
                <a:cs typeface="JNIBRF+MS-UIGothic"/>
              </a:rPr>
              <a:t>管控模式概述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00960" y="3078670"/>
            <a:ext cx="4439861" cy="22446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EEKOP+MUBGJQ+ArialMT"/>
                <a:cs typeface="PEEKOP+MUBGJ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2400">
                <a:solidFill>
                  <a:srgbClr val="000000"/>
                </a:solidFill>
                <a:latin typeface="JNIBRF+MS-UIGothic"/>
                <a:cs typeface="JNIBRF+MS-UIGothic"/>
              </a:rPr>
              <a:t>管控模式的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0000"/>
                </a:solidFill>
                <a:latin typeface="JNIBRF+MS-UIGothic"/>
                <a:cs typeface="JNIBRF+MS-UIGothic"/>
              </a:rPr>
              <a:t>型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EEKOP+MUBGJQ+ArialMT"/>
                <a:cs typeface="PEEKOP+MUBGJ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2400">
                <a:solidFill>
                  <a:srgbClr val="000000"/>
                </a:solidFill>
                <a:latin typeface="JNIBRF+MS-UIGothic"/>
                <a:cs typeface="JNIBRF+MS-UIGothic"/>
              </a:rPr>
              <a:t>管控模式的构建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EEKOP+MUBGJQ+ArialMT"/>
                <a:cs typeface="PEEKOP+MUBGJ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2400">
                <a:solidFill>
                  <a:srgbClr val="000000"/>
                </a:solidFill>
                <a:latin typeface="JNIBRF+MS-UIGothic"/>
                <a:cs typeface="JNIBRF+MS-UIGothic"/>
              </a:rPr>
              <a:t>管控模式的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0000"/>
                </a:solidFill>
                <a:latin typeface="JNIBRF+MS-UIGothic"/>
                <a:cs typeface="JNIBRF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EEKOP+MUBGJQ+ArialMT"/>
                <a:cs typeface="PEEKOP+MUBGJQ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2400">
                <a:solidFill>
                  <a:srgbClr val="000000"/>
                </a:solidFill>
                <a:latin typeface="JNIBRF+MS-UIGothic"/>
                <a:cs typeface="JNIBRF+MS-UIGothic"/>
              </a:rPr>
              <a:t>管控模式的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0000"/>
                </a:solidFill>
                <a:latin typeface="JNIBRF+MS-UIGothic"/>
                <a:cs typeface="JNIBRF+MS-UIGothic"/>
              </a:rPr>
              <a:t>化与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000000"/>
                </a:solidFill>
                <a:latin typeface="JNIBRF+MS-UIGothic"/>
                <a:cs typeface="JNIBRF+MS-UIGothic"/>
              </a:rPr>
              <a:t>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67200" y="3692683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3600">
                <a:solidFill>
                  <a:srgbClr val="000000"/>
                </a:solidFill>
                <a:latin typeface="JNIBRF+MS-UIGothic"/>
                <a:cs typeface="JNIBRF+MS-UIGothic"/>
              </a:rPr>
              <a:t>管控模式概述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JNIBRF+MS-UIGothic"/>
                <a:cs typeface="JNIBRF+MS-UIGothic"/>
              </a:rPr>
              <a:t>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490F4"/>
                </a:solidFill>
                <a:latin typeface="JNIBRF+MS-UIGothic"/>
                <a:cs typeface="JNIBRF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JNIBRF+MS-UIGothic"/>
                <a:cs typeface="JNIBRF+MS-UIGothic"/>
              </a:rPr>
              <a:t>定</a:t>
            </a:r>
            <a:r>
              <a:rPr sz="1550">
                <a:solidFill>
                  <a:srgbClr val="3490F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管控模式是指企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根据其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织规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模、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特点和管理要求，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或分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的管理体制，以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及相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运作方式。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JNIBRF+MS-UIGothic"/>
                <a:cs typeface="JNIBRF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管控模式具有多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性和适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性，不同的企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可以根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据自身情况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合适的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管控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模式，以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略目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JNIBRF+MS-UIGothic"/>
                <a:cs typeface="JNIBRF+MS-UIGothic"/>
              </a:rPr>
              <a:t>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NIBRF+MS-UIGothic"/>
                <a:cs typeface="JNIBRF+MS-UIGothic"/>
              </a:rPr>
              <a:t>提高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财务</a:t>
            </a:r>
            <a:r>
              <a:rPr sz="2000" spc="25">
                <a:solidFill>
                  <a:srgbClr val="FFFDFD"/>
                </a:solidFill>
                <a:latin typeface="JNIBRF+MS-UIGothic"/>
                <a:cs typeface="JNIBRF+MS-UIGothic"/>
              </a:rPr>
              <a:t>管理效率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JNIBRF+MS-UIGothic"/>
                <a:cs typeface="JNIBRF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JNIBRF+MS-UIGothic"/>
                <a:cs typeface="JNIBRF+MS-UIGothic"/>
              </a:rPr>
              <a:t>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业竞</a:t>
            </a:r>
            <a:r>
              <a:rPr sz="2000" spc="23">
                <a:solidFill>
                  <a:srgbClr val="FFFDFD"/>
                </a:solidFill>
                <a:latin typeface="JNIBRF+MS-UIGothic"/>
                <a:cs typeface="JNIBRF+MS-UIGothic"/>
              </a:rPr>
              <a:t>争力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合理的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管控模式能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够优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源配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置，提高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管理效率，降低企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成本。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合适的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管控模式有助于企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更好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场变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化，提高企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争力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和市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地位。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NIBRF+MS-UIGothic"/>
                <a:cs typeface="JNIBRF+MS-UIGothic"/>
              </a:rPr>
              <a:t>保障企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业战</a:t>
            </a:r>
            <a:r>
              <a:rPr sz="2000" spc="23">
                <a:solidFill>
                  <a:srgbClr val="FFFDFD"/>
                </a:solidFill>
                <a:latin typeface="JNIBRF+MS-UIGothic"/>
                <a:cs typeface="JNIBRF+MS-UIGothic"/>
              </a:rPr>
              <a:t>略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FFFDFD"/>
                </a:solidFill>
                <a:latin typeface="JNIBRF+MS-UIGothic"/>
                <a:cs typeface="JNIBRF+MS-UIGothic"/>
              </a:rPr>
              <a:t>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管控模式与企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略密切相关，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有效的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管控模式能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保障企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略的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施，促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可持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DFD"/>
                </a:solidFill>
                <a:latin typeface="JNIBRF+MS-UIGothic"/>
                <a:cs typeface="JNIBRF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490F4"/>
                </a:solidFill>
                <a:latin typeface="JNIBRF+MS-UIGothic"/>
                <a:cs typeface="JNIBRF+MS-UIGothic"/>
              </a:rPr>
              <a:t>史与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490F4"/>
                </a:solidFill>
                <a:latin typeface="JNIBRF+MS-UIGothic"/>
                <a:cs typeface="JNIBRF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历</a:t>
            </a:r>
            <a:r>
              <a:rPr sz="2300" spc="25">
                <a:solidFill>
                  <a:srgbClr val="3490F4"/>
                </a:solidFill>
                <a:latin typeface="JNIBRF+MS-UIGothic"/>
                <a:cs typeface="JNIBRF+MS-UIGothic"/>
              </a:rPr>
              <a:t>史回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从早期的集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管理到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代的分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管理，再到集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与分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合的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管理模式，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管控模式随着企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管理理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践的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展而不断演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3490F4"/>
                </a:solidFill>
                <a:latin typeface="JNIBRF+MS-UIGothic"/>
                <a:cs typeface="JNIBRF+MS-UIGothic"/>
              </a:rPr>
              <a:t>展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随着信息技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展和全球化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程的加速，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管控模式正朝着更加灵活、多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元化和集成化的方向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展，以适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化的市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场环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境和企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38600" y="3692683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3600">
                <a:solidFill>
                  <a:srgbClr val="000000"/>
                </a:solidFill>
                <a:latin typeface="JNIBRF+MS-UIGothic"/>
                <a:cs typeface="JNIBRF+MS-UIGothic"/>
              </a:rPr>
              <a:t>管控模式的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3600">
                <a:solidFill>
                  <a:srgbClr val="000000"/>
                </a:solidFill>
                <a:latin typeface="JNIBRF+MS-UIGothic"/>
                <a:cs typeface="JNIBRF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财务</a:t>
            </a:r>
            <a:r>
              <a:rPr sz="3000">
                <a:solidFill>
                  <a:srgbClr val="3490F4"/>
                </a:solidFill>
                <a:latin typeface="JNIBRF+MS-UIGothic"/>
                <a:cs typeface="JNIBRF+MS-UIGothic"/>
              </a:rPr>
              <a:t>管控模式的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3490F4"/>
                </a:solidFill>
                <a:latin typeface="JNIBRF+MS-UIGothic"/>
                <a:cs typeface="JNIBRF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823704" cy="4920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PEEKOP+MUBGJQ+ArialMT"/>
                <a:cs typeface="PEEKOP+MUBGJQ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请输</a:t>
            </a:r>
            <a:r>
              <a:rPr sz="1500">
                <a:solidFill>
                  <a:srgbClr val="000000"/>
                </a:solidFill>
                <a:latin typeface="JNIBRF+MS-UIGothic"/>
                <a:cs typeface="JNIBRF+MS-UIGothic"/>
              </a:rPr>
              <a:t>入您的内容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38600" y="3692683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3600">
                <a:solidFill>
                  <a:srgbClr val="000000"/>
                </a:solidFill>
                <a:latin typeface="JNIBRF+MS-UIGothic"/>
                <a:cs typeface="JNIBRF+MS-UIGothic"/>
              </a:rPr>
              <a:t>管控模式的构建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组织结</a:t>
            </a:r>
            <a:r>
              <a:rPr sz="3000">
                <a:solidFill>
                  <a:srgbClr val="3490F4"/>
                </a:solidFill>
                <a:latin typeface="JNIBRF+MS-UIGothic"/>
                <a:cs typeface="JNIBRF+MS-UIGothic"/>
              </a:rPr>
              <a:t> 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组织结</a:t>
            </a:r>
            <a:r>
              <a:rPr sz="1550">
                <a:solidFill>
                  <a:srgbClr val="3490F4"/>
                </a:solidFill>
                <a:latin typeface="JNIBRF+MS-UIGothic"/>
                <a:cs typeface="JNIBRF+MS-UIGothic"/>
              </a:rPr>
              <a:t> 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明确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管控的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架构，包括各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的管理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限，确保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管控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NIBRF+MS-UIGothic"/>
                <a:cs typeface="JNIBRF+MS-UIGothic"/>
              </a:rPr>
              <a:t>工作的有序开展。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50" spc="25">
                <a:solidFill>
                  <a:srgbClr val="FFFFFF"/>
                </a:solidFill>
                <a:latin typeface="JNIBRF+MS-UIGothic"/>
                <a:cs typeface="JNIBRF+MS-UIGothic"/>
              </a:rPr>
              <a:t>化分工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NIBRF+MS-UIGothic"/>
                <a:cs typeface="JNIBRF+MS-UIGothic"/>
              </a:rPr>
              <a:t>根据企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业规</a:t>
            </a:r>
            <a:r>
              <a:rPr sz="1350">
                <a:solidFill>
                  <a:srgbClr val="FFFFFF"/>
                </a:solidFill>
                <a:latin typeface="JNIBRF+MS-UIGothic"/>
                <a:cs typeface="JNIBRF+MS-UIGothic"/>
              </a:rPr>
              <a:t>模和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JNIBRF+MS-UIGothic"/>
                <a:cs typeface="JNIBRF+MS-UIGothic"/>
              </a:rPr>
              <a:t>特点，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JNIBRF+MS-UIGothic"/>
                <a:cs typeface="JNIBRF+MS-UIGothic"/>
              </a:rPr>
              <a:t>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NIBRF+MS-UIGothic"/>
                <a:cs typeface="JNIBRF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FFFFFF"/>
                </a:solidFill>
                <a:latin typeface="JNIBRF+MS-UIGothic"/>
                <a:cs typeface="JNIBRF+MS-UIGothic"/>
              </a:rPr>
              <a:t>管理部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JNIBRF+MS-UIGothic"/>
                <a:cs typeface="JNIBRF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岗</a:t>
            </a:r>
            <a:r>
              <a:rPr sz="1350">
                <a:solidFill>
                  <a:srgbClr val="FFFFFF"/>
                </a:solidFill>
                <a:latin typeface="JNIBRF+MS-UIGothic"/>
                <a:cs typeface="JNIBRF+MS-UIGothic"/>
              </a:rPr>
              <a:t>位，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实现专业</a:t>
            </a:r>
            <a:r>
              <a:rPr sz="1350">
                <a:solidFill>
                  <a:srgbClr val="FFFFFF"/>
                </a:solidFill>
                <a:latin typeface="JNIBRF+MS-UIGothic"/>
                <a:cs typeface="JNIBRF+MS-UIGothic"/>
              </a:rPr>
              <a:t>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NIBRF+MS-UIGothic"/>
                <a:cs typeface="JNIBRF+MS-UIGothic"/>
              </a:rPr>
              <a:t>分工，提高工作效率。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https://d.book118.com/627106164021006054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SimSun</vt:lpstr>
      <vt:lpstr>JNIBRF+MS-UIGothic</vt:lpstr>
      <vt:lpstr>BRVTJN+OGBICP+MicrosoftYaHei-Bold</vt:lpstr>
      <vt:lpstr>PEEKOP+MUBGJQ+ArialMT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2024-09-28T07:37:07.560</cp:lastPrinted>
  <dcterms:created xsi:type="dcterms:W3CDTF">2024-09-27T23:37:07Z</dcterms:created>
  <dcterms:modified xsi:type="dcterms:W3CDTF">2024-09-27T23:37:08Z</dcterms:modified>
</cp:coreProperties>
</file>