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6.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8B815C-F553-4E6C-935C-5A245EB38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4F03C-DD6B-44AA-AB28-D84B9D50E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751CA5-9C41-4506-9E21-7C7360855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F82B92-17F2-456C-9D54-6F8D4FEF0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8597EF-8DBA-420F-89E7-CB9AE22C9B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3AE76A-F67F-46C6-A254-B395F702E6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58FB57-B3B4-4498-A98D-2B08EDE40B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4E15B6-F2E9-43A0-A8ED-F54C0F051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AF8AD-94B5-40F2-90B1-EA5413BA2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FE818-9122-414D-AB25-6A9EFF4E3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EA64C4-0DF2-489E-B7E7-709CE7BC4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1111010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194945" y="1122680"/>
            <a:ext cx="11849735" cy="2387600"/>
          </a:xfrm>
        </p:spPr>
        <p:txBody>
          <a:bodyPr/>
          <a:lstStyle/>
          <a:p>
            <a:pPr marL="0" indent="0" fontAlgn="auto">
              <a:lnSpc>
                <a:spcPct val="150000"/>
              </a:lnSpc>
            </a:pPr>
            <a:r>
              <a:rPr lang="zh-CN" altLang="en-US" sz="4800">
                <a:solidFill>
                  <a:srgbClr val="FF0000"/>
                </a:solidFill>
              </a:rPr>
              <a:t>湖北省部分地市州</a:t>
            </a:r>
            <a:r>
              <a:rPr lang="en-US" altLang="zh-CN" sz="4800">
                <a:solidFill>
                  <a:srgbClr val="FF0000"/>
                </a:solidFill>
              </a:rPr>
              <a:t>2024</a:t>
            </a:r>
            <a:r>
              <a:rPr lang="zh-CN" altLang="en-US" sz="4800">
                <a:solidFill>
                  <a:srgbClr val="FF0000"/>
                </a:solidFill>
              </a:rPr>
              <a:t>年元月高三期末联考 </a:t>
            </a:r>
            <a:r>
              <a:rPr lang="zh-CN" altLang="en-US" sz="4800">
                <a:solidFill>
                  <a:srgbClr val="7030A0"/>
                </a:solidFill>
              </a:rPr>
              <a:t>语文试题答案详解及补充说明</a:t>
            </a:r>
            <a:endParaRPr lang="zh-CN" altLang="en-US" sz="4800">
              <a:solidFill>
                <a:srgbClr val="7030A0"/>
              </a:solidFill>
            </a:endParaRPr>
          </a:p>
        </p:txBody>
      </p:sp>
      <p:sp>
        <p:nvSpPr>
          <p:cNvPr id="3" name="文本框 2"/>
          <p:cNvSpPr txBox="1"/>
          <p:nvPr/>
        </p:nvSpPr>
        <p:spPr>
          <a:xfrm>
            <a:off x="506095" y="5074920"/>
            <a:ext cx="11265535"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a:latin typeface="楷体" panose="02010609060101010101" charset="-122"/>
                <a:ea typeface="楷体" panose="02010609060101010101" charset="-122"/>
              </a:rPr>
              <a:t>    </a:t>
            </a:r>
            <a:r>
              <a:rPr lang="zh-CN" altLang="en-US" sz="2800">
                <a:latin typeface="楷体" panose="02010609060101010101" charset="-122"/>
                <a:ea typeface="楷体" panose="02010609060101010101" charset="-122"/>
              </a:rPr>
              <a:t>参考</a:t>
            </a:r>
            <a:r>
              <a:rPr lang="zh-CN" altLang="en-US" sz="2800">
                <a:solidFill>
                  <a:srgbClr val="002060"/>
                </a:solidFill>
                <a:latin typeface="楷体" panose="02010609060101010101" charset="-122"/>
                <a:ea typeface="楷体" panose="02010609060101010101" charset="-122"/>
              </a:rPr>
              <a:t>答案官方公布内容，</a:t>
            </a:r>
            <a:r>
              <a:rPr lang="zh-CN" altLang="en-US" sz="2800">
                <a:solidFill>
                  <a:srgbClr val="7030A0"/>
                </a:solidFill>
                <a:latin typeface="楷体" panose="02010609060101010101" charset="-122"/>
                <a:ea typeface="楷体" panose="02010609060101010101" charset="-122"/>
              </a:rPr>
              <a:t>补充说明</a:t>
            </a:r>
            <a:r>
              <a:rPr lang="zh-CN" altLang="en-US" sz="2800">
                <a:solidFill>
                  <a:srgbClr val="002060"/>
                </a:solidFill>
                <a:latin typeface="楷体" panose="02010609060101010101" charset="-122"/>
                <a:ea typeface="楷体" panose="02010609060101010101" charset="-122"/>
              </a:rPr>
              <a:t>是笔者对题目和参考答案的修订，文言文及诗歌为</a:t>
            </a:r>
            <a:r>
              <a:rPr lang="zh-CN" altLang="en-US" sz="2800">
                <a:solidFill>
                  <a:srgbClr val="7030A0"/>
                </a:solidFill>
                <a:latin typeface="楷体" panose="02010609060101010101" charset="-122"/>
                <a:ea typeface="楷体" panose="02010609060101010101" charset="-122"/>
              </a:rPr>
              <a:t>重新注解和全译</a:t>
            </a:r>
            <a:r>
              <a:rPr lang="zh-CN" altLang="en-US" sz="2800">
                <a:solidFill>
                  <a:srgbClr val="002060"/>
                </a:solidFill>
                <a:latin typeface="楷体" panose="02010609060101010101" charset="-122"/>
                <a:ea typeface="楷体" panose="02010609060101010101" charset="-122"/>
              </a:rPr>
              <a:t>，作文题含简单解析，范文另见。</a:t>
            </a:r>
            <a:endParaRPr lang="zh-CN" altLang="en-US" sz="2800">
              <a:solidFill>
                <a:srgbClr val="002060"/>
              </a:solidFill>
              <a:latin typeface="楷体" panose="02010609060101010101" charset="-122"/>
              <a:ea typeface="楷体" panose="0201060906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30810" y="92075"/>
            <a:ext cx="11976100" cy="3929380"/>
          </a:xfrm>
        </p:spPr>
        <p:txBody>
          <a:bodyPr>
            <a:noAutofit/>
          </a:bodyPr>
          <a:lstStyle/>
          <a:p>
            <a:pPr marL="0" indent="0" fontAlgn="auto">
              <a:spcBef>
                <a:spcPct val="0"/>
              </a:spcBef>
              <a:buNone/>
            </a:pPr>
            <a:r>
              <a:rPr lang="zh-CN" altLang="en-US">
                <a:latin typeface="微软雅黑" panose="020b0503020204020204" charset="-122"/>
                <a:ea typeface="微软雅黑"/>
                <a:cs typeface="微软雅黑" panose="020b0503020204020204" charset="-122"/>
              </a:rPr>
              <a:t>1.下列对材料内容的理解，不正确的一项是（3分）</a:t>
            </a:r>
            <a:endParaRPr lang="zh-CN" altLang="en-US">
              <a:latin typeface="微软雅黑" panose="020b0503020204020204" charset="-122"/>
              <a:ea typeface="微软雅黑"/>
              <a:cs typeface="微软雅黑" panose="020b0503020204020204" charset="-122"/>
            </a:endParaRPr>
          </a:p>
          <a:p>
            <a:pPr marL="0" indent="0" fontAlgn="auto">
              <a:spcBef>
                <a:spcPct val="0"/>
              </a:spcBef>
              <a:buNone/>
            </a:pPr>
            <a:r>
              <a:rPr lang="zh-CN" altLang="en-US">
                <a:latin typeface="微软雅黑" panose="020b0503020204020204" charset="-122"/>
                <a:ea typeface="微软雅黑"/>
                <a:cs typeface="微软雅黑" panose="020b0503020204020204" charset="-122"/>
              </a:rPr>
              <a:t>A.木拱桥极其少见，具存在常常被质疑，直到唐寰澄发现《清明上河图》里结构特殊的木拱桥与《东京梦华录》所载“虹桥”相符，</a:t>
            </a:r>
            <a:r>
              <a:rPr lang="zh-CN" altLang="en-US">
                <a:solidFill>
                  <a:srgbClr val="7030A0"/>
                </a:solidFill>
                <a:latin typeface="微软雅黑" panose="020b0503020204020204" charset="-122"/>
                <a:ea typeface="微软雅黑"/>
                <a:cs typeface="微软雅黑" panose="020b0503020204020204" charset="-122"/>
              </a:rPr>
              <a:t>引发了</a:t>
            </a:r>
            <a:r>
              <a:rPr lang="zh-CN" altLang="en-US">
                <a:latin typeface="微软雅黑" panose="020b0503020204020204" charset="-122"/>
                <a:ea typeface="微软雅黑"/>
                <a:cs typeface="微软雅黑" panose="020b0503020204020204" charset="-122"/>
              </a:rPr>
              <a:t>学术界的研究兴趣。</a:t>
            </a:r>
            <a:endParaRPr lang="zh-CN" altLang="en-US">
              <a:latin typeface="微软雅黑" panose="020b0503020204020204" charset="-122"/>
              <a:ea typeface="微软雅黑"/>
              <a:cs typeface="微软雅黑" panose="020b0503020204020204" charset="-122"/>
            </a:endParaRPr>
          </a:p>
          <a:p>
            <a:pPr marL="0" indent="0" fontAlgn="auto">
              <a:spcBef>
                <a:spcPct val="0"/>
              </a:spcBef>
              <a:buNone/>
            </a:pPr>
            <a:r>
              <a:rPr lang="zh-CN" altLang="en-US">
                <a:latin typeface="微软雅黑" panose="020b0503020204020204" charset="-122"/>
                <a:ea typeface="微软雅黑"/>
                <a:cs typeface="微软雅黑" panose="020b0503020204020204" charset="-122"/>
              </a:rPr>
              <a:t>B.刘妍不仅涉猎多诺种文献古籍，还入深山，踏访遗存现场，测绘了一座又一座编木拱桥，</a:t>
            </a:r>
            <a:r>
              <a:rPr lang="zh-CN" altLang="en-US">
                <a:solidFill>
                  <a:srgbClr val="7030A0"/>
                </a:solidFill>
                <a:latin typeface="微软雅黑" panose="020b0503020204020204" charset="-122"/>
                <a:ea typeface="微软雅黑"/>
                <a:cs typeface="微软雅黑" panose="020b0503020204020204" charset="-122"/>
              </a:rPr>
              <a:t>让</a:t>
            </a:r>
            <a:r>
              <a:rPr lang="zh-CN" altLang="en-US">
                <a:latin typeface="微软雅黑" panose="020b0503020204020204" charset="-122"/>
                <a:ea typeface="微软雅黑"/>
                <a:cs typeface="微软雅黑" panose="020b0503020204020204" charset="-122"/>
              </a:rPr>
              <a:t>这罕见而非凡的桥梁建筑从历史中浮现出来。</a:t>
            </a:r>
            <a:endParaRPr lang="zh-CN" altLang="en-US">
              <a:latin typeface="微软雅黑" panose="020b0503020204020204" charset="-122"/>
              <a:ea typeface="微软雅黑"/>
              <a:cs typeface="微软雅黑" panose="020b0503020204020204" charset="-122"/>
            </a:endParaRPr>
          </a:p>
          <a:p>
            <a:pPr marL="0" indent="0" fontAlgn="auto">
              <a:spcBef>
                <a:spcPct val="0"/>
              </a:spcBef>
              <a:buNone/>
            </a:pPr>
            <a:r>
              <a:rPr lang="zh-CN" altLang="en-US">
                <a:latin typeface="微软雅黑" panose="020b0503020204020204" charset="-122"/>
                <a:ea typeface="微软雅黑"/>
                <a:cs typeface="微软雅黑" panose="020b0503020204020204" charset="-122"/>
              </a:rPr>
              <a:t>C.编木拱桥紧紧依附于木材自身柔韧特性的“复杂而不明朗”的力的秘密，</a:t>
            </a:r>
            <a:r>
              <a:rPr lang="zh-CN" altLang="en-US">
                <a:solidFill>
                  <a:srgbClr val="7030A0"/>
                </a:solidFill>
                <a:latin typeface="微软雅黑" panose="020b0503020204020204" charset="-122"/>
                <a:ea typeface="微软雅黑"/>
                <a:cs typeface="微软雅黑" panose="020b0503020204020204" charset="-122"/>
              </a:rPr>
              <a:t>使得</a:t>
            </a:r>
            <a:r>
              <a:rPr lang="zh-CN" altLang="en-US">
                <a:latin typeface="微软雅黑" panose="020b0503020204020204" charset="-122"/>
                <a:ea typeface="微软雅黑"/>
                <a:cs typeface="微软雅黑" panose="020b0503020204020204" charset="-122"/>
              </a:rPr>
              <a:t>这一构造技艺奇特而又罕见。</a:t>
            </a:r>
            <a:endParaRPr lang="zh-CN" altLang="en-US">
              <a:latin typeface="微软雅黑" panose="020b0503020204020204" charset="-122"/>
              <a:ea typeface="微软雅黑"/>
              <a:cs typeface="微软雅黑" panose="020b0503020204020204" charset="-122"/>
            </a:endParaRPr>
          </a:p>
          <a:p>
            <a:pPr marL="0" indent="0" fontAlgn="auto">
              <a:spcBef>
                <a:spcPct val="0"/>
              </a:spcBef>
              <a:buNone/>
            </a:pPr>
            <a:r>
              <a:rPr lang="zh-CN" altLang="en-US">
                <a:latin typeface="微软雅黑" panose="020b0503020204020204" charset="-122"/>
                <a:ea typeface="微软雅黑"/>
                <a:cs typeface="微软雅黑" panose="020b0503020204020204" charset="-122"/>
              </a:rPr>
              <a:t>D.以达尔文主义的生物演化规律来看，编木拱桥被</a:t>
            </a:r>
            <a:r>
              <a:rPr lang="zh-CN" altLang="en-US">
                <a:solidFill>
                  <a:srgbClr val="FF0000"/>
                </a:solidFill>
                <a:latin typeface="微软雅黑" panose="020b0503020204020204" charset="-122"/>
                <a:ea typeface="微软雅黑"/>
                <a:cs typeface="微软雅黑" panose="020b0503020204020204" charset="-122"/>
              </a:rPr>
              <a:t>更精妙、高超</a:t>
            </a:r>
            <a:r>
              <a:rPr lang="zh-CN" altLang="en-US">
                <a:latin typeface="微软雅黑" panose="020b0503020204020204" charset="-122"/>
                <a:ea typeface="微软雅黑"/>
                <a:cs typeface="微软雅黑" panose="020b0503020204020204" charset="-122"/>
              </a:rPr>
              <a:t>且可替换刚性材质的桁架结构超越，退出技木演化的主流，似乎也是个必然结果。</a:t>
            </a:r>
            <a:endParaRPr lang="zh-CN" altLang="en-US">
              <a:latin typeface="微软雅黑" panose="020b0503020204020204" charset="-122"/>
              <a:ea typeface="微软雅黑"/>
              <a:cs typeface="微软雅黑" panose="020b0503020204020204" charset="-122"/>
            </a:endParaRPr>
          </a:p>
          <a:p>
            <a:pPr marL="0" indent="0" fontAlgn="auto">
              <a:spcBef>
                <a:spcPct val="0"/>
              </a:spcBef>
              <a:buNone/>
            </a:pPr>
            <a:endParaRPr lang="zh-CN" altLang="en-US">
              <a:latin typeface="微软雅黑" panose="020b0503020204020204" charset="-122"/>
              <a:ea typeface="微软雅黑"/>
              <a:cs typeface="微软雅黑" panose="020b0503020204020204" charset="-122"/>
            </a:endParaRPr>
          </a:p>
        </p:txBody>
      </p:sp>
      <p:sp>
        <p:nvSpPr>
          <p:cNvPr id="100" name="文本框 99"/>
          <p:cNvSpPr txBox="1"/>
          <p:nvPr/>
        </p:nvSpPr>
        <p:spPr>
          <a:xfrm>
            <a:off x="280035" y="4103370"/>
            <a:ext cx="11668125" cy="137477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0">
                <a:solidFill>
                  <a:srgbClr val="FF0000"/>
                </a:solidFill>
                <a:latin typeface="楷体" panose="02010609060101010101" charset="-122"/>
                <a:ea typeface="楷体" panose="02010609060101010101" charset="-122"/>
                <a:cs typeface="楷体" panose="02010609060101010101" charset="-122"/>
              </a:rPr>
              <a:t>原文：</a:t>
            </a:r>
            <a:r>
              <a:rPr lang="zh-CN" sz="2800" b="0">
                <a:solidFill>
                  <a:srgbClr val="0070C0"/>
                </a:solidFill>
                <a:latin typeface="楷体" panose="02010609060101010101" charset="-122"/>
                <a:ea typeface="楷体" panose="02010609060101010101" charset="-122"/>
                <a:cs typeface="楷体" panose="02010609060101010101" charset="-122"/>
              </a:rPr>
              <a:t>技术和知识得以保存并流传演化，</a:t>
            </a:r>
            <a:r>
              <a:rPr lang="zh-CN" sz="2800" b="0">
                <a:solidFill>
                  <a:srgbClr val="FF0000"/>
                </a:solidFill>
                <a:latin typeface="楷体" panose="02010609060101010101" charset="-122"/>
                <a:ea typeface="楷体" panose="02010609060101010101" charset="-122"/>
                <a:cs typeface="楷体" panose="02010609060101010101" charset="-122"/>
              </a:rPr>
              <a:t>也不在于其精妙和高超</a:t>
            </a:r>
            <a:r>
              <a:rPr lang="zh-CN" sz="2800" b="0">
                <a:solidFill>
                  <a:srgbClr val="0070C0"/>
                </a:solidFill>
                <a:latin typeface="楷体" panose="02010609060101010101" charset="-122"/>
                <a:ea typeface="楷体" panose="02010609060101010101" charset="-122"/>
                <a:cs typeface="楷体" panose="02010609060101010101" charset="-122"/>
              </a:rPr>
              <a:t>，而是取决于</a:t>
            </a:r>
            <a:r>
              <a:rPr lang="en-US" altLang="zh-CN" sz="2800" b="0">
                <a:solidFill>
                  <a:srgbClr val="0070C0"/>
                </a:solidFill>
                <a:latin typeface="楷体" panose="02010609060101010101" charset="-122"/>
                <a:ea typeface="楷体" panose="02010609060101010101" charset="-122"/>
                <a:cs typeface="楷体" panose="02010609060101010101" charset="-122"/>
              </a:rPr>
              <a:t>……</a:t>
            </a:r>
            <a:r>
              <a:rPr lang="zh-CN" sz="2800" b="0">
                <a:solidFill>
                  <a:srgbClr val="0070C0"/>
                </a:solidFill>
                <a:latin typeface="楷体" panose="02010609060101010101" charset="-122"/>
                <a:ea typeface="楷体" panose="02010609060101010101" charset="-122"/>
                <a:cs typeface="楷体" panose="02010609060101010101" charset="-122"/>
              </a:rPr>
              <a:t>实用性，可操作、可传授的程度，灵活度</a:t>
            </a:r>
            <a:r>
              <a:rPr lang="en-US" altLang="zh-CN" sz="2800" b="0">
                <a:solidFill>
                  <a:srgbClr val="0070C0"/>
                </a:solidFill>
                <a:latin typeface="楷体" panose="02010609060101010101" charset="-122"/>
                <a:ea typeface="楷体" panose="02010609060101010101" charset="-122"/>
                <a:cs typeface="楷体" panose="02010609060101010101" charset="-122"/>
              </a:rPr>
              <a:t>……而编木拱……竞争不过桁架结构……未能进入技术演化的主流，……似乎也是个必然结果。</a:t>
            </a:r>
            <a:endParaRPr lang="en-US" altLang="zh-CN" sz="2800" b="0">
              <a:solidFill>
                <a:srgbClr val="0070C0"/>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8126095" y="92075"/>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a:solidFill>
                  <a:srgbClr val="FF0000"/>
                </a:solidFill>
                <a:latin typeface="Arial" pitchFamily="34" charset="0"/>
                <a:ea typeface="微软雅黑"/>
              </a:rPr>
              <a:t>D</a:t>
            </a:r>
            <a:endParaRPr lang="en-US" altLang="zh-CN" sz="2800">
              <a:solidFill>
                <a:srgbClr val="FF0000"/>
              </a:solidFill>
              <a:latin typeface="Arial" pitchFamily="34" charset="0"/>
              <a:ea typeface="微软雅黑"/>
            </a:endParaRPr>
          </a:p>
        </p:txBody>
      </p:sp>
      <p:sp>
        <p:nvSpPr>
          <p:cNvPr id="4" name="文本框 3"/>
          <p:cNvSpPr txBox="1"/>
          <p:nvPr/>
        </p:nvSpPr>
        <p:spPr>
          <a:xfrm>
            <a:off x="376555" y="5560060"/>
            <a:ext cx="998220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C00000"/>
                </a:solidFill>
                <a:latin typeface="Arial" pitchFamily="34" charset="0"/>
                <a:ea typeface="微软雅黑"/>
              </a:rPr>
              <a:t>参考答案：</a:t>
            </a:r>
            <a:r>
              <a:rPr lang="en-US" altLang="zh-CN" sz="2800">
                <a:solidFill>
                  <a:srgbClr val="FF0000"/>
                </a:solidFill>
                <a:latin typeface="Arial" pitchFamily="34" charset="0"/>
                <a:ea typeface="微软雅黑"/>
              </a:rPr>
              <a:t>D</a:t>
            </a:r>
            <a:r>
              <a:rPr lang="zh-CN" altLang="en-US" sz="2800">
                <a:solidFill>
                  <a:srgbClr val="FF0000"/>
                </a:solidFill>
                <a:latin typeface="Arial" pitchFamily="34" charset="0"/>
                <a:ea typeface="微软雅黑"/>
              </a:rPr>
              <a:t>项，编木拱桥并非技术不如桁架结构精妙、高超。</a:t>
            </a:r>
            <a:endParaRPr lang="zh-CN" altLang="en-US" sz="2800">
              <a:solidFill>
                <a:srgbClr val="FF0000"/>
              </a:solidFill>
              <a:latin typeface="Arial" pitchFamily="34" charset="0"/>
              <a:ea typeface="微软雅黑"/>
            </a:endParaRPr>
          </a:p>
        </p:txBody>
      </p:sp>
      <p:sp>
        <p:nvSpPr>
          <p:cNvPr id="5" name="文本框 4"/>
          <p:cNvSpPr txBox="1"/>
          <p:nvPr/>
        </p:nvSpPr>
        <p:spPr>
          <a:xfrm>
            <a:off x="443230" y="6261735"/>
            <a:ext cx="1064387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更</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是容易犯错的高频词，一般要优先与原文比对</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linds(horizontal)">
                                      <p:cBhvr>
                                        <p:cTn id="17" dur="500"/>
                                        <p:tgtEl>
                                          <p:spTgt spid="4">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blinds(horizontal)">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99060" y="121920"/>
            <a:ext cx="11964035" cy="4130040"/>
          </a:xfrm>
        </p:spPr>
        <p:txBody>
          <a:bodyPr>
            <a:normAutofit lnSpcReduction="10000"/>
          </a:bodyPr>
          <a:lstStyle/>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2.根据材料内容，下列说法不正确的一项是（3分）</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A.《编木拱桥——技术与社会史》是一部展现出现在中西方不同历史时期，不同地域的编木拱桥的“特殊的技术史与社会史”的建筑史学著作。</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B.刘妍通过复原古罗马现实场景下的实际需求和技术条件，借助恺撒在《高卢战记》中的文字记载，指出恺撒的莱茵桥正是一座</a:t>
            </a:r>
            <a:r>
              <a:rPr lang="zh-CN" altLang="en-US">
                <a:solidFill>
                  <a:srgbClr val="FF0000"/>
                </a:solidFill>
                <a:latin typeface="微软雅黑" panose="020b0503020204020204" charset="-122"/>
                <a:ea typeface="微软雅黑"/>
                <a:cs typeface="微软雅黑" panose="020b0503020204020204" charset="-122"/>
              </a:rPr>
              <a:t>来源于我国闽浙地区</a:t>
            </a:r>
            <a:r>
              <a:rPr lang="zh-CN" altLang="en-US">
                <a:solidFill>
                  <a:schemeClr val="tx1"/>
                </a:solidFill>
                <a:latin typeface="微软雅黑" panose="020b0503020204020204" charset="-122"/>
                <a:ea typeface="微软雅黑"/>
                <a:cs typeface="微软雅黑" panose="020b0503020204020204" charset="-122"/>
              </a:rPr>
              <a:t>的编木拱桥。</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C.编木拱桥曾广泛存在于不同的建筑文明和历史时期，但现今只有在中国，尤其是闽浙山区，得以保存并传承至今。</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D.西方木作传统中的桁架结构，因其具有可抽象表述、可替换性等特点成为工业革命时代以降，以钢铁为主体的建造结构的直系祖先。</a:t>
            </a:r>
            <a:endParaRPr lang="zh-CN" altLang="en-US">
              <a:solidFill>
                <a:schemeClr val="tx1"/>
              </a:solidFill>
              <a:latin typeface="微软雅黑" panose="020b0503020204020204" charset="-122"/>
              <a:ea typeface="微软雅黑"/>
              <a:cs typeface="微软雅黑" panose="020b0503020204020204" charset="-122"/>
            </a:endParaRPr>
          </a:p>
        </p:txBody>
      </p:sp>
      <p:sp>
        <p:nvSpPr>
          <p:cNvPr id="2" name="文本框 1"/>
          <p:cNvSpPr txBox="1"/>
          <p:nvPr/>
        </p:nvSpPr>
        <p:spPr>
          <a:xfrm>
            <a:off x="8126095" y="92075"/>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B</a:t>
            </a:r>
            <a:endParaRPr lang="en-US" altLang="zh-CN" sz="2800">
              <a:solidFill>
                <a:srgbClr val="FF0000"/>
              </a:solidFill>
              <a:latin typeface="Arial" pitchFamily="34" charset="0"/>
              <a:ea typeface="微软雅黑"/>
            </a:endParaRPr>
          </a:p>
        </p:txBody>
      </p:sp>
      <p:sp>
        <p:nvSpPr>
          <p:cNvPr id="100" name="文本框 99"/>
          <p:cNvSpPr txBox="1"/>
          <p:nvPr/>
        </p:nvSpPr>
        <p:spPr>
          <a:xfrm>
            <a:off x="204470" y="4194175"/>
            <a:ext cx="11772900" cy="1383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FF0000"/>
                </a:solidFill>
                <a:latin typeface="楷体" panose="02010609060101010101" charset="-122"/>
                <a:ea typeface="楷体" panose="02010609060101010101" charset="-122"/>
                <a:cs typeface="楷体" panose="02010609060101010101" charset="-122"/>
              </a:rPr>
              <a:t>原文：</a:t>
            </a:r>
            <a:r>
              <a:rPr lang="zh-CN" sz="2800" b="0">
                <a:solidFill>
                  <a:schemeClr val="accent1"/>
                </a:solidFill>
                <a:latin typeface="楷体" panose="02010609060101010101" charset="-122"/>
                <a:ea typeface="楷体" panose="02010609060101010101" charset="-122"/>
                <a:cs typeface="楷体" panose="02010609060101010101" charset="-122"/>
              </a:rPr>
              <a:t>他</a:t>
            </a:r>
            <a:r>
              <a:rPr lang="en-US" altLang="zh-CN" sz="2800" b="0">
                <a:solidFill>
                  <a:schemeClr val="accent1"/>
                </a:solidFill>
                <a:latin typeface="楷体" panose="02010609060101010101" charset="-122"/>
                <a:ea typeface="楷体" panose="02010609060101010101" charset="-122"/>
                <a:cs typeface="楷体" panose="02010609060101010101" charset="-122"/>
              </a:rPr>
              <a:t>……</a:t>
            </a:r>
            <a:r>
              <a:rPr lang="zh-CN" sz="2800" b="0">
                <a:solidFill>
                  <a:schemeClr val="accent1"/>
                </a:solidFill>
                <a:latin typeface="楷体" panose="02010609060101010101" charset="-122"/>
                <a:ea typeface="楷体" panose="02010609060101010101" charset="-122"/>
                <a:cs typeface="楷体" panose="02010609060101010101" charset="-122"/>
              </a:rPr>
              <a:t>对恺撒在《高卢战记》中以文字形式记载的菜茵桥进行推测和复原，指出恺撒的莱茵桥正是一种编木拱桥。更进一步，刘妍回到中国的闽浙山区，考察</a:t>
            </a:r>
            <a:r>
              <a:rPr lang="en-US" altLang="zh-CN" sz="2800" b="0">
                <a:solidFill>
                  <a:schemeClr val="accent1"/>
                </a:solidFill>
                <a:latin typeface="楷体" panose="02010609060101010101" charset="-122"/>
                <a:ea typeface="楷体" panose="02010609060101010101" charset="-122"/>
                <a:cs typeface="楷体" panose="02010609060101010101" charset="-122"/>
              </a:rPr>
              <a:t>……</a:t>
            </a:r>
            <a:r>
              <a:rPr lang="zh-CN" sz="2800" b="0">
                <a:solidFill>
                  <a:schemeClr val="accent1"/>
                </a:solidFill>
                <a:latin typeface="楷体" panose="02010609060101010101" charset="-122"/>
                <a:ea typeface="楷体" panose="02010609060101010101" charset="-122"/>
                <a:cs typeface="楷体" panose="02010609060101010101" charset="-122"/>
              </a:rPr>
              <a:t>中国木拱桥。</a:t>
            </a:r>
            <a:endParaRPr lang="zh-CN" altLang="en-US" sz="2800" b="0">
              <a:solidFill>
                <a:schemeClr val="accent1"/>
              </a:solidFill>
              <a:latin typeface="楷体" panose="02010609060101010101" charset="-122"/>
              <a:ea typeface="楷体" panose="02010609060101010101" charset="-122"/>
              <a:cs typeface="楷体" panose="02010609060101010101" charset="-122"/>
            </a:endParaRPr>
          </a:p>
        </p:txBody>
      </p:sp>
      <p:sp>
        <p:nvSpPr>
          <p:cNvPr id="4" name="文本框 3"/>
          <p:cNvSpPr txBox="1"/>
          <p:nvPr/>
        </p:nvSpPr>
        <p:spPr>
          <a:xfrm>
            <a:off x="405130" y="5577840"/>
            <a:ext cx="1120965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FF0000"/>
                </a:solidFill>
                <a:latin typeface="Arial" pitchFamily="34" charset="0"/>
                <a:ea typeface="微软雅黑"/>
              </a:rPr>
              <a:t>官方解析：B（凯撒的莱茵桥并非来源于闽浙一带。）</a:t>
            </a:r>
            <a:endParaRPr lang="zh-CN" altLang="en-US" sz="2800">
              <a:solidFill>
                <a:srgbClr val="FF0000"/>
              </a:solidFill>
              <a:latin typeface="Arial" pitchFamily="34" charset="0"/>
              <a:ea typeface="微软雅黑"/>
            </a:endParaRPr>
          </a:p>
        </p:txBody>
      </p:sp>
      <p:sp>
        <p:nvSpPr>
          <p:cNvPr id="5" name="文本框 4"/>
          <p:cNvSpPr txBox="1"/>
          <p:nvPr/>
        </p:nvSpPr>
        <p:spPr>
          <a:xfrm>
            <a:off x="405130" y="6224270"/>
            <a:ext cx="780859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说明：</a:t>
            </a:r>
            <a:r>
              <a:rPr lang="en-US" altLang="zh-CN" sz="2800">
                <a:solidFill>
                  <a:srgbClr val="7030A0"/>
                </a:solidFill>
                <a:latin typeface="Arial" pitchFamily="34" charset="0"/>
                <a:ea typeface="微软雅黑"/>
              </a:rPr>
              <a:t>B</a:t>
            </a:r>
            <a:r>
              <a:rPr lang="zh-CN" altLang="en-US" sz="2800">
                <a:solidFill>
                  <a:srgbClr val="7030A0"/>
                </a:solidFill>
                <a:latin typeface="Arial" pitchFamily="34" charset="0"/>
                <a:ea typeface="微软雅黑"/>
              </a:rPr>
              <a:t>项错误为无中生有</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linds(horizontal)">
                                      <p:cBhvr>
                                        <p:cTn id="17" dur="500"/>
                                        <p:tgtEl>
                                          <p:spTgt spid="4">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blinds(horizontal)">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91440" y="208280"/>
            <a:ext cx="11980545" cy="4522470"/>
          </a:xfrm>
        </p:spPr>
        <p:txBody>
          <a:bodyPr>
            <a:normAutofit lnSpcReduction="10000"/>
          </a:bodyPr>
          <a:lstStyle/>
          <a:p>
            <a:pPr marL="0" indent="0" fontAlgn="auto">
              <a:lnSpc>
                <a:spcPct val="100000"/>
              </a:lnSpc>
              <a:spcBef>
                <a:spcPct val="0"/>
              </a:spcBef>
              <a:buNone/>
            </a:pPr>
            <a:r>
              <a:rPr lang="zh-CN" altLang="en-US"/>
              <a:t>3.下列选项，不适合作为表现编木拱的“‘暖昧不明’的力”的一项是（3分）</a:t>
            </a:r>
            <a:endParaRPr lang="zh-CN" altLang="en-US"/>
          </a:p>
          <a:p>
            <a:pPr marL="0" indent="0" fontAlgn="auto">
              <a:lnSpc>
                <a:spcPct val="100000"/>
              </a:lnSpc>
              <a:spcBef>
                <a:spcPct val="0"/>
              </a:spcBef>
              <a:buNone/>
            </a:pPr>
            <a:r>
              <a:rPr lang="zh-CN" altLang="en-US"/>
              <a:t>A.编木拱将较短的杆件组合起来以形成较大跨度，兼具拱与梁的结构特征，并会随边界条件的变化而在两者之间转化，力学特征复杂而不明朗。</a:t>
            </a:r>
            <a:endParaRPr lang="zh-CN" altLang="en-US"/>
          </a:p>
          <a:p>
            <a:pPr marL="0" indent="0" fontAlgn="auto">
              <a:lnSpc>
                <a:spcPct val="100000"/>
              </a:lnSpc>
              <a:spcBef>
                <a:spcPct val="0"/>
              </a:spcBef>
              <a:buNone/>
            </a:pPr>
            <a:r>
              <a:rPr lang="zh-CN" altLang="en-US"/>
              <a:t>B.工匠们不画图纸，不算公式，在造桥过程中现量现做，甚至现下料的“手手相传”的隐  秘知识，很难以结构科学去读解。</a:t>
            </a:r>
            <a:endParaRPr lang="zh-CN" altLang="en-US"/>
          </a:p>
          <a:p>
            <a:pPr marL="0" indent="0" fontAlgn="auto">
              <a:lnSpc>
                <a:spcPct val="100000"/>
              </a:lnSpc>
              <a:spcBef>
                <a:spcPct val="0"/>
              </a:spcBef>
              <a:buNone/>
            </a:pPr>
            <a:r>
              <a:rPr lang="zh-CN" altLang="en-US"/>
              <a:t>C.编木拱构造的每一根“编织”姿态的纵向梁木结构的内力以弯矩的形式分担在编木拱的各个构件成员上，难以采用现代结构理论对木拱桥进行结构计算与分析。</a:t>
            </a:r>
            <a:endParaRPr lang="zh-CN" altLang="en-US"/>
          </a:p>
          <a:p>
            <a:pPr marL="0" indent="0" fontAlgn="auto">
              <a:lnSpc>
                <a:spcPct val="100000"/>
              </a:lnSpc>
              <a:spcBef>
                <a:spcPct val="0"/>
              </a:spcBef>
              <a:buNone/>
            </a:pPr>
            <a:r>
              <a:rPr lang="zh-CN" altLang="en-US"/>
              <a:t>D.编木拱构造的受力方式与木质纤维天然的柔韧性所发挥出的力学性能密不可分，难以对结构现状细致考察与密切监测。</a:t>
            </a:r>
            <a:endParaRPr lang="zh-CN" altLang="en-US"/>
          </a:p>
        </p:txBody>
      </p:sp>
      <p:sp>
        <p:nvSpPr>
          <p:cNvPr id="100" name="文本框 99"/>
          <p:cNvSpPr txBox="1"/>
          <p:nvPr/>
        </p:nvSpPr>
        <p:spPr>
          <a:xfrm>
            <a:off x="157480" y="4730750"/>
            <a:ext cx="11772265" cy="9531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C00000"/>
                </a:solidFill>
                <a:cs typeface="Arial" pitchFamily="34" charset="0"/>
              </a:rPr>
              <a:t>参考答案：</a:t>
            </a:r>
            <a:r>
              <a:rPr lang="zh-CN" sz="2800" b="0">
                <a:solidFill>
                  <a:srgbClr val="FF0000"/>
                </a:solidFill>
                <a:cs typeface="Arial" pitchFamily="34" charset="0"/>
              </a:rPr>
              <a:t>B（陈述的对象是编木拱技术流传的方式，不是在说明编木结构</a:t>
            </a:r>
            <a:r>
              <a:rPr lang="en-US" sz="2800" b="0">
                <a:solidFill>
                  <a:srgbClr val="FF0000"/>
                </a:solidFill>
                <a:latin typeface="Arial" pitchFamily="34" charset="0"/>
              </a:rPr>
              <a:t>“‘</a:t>
            </a:r>
            <a:r>
              <a:rPr lang="zh-CN" sz="2800" b="0">
                <a:solidFill>
                  <a:srgbClr val="FF0000"/>
                </a:solidFill>
                <a:cs typeface="Arial" pitchFamily="34" charset="0"/>
              </a:rPr>
              <a:t>暧昧不明</a:t>
            </a:r>
            <a:r>
              <a:rPr lang="en-US" sz="2800" b="0">
                <a:solidFill>
                  <a:srgbClr val="FF0000"/>
                </a:solidFill>
                <a:latin typeface="Arial" pitchFamily="34" charset="0"/>
              </a:rPr>
              <a:t>’</a:t>
            </a:r>
            <a:r>
              <a:rPr lang="zh-CN" sz="2800" b="0">
                <a:solidFill>
                  <a:srgbClr val="FF0000"/>
                </a:solidFill>
                <a:cs typeface="Arial" pitchFamily="34" charset="0"/>
              </a:rPr>
              <a:t>的力</a:t>
            </a:r>
            <a:r>
              <a:rPr lang="en-US" sz="2800" b="0">
                <a:solidFill>
                  <a:srgbClr val="FF0000"/>
                </a:solidFill>
                <a:latin typeface="Arial" pitchFamily="34" charset="0"/>
              </a:rPr>
              <a:t>”</a:t>
            </a:r>
            <a:r>
              <a:rPr lang="zh-CN" sz="2800" b="0">
                <a:solidFill>
                  <a:srgbClr val="FF0000"/>
                </a:solidFill>
                <a:cs typeface="Arial" pitchFamily="34" charset="0"/>
              </a:rPr>
              <a:t>。）</a:t>
            </a:r>
            <a:endParaRPr lang="zh-CN" altLang="en-US" sz="2800" b="0">
              <a:solidFill>
                <a:srgbClr val="FF0000"/>
              </a:solidFill>
              <a:cs typeface="Arial" pitchFamily="34" charset="0"/>
            </a:endParaRPr>
          </a:p>
        </p:txBody>
      </p:sp>
      <p:sp>
        <p:nvSpPr>
          <p:cNvPr id="2" name="文本框 1"/>
          <p:cNvSpPr txBox="1"/>
          <p:nvPr>
            <p:custDataLst>
              <p:tags r:id="rId2"/>
            </p:custDataLst>
          </p:nvPr>
        </p:nvSpPr>
        <p:spPr>
          <a:xfrm>
            <a:off x="828040" y="614045"/>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B</a:t>
            </a:r>
            <a:endParaRPr lang="en-US" altLang="zh-CN" sz="2800">
              <a:solidFill>
                <a:srgbClr val="FF0000"/>
              </a:solidFill>
              <a:latin typeface="Arial" pitchFamily="34" charset="0"/>
              <a:ea typeface="微软雅黑"/>
            </a:endParaRPr>
          </a:p>
        </p:txBody>
      </p:sp>
      <p:sp>
        <p:nvSpPr>
          <p:cNvPr id="4" name="文本框 3"/>
          <p:cNvSpPr txBox="1"/>
          <p:nvPr/>
        </p:nvSpPr>
        <p:spPr>
          <a:xfrm>
            <a:off x="156845" y="5918200"/>
            <a:ext cx="1171575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r>
              <a:rPr lang="en-US" altLang="zh-CN" sz="2800">
                <a:solidFill>
                  <a:srgbClr val="7030A0"/>
                </a:solidFill>
                <a:latin typeface="Arial" pitchFamily="34" charset="0"/>
                <a:ea typeface="微软雅黑"/>
              </a:rPr>
              <a:t>B</a:t>
            </a:r>
            <a:r>
              <a:rPr lang="zh-CN" altLang="en-US" sz="2800">
                <a:solidFill>
                  <a:srgbClr val="7030A0"/>
                </a:solidFill>
                <a:latin typeface="Arial" pitchFamily="34" charset="0"/>
                <a:ea typeface="微软雅黑"/>
              </a:rPr>
              <a:t>项不涉及</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力</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字，其他选项均有涉及</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力</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，答案很明显。</a:t>
            </a:r>
            <a:endParaRPr lang="zh-CN" altLang="en-US" sz="2800">
              <a:solidFill>
                <a:srgbClr val="7030A0"/>
              </a:solidFill>
              <a:latin typeface="Arial" pitchFamily="34" charset="0"/>
              <a:ea typeface="微软雅黑"/>
            </a:endParaRPr>
          </a:p>
        </p:txBody>
      </p:sp>
      <p:pic>
        <p:nvPicPr>
          <p:cNvPr id="5" name="Picture 5"/>
          <p:cNvPicPr>
            <a:picLocks noChangeAspect="1"/>
          </p:cNvPicPr>
          <p:nvPr/>
        </p:nvPicPr>
        <p:blipFill>
          <a:blip r:embed="rId3"/>
          <a:stretch>
            <a:fillRect/>
          </a:stretch>
        </p:blipFill>
        <p:spPr>
          <a:xfrm flipH="1">
            <a:off x="12115800" y="112141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linds(horizontal)">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640" y="73660"/>
            <a:ext cx="11790045" cy="662940"/>
          </a:xfrm>
        </p:spPr>
        <p:txBody>
          <a:bodyPr>
            <a:normAutofit/>
          </a:bodyPr>
          <a:lstStyle/>
          <a:p>
            <a:pPr marL="0" indent="0">
              <a:buNone/>
            </a:pPr>
            <a:r>
              <a:rPr lang="zh-CN" altLang="en-US"/>
              <a:t>4.“</a:t>
            </a:r>
            <a:r>
              <a:rPr lang="zh-CN" altLang="en-US">
                <a:solidFill>
                  <a:srgbClr val="002060"/>
                </a:solidFill>
              </a:rPr>
              <a:t>编木拱</a:t>
            </a:r>
            <a:r>
              <a:rPr lang="zh-CN" altLang="en-US"/>
              <a:t>”和“</a:t>
            </a:r>
            <a:r>
              <a:rPr lang="zh-CN" altLang="en-US">
                <a:solidFill>
                  <a:srgbClr val="002060"/>
                </a:solidFill>
              </a:rPr>
              <a:t>桁架</a:t>
            </a:r>
            <a:r>
              <a:rPr lang="zh-CN" altLang="en-US"/>
              <a:t>”有什么</a:t>
            </a:r>
            <a:r>
              <a:rPr lang="zh-CN" altLang="en-US">
                <a:solidFill>
                  <a:srgbClr val="FF0000"/>
                </a:solidFill>
              </a:rPr>
              <a:t>不同</a:t>
            </a:r>
            <a:r>
              <a:rPr lang="zh-CN" altLang="en-US"/>
              <a:t>，请根据文本内容概括？（4分）</a:t>
            </a:r>
            <a:endParaRPr lang="zh-CN" altLang="en-US"/>
          </a:p>
          <a:p>
            <a:pPr marL="0" indent="0">
              <a:buNone/>
            </a:pPr>
            <a:endParaRPr lang="zh-CN" altLang="en-US">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168275" y="669290"/>
            <a:ext cx="11789410" cy="2386330"/>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C00000"/>
                </a:solidFill>
                <a:latin typeface="Arial" pitchFamily="34" charset="0"/>
                <a:ea typeface="微软雅黑"/>
              </a:rPr>
              <a:t>参考答案：</a:t>
            </a:r>
            <a:r>
              <a:rPr lang="zh-CN" altLang="en-US" sz="2800">
                <a:solidFill>
                  <a:srgbClr val="FF0000"/>
                </a:solidFill>
                <a:latin typeface="Arial" pitchFamily="34" charset="0"/>
                <a:ea typeface="微软雅黑"/>
              </a:rPr>
              <a:t>（1）编木拱：①结构部件具有不可替代性。梁木通过编织关系相互制约，只有木头才能编织出这种结构。②力学特征复杂而不明朗，难以观察计算。（2）桁架结构：①结构部件具有可替代性。木杆仅仅是几何结构中的部件，可替换成其它材料。②力学特征分明，可以方便简化为抽象模型进行分析计算。（共4分,每点1分。）</a:t>
            </a:r>
            <a:endParaRPr lang="zh-CN" altLang="en-US" sz="2800">
              <a:solidFill>
                <a:srgbClr val="FF0000"/>
              </a:solidFill>
              <a:latin typeface="Arial" pitchFamily="34" charset="0"/>
              <a:ea typeface="微软雅黑"/>
            </a:endParaRPr>
          </a:p>
        </p:txBody>
      </p:sp>
      <p:sp>
        <p:nvSpPr>
          <p:cNvPr id="100" name="文本框 99"/>
          <p:cNvSpPr txBox="1"/>
          <p:nvPr/>
        </p:nvSpPr>
        <p:spPr>
          <a:xfrm>
            <a:off x="168275" y="3055620"/>
            <a:ext cx="11848465" cy="274891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sz="2800" b="0">
                <a:solidFill>
                  <a:srgbClr val="0070C0"/>
                </a:solidFill>
                <a:latin typeface="楷体" panose="02010609060101010101" charset="-122"/>
                <a:ea typeface="楷体" panose="02010609060101010101" charset="-122"/>
                <a:cs typeface="楷体" panose="02010609060101010101" charset="-122"/>
              </a:rPr>
              <a:t>  </a:t>
            </a:r>
            <a:r>
              <a:rPr lang="zh-CN" altLang="en-US" sz="2800" b="0">
                <a:solidFill>
                  <a:srgbClr val="0070C0"/>
                </a:solidFill>
                <a:latin typeface="楷体" panose="02010609060101010101" charset="-122"/>
                <a:ea typeface="楷体" panose="02010609060101010101" charset="-122"/>
                <a:cs typeface="楷体" panose="02010609060101010101" charset="-122"/>
              </a:rPr>
              <a:t>原文：‘理想’桁架</a:t>
            </a:r>
            <a:r>
              <a:rPr lang="zh-CN" altLang="en-US" sz="2800" b="0">
                <a:solidFill>
                  <a:srgbClr val="FF0000"/>
                </a:solidFill>
                <a:latin typeface="楷体" panose="02010609060101010101" charset="-122"/>
                <a:ea typeface="楷体" panose="02010609060101010101" charset="-122"/>
                <a:cs typeface="楷体" panose="02010609060101010101" charset="-122"/>
              </a:rPr>
              <a:t>拉、压分明</a:t>
            </a:r>
            <a:r>
              <a:rPr lang="zh-CN" altLang="en-US" sz="2800" b="0">
                <a:solidFill>
                  <a:srgbClr val="0070C0"/>
                </a:solidFill>
                <a:latin typeface="楷体" panose="02010609060101010101" charset="-122"/>
                <a:ea typeface="楷体" panose="02010609060101010101" charset="-122"/>
                <a:cs typeface="楷体" panose="02010609060101010101" charset="-122"/>
              </a:rPr>
              <a:t>的受力特征，可以方便地</a:t>
            </a:r>
            <a:r>
              <a:rPr lang="zh-CN" altLang="en-US" sz="2800" b="0">
                <a:solidFill>
                  <a:srgbClr val="FF0000"/>
                </a:solidFill>
                <a:latin typeface="楷体" panose="02010609060101010101" charset="-122"/>
                <a:ea typeface="楷体" panose="02010609060101010101" charset="-122"/>
                <a:cs typeface="楷体" panose="02010609060101010101" charset="-122"/>
              </a:rPr>
              <a:t>简化</a:t>
            </a:r>
            <a:r>
              <a:rPr lang="zh-CN" altLang="en-US" sz="2800" b="0">
                <a:solidFill>
                  <a:srgbClr val="0070C0"/>
                </a:solidFill>
                <a:latin typeface="楷体" panose="02010609060101010101" charset="-122"/>
                <a:ea typeface="楷体" panose="02010609060101010101" charset="-122"/>
                <a:cs typeface="楷体" panose="02010609060101010101" charset="-122"/>
              </a:rPr>
              <a:t>为抽象模型进行分析计算</a:t>
            </a:r>
            <a:r>
              <a:rPr lang="en-US" altLang="zh-CN" sz="2800" b="0">
                <a:solidFill>
                  <a:srgbClr val="0070C0"/>
                </a:solidFill>
                <a:latin typeface="楷体" panose="02010609060101010101" charset="-122"/>
                <a:ea typeface="楷体" panose="02010609060101010101" charset="-122"/>
                <a:cs typeface="楷体" panose="02010609060101010101" charset="-122"/>
              </a:rPr>
              <a:t>……</a:t>
            </a:r>
            <a:r>
              <a:rPr lang="zh-CN" altLang="en-US" sz="2800" b="1">
                <a:solidFill>
                  <a:srgbClr val="7030A0"/>
                </a:solidFill>
                <a:latin typeface="楷体" panose="02010609060101010101" charset="-122"/>
                <a:ea typeface="楷体" panose="02010609060101010101" charset="-122"/>
                <a:cs typeface="楷体" panose="02010609060101010101" charset="-122"/>
              </a:rPr>
              <a:t>与之相对</a:t>
            </a:r>
            <a:r>
              <a:rPr lang="zh-CN" altLang="en-US" sz="2800" b="0">
                <a:solidFill>
                  <a:srgbClr val="0070C0"/>
                </a:solidFill>
                <a:latin typeface="楷体" panose="02010609060101010101" charset="-122"/>
                <a:ea typeface="楷体" panose="02010609060101010101" charset="-122"/>
                <a:cs typeface="楷体" panose="02010609060101010101" charset="-122"/>
              </a:rPr>
              <a:t>，“编木拱</a:t>
            </a:r>
            <a:r>
              <a:rPr lang="en-US" altLang="zh-CN" sz="2800" b="0">
                <a:solidFill>
                  <a:srgbClr val="0070C0"/>
                </a:solidFill>
                <a:latin typeface="楷体" panose="02010609060101010101" charset="-122"/>
                <a:ea typeface="楷体" panose="02010609060101010101" charset="-122"/>
                <a:cs typeface="楷体" panose="02010609060101010101" charset="-122"/>
              </a:rPr>
              <a:t>……</a:t>
            </a:r>
            <a:r>
              <a:rPr lang="zh-CN" altLang="en-US" sz="2800" b="0">
                <a:solidFill>
                  <a:srgbClr val="0070C0"/>
                </a:solidFill>
                <a:latin typeface="楷体" panose="02010609060101010101" charset="-122"/>
                <a:ea typeface="楷体" panose="02010609060101010101" charset="-122"/>
                <a:cs typeface="楷体" panose="02010609060101010101" charset="-122"/>
              </a:rPr>
              <a:t>其“力学特征</a:t>
            </a:r>
            <a:r>
              <a:rPr lang="zh-CN" altLang="en-US" sz="2800" b="0">
                <a:solidFill>
                  <a:srgbClr val="FF0000"/>
                </a:solidFill>
                <a:latin typeface="楷体" panose="02010609060101010101" charset="-122"/>
                <a:ea typeface="楷体" panose="02010609060101010101" charset="-122"/>
                <a:cs typeface="楷体" panose="02010609060101010101" charset="-122"/>
              </a:rPr>
              <a:t>复杂</a:t>
            </a:r>
            <a:r>
              <a:rPr lang="zh-CN" altLang="en-US" sz="2800" b="0">
                <a:solidFill>
                  <a:srgbClr val="0070C0"/>
                </a:solidFill>
                <a:latin typeface="楷体" panose="02010609060101010101" charset="-122"/>
                <a:ea typeface="楷体" panose="02010609060101010101" charset="-122"/>
                <a:cs typeface="楷体" panose="02010609060101010101" charset="-122"/>
              </a:rPr>
              <a:t>而</a:t>
            </a:r>
            <a:r>
              <a:rPr lang="zh-CN" altLang="en-US" sz="2800" b="0">
                <a:solidFill>
                  <a:srgbClr val="FF0000"/>
                </a:solidFill>
                <a:latin typeface="楷体" panose="02010609060101010101" charset="-122"/>
                <a:ea typeface="楷体" panose="02010609060101010101" charset="-122"/>
                <a:cs typeface="楷体" panose="02010609060101010101" charset="-122"/>
              </a:rPr>
              <a:t>不明朗</a:t>
            </a:r>
            <a:r>
              <a:rPr lang="zh-CN" altLang="en-US" sz="2800" b="0">
                <a:solidFill>
                  <a:srgbClr val="0070C0"/>
                </a:solidFill>
                <a:latin typeface="楷体" panose="02010609060101010101" charset="-122"/>
                <a:ea typeface="楷体" panose="02010609060101010101" charset="-122"/>
                <a:cs typeface="楷体" panose="02010609060101010101" charset="-122"/>
              </a:rPr>
              <a:t>”。</a:t>
            </a:r>
            <a:endParaRPr lang="zh-CN" altLang="en-US" sz="2800" b="0">
              <a:solidFill>
                <a:srgbClr val="0070C0"/>
              </a:solidFill>
              <a:latin typeface="楷体" panose="02010609060101010101" charset="-122"/>
              <a:ea typeface="楷体" panose="02010609060101010101" charset="-122"/>
              <a:cs typeface="楷体" panose="02010609060101010101" charset="-122"/>
            </a:endParaRPr>
          </a:p>
          <a:p>
            <a:pPr indent="0"/>
            <a:r>
              <a:rPr lang="en-US" altLang="zh-CN" sz="2800" b="0">
                <a:solidFill>
                  <a:srgbClr val="0070C0"/>
                </a:solidFill>
                <a:latin typeface="楷体" panose="02010609060101010101" charset="-122"/>
                <a:ea typeface="楷体" panose="02010609060101010101" charset="-122"/>
                <a:cs typeface="楷体" panose="02010609060101010101" charset="-122"/>
              </a:rPr>
              <a:t>    </a:t>
            </a:r>
            <a:r>
              <a:rPr lang="zh-CN" sz="2800" b="0">
                <a:solidFill>
                  <a:srgbClr val="0070C0"/>
                </a:solidFill>
                <a:latin typeface="楷体" panose="02010609060101010101" charset="-122"/>
                <a:ea typeface="楷体" panose="02010609060101010101" charset="-122"/>
                <a:cs typeface="楷体" panose="02010609060101010101" charset="-122"/>
              </a:rPr>
              <a:t>编木拱构造的受力方式与木质纤维依靠其天然的柔韧性所发挥出的力学性能密不可分，这是一种</a:t>
            </a:r>
            <a:r>
              <a:rPr lang="zh-CN" sz="2800" b="0">
                <a:solidFill>
                  <a:srgbClr val="FF0000"/>
                </a:solidFill>
                <a:latin typeface="楷体" panose="02010609060101010101" charset="-122"/>
                <a:ea typeface="楷体" panose="02010609060101010101" charset="-122"/>
                <a:cs typeface="楷体" panose="02010609060101010101" charset="-122"/>
              </a:rPr>
              <a:t>只有木头</a:t>
            </a:r>
            <a:r>
              <a:rPr lang="zh-CN" sz="2800" b="0">
                <a:solidFill>
                  <a:srgbClr val="0070C0"/>
                </a:solidFill>
                <a:latin typeface="楷体" panose="02010609060101010101" charset="-122"/>
                <a:ea typeface="楷体" panose="02010609060101010101" charset="-122"/>
                <a:cs typeface="楷体" panose="02010609060101010101" charset="-122"/>
              </a:rPr>
              <a:t>才能编织出的结构。</a:t>
            </a:r>
            <a:r>
              <a:rPr lang="zh-CN" sz="2800" b="1">
                <a:solidFill>
                  <a:srgbClr val="7030A0"/>
                </a:solidFill>
                <a:latin typeface="楷体" panose="02010609060101010101" charset="-122"/>
                <a:ea typeface="楷体" panose="02010609060101010101" charset="-122"/>
                <a:cs typeface="楷体" panose="02010609060101010101" charset="-122"/>
              </a:rPr>
              <a:t>反之</a:t>
            </a:r>
            <a:r>
              <a:rPr lang="zh-CN" sz="2800" b="0">
                <a:solidFill>
                  <a:srgbClr val="0070C0"/>
                </a:solidFill>
                <a:latin typeface="楷体" panose="02010609060101010101" charset="-122"/>
                <a:ea typeface="楷体" panose="02010609060101010101" charset="-122"/>
                <a:cs typeface="楷体" panose="02010609060101010101" charset="-122"/>
              </a:rPr>
              <a:t>，桁架结构中的木杆仅仅是一个几何结构中的部件，</a:t>
            </a:r>
            <a:r>
              <a:rPr lang="zh-CN" sz="2800" b="0">
                <a:solidFill>
                  <a:srgbClr val="FF0000"/>
                </a:solidFill>
                <a:latin typeface="楷体" panose="02010609060101010101" charset="-122"/>
                <a:ea typeface="楷体" panose="02010609060101010101" charset="-122"/>
                <a:cs typeface="楷体" panose="02010609060101010101" charset="-122"/>
              </a:rPr>
              <a:t>替换成其他材料，依然有效</a:t>
            </a:r>
            <a:r>
              <a:rPr lang="zh-CN" sz="2800" b="0">
                <a:solidFill>
                  <a:srgbClr val="0070C0"/>
                </a:solidFill>
                <a:latin typeface="楷体" panose="02010609060101010101" charset="-122"/>
                <a:ea typeface="楷体" panose="02010609060101010101" charset="-122"/>
                <a:cs typeface="楷体" panose="02010609060101010101" charset="-122"/>
              </a:rPr>
              <a:t>。</a:t>
            </a:r>
            <a:endParaRPr lang="zh-CN" sz="2800" b="0">
              <a:solidFill>
                <a:srgbClr val="0070C0"/>
              </a:solidFill>
              <a:latin typeface="楷体" panose="02010609060101010101" charset="-122"/>
              <a:ea typeface="楷体" panose="02010609060101010101" charset="-122"/>
              <a:cs typeface="楷体" panose="02010609060101010101" charset="-122"/>
            </a:endParaRPr>
          </a:p>
          <a:p>
            <a:pPr indent="0"/>
            <a:endParaRPr lang="zh-CN" altLang="en-US" sz="2800" b="0">
              <a:solidFill>
                <a:srgbClr val="0070C0"/>
              </a:solidFill>
              <a:latin typeface="楷体" panose="02010609060101010101" charset="-122"/>
              <a:ea typeface="楷体" panose="02010609060101010101" charset="-122"/>
              <a:cs typeface="楷体" panose="02010609060101010101" charset="-122"/>
            </a:endParaRPr>
          </a:p>
        </p:txBody>
      </p:sp>
      <p:sp>
        <p:nvSpPr>
          <p:cNvPr id="4" name="文本框 3"/>
          <p:cNvSpPr txBox="1"/>
          <p:nvPr/>
        </p:nvSpPr>
        <p:spPr>
          <a:xfrm>
            <a:off x="396240" y="5804535"/>
            <a:ext cx="11245215"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补充说明：此类概括题要找准关键信息所在，要回答</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不同</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，抓住</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与之相对</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反之</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两个与</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对比</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相关的词，即可迅速定位。</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100">
                                            <p:txEl>
                                              <p:pRg st="1" end="1"/>
                                            </p:txEl>
                                          </p:spTgt>
                                        </p:tgtEl>
                                        <p:attrNameLst>
                                          <p:attrName>style.visibility</p:attrName>
                                        </p:attrNameLst>
                                      </p:cBhvr>
                                      <p:to>
                                        <p:strVal val="visible"/>
                                      </p:to>
                                    </p:set>
                                    <p:animEffect transition="in" filter="blinds(horizontal)">
                                      <p:cBhvr>
                                        <p:cTn id="15" dur="500"/>
                                        <p:tgtEl>
                                          <p:spTgt spid="100">
                                            <p:txEl>
                                              <p:pRg st="1" end="1"/>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blinds(horizontal)">
                                      <p:cBhvr>
                                        <p:cTn id="2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216535" y="341630"/>
            <a:ext cx="11729720" cy="6304280"/>
          </a:xfrm>
        </p:spPr>
        <p:txBody>
          <a:bodyPr/>
          <a:lstStyle/>
          <a:p>
            <a:pPr marL="0" indent="0">
              <a:buNone/>
            </a:pPr>
            <a:r>
              <a:rPr lang="zh-CN" altLang="en-US">
                <a:solidFill>
                  <a:srgbClr val="FF0000"/>
                </a:solidFill>
              </a:rPr>
              <a:t>补充说明，第</a:t>
            </a:r>
            <a:r>
              <a:rPr lang="en-US" altLang="zh-CN">
                <a:solidFill>
                  <a:srgbClr val="FF0000"/>
                </a:solidFill>
              </a:rPr>
              <a:t>4</a:t>
            </a:r>
            <a:r>
              <a:rPr lang="zh-CN" altLang="en-US">
                <a:solidFill>
                  <a:srgbClr val="FF0000"/>
                </a:solidFill>
              </a:rPr>
              <a:t>题答案修订：</a:t>
            </a:r>
            <a:endParaRPr lang="zh-CN" altLang="en-US">
              <a:solidFill>
                <a:srgbClr val="FF0000"/>
              </a:solidFill>
            </a:endParaRPr>
          </a:p>
          <a:p>
            <a:pPr marL="0" indent="0" fontAlgn="auto">
              <a:lnSpc>
                <a:spcPct val="150000"/>
              </a:lnSpc>
              <a:buNone/>
            </a:pPr>
            <a:r>
              <a:rPr lang="en-US" altLang="zh-CN">
                <a:solidFill>
                  <a:srgbClr val="FF0000"/>
                </a:solidFill>
              </a:rPr>
              <a:t>        </a:t>
            </a:r>
            <a:r>
              <a:rPr lang="zh-CN" altLang="en-US">
                <a:solidFill>
                  <a:srgbClr val="FF0000"/>
                </a:solidFill>
              </a:rPr>
              <a:t>题目要求答</a:t>
            </a:r>
            <a:r>
              <a:rPr lang="zh-CN" altLang="en-US">
                <a:solidFill>
                  <a:srgbClr val="002060"/>
                </a:solidFill>
                <a:sym typeface="+mn-ea"/>
              </a:rPr>
              <a:t>编木拱</a:t>
            </a:r>
            <a:r>
              <a:rPr lang="zh-CN" altLang="en-US">
                <a:sym typeface="+mn-ea"/>
              </a:rPr>
              <a:t>”和“</a:t>
            </a:r>
            <a:r>
              <a:rPr lang="zh-CN" altLang="en-US">
                <a:solidFill>
                  <a:srgbClr val="002060"/>
                </a:solidFill>
                <a:sym typeface="+mn-ea"/>
              </a:rPr>
              <a:t>桁架</a:t>
            </a:r>
            <a:r>
              <a:rPr lang="zh-CN" altLang="en-US">
                <a:sym typeface="+mn-ea"/>
              </a:rPr>
              <a:t>”有什么</a:t>
            </a:r>
            <a:r>
              <a:rPr lang="zh-CN" altLang="en-US">
                <a:solidFill>
                  <a:srgbClr val="FF0000"/>
                </a:solidFill>
                <a:sym typeface="+mn-ea"/>
              </a:rPr>
              <a:t>不同</a:t>
            </a:r>
            <a:r>
              <a:rPr lang="zh-CN" altLang="en-US">
                <a:sym typeface="+mn-ea"/>
              </a:rPr>
              <a:t>，将两者对照作答更好，同时采用先概括再分析的格式，重新组织答案如下：</a:t>
            </a:r>
            <a:endParaRPr lang="zh-CN" altLang="en-US">
              <a:sym typeface="+mn-ea"/>
            </a:endParaRPr>
          </a:p>
          <a:p>
            <a:pPr marL="0" indent="0" fontAlgn="auto">
              <a:lnSpc>
                <a:spcPct val="150000"/>
              </a:lnSpc>
              <a:buNone/>
            </a:pPr>
            <a:r>
              <a:rPr lang="en-US" altLang="zh-CN">
                <a:solidFill>
                  <a:srgbClr val="FF0000"/>
                </a:solidFill>
              </a:rPr>
              <a:t>        </a:t>
            </a:r>
            <a:r>
              <a:rPr lang="zh-CN" altLang="en-US">
                <a:solidFill>
                  <a:srgbClr val="FF0000"/>
                </a:solidFill>
              </a:rPr>
              <a:t>（</a:t>
            </a:r>
            <a:r>
              <a:rPr lang="en-US" altLang="zh-CN">
                <a:solidFill>
                  <a:srgbClr val="FF0000"/>
                </a:solidFill>
              </a:rPr>
              <a:t>1</a:t>
            </a:r>
            <a:r>
              <a:rPr lang="zh-CN" altLang="en-US">
                <a:solidFill>
                  <a:srgbClr val="FF0000"/>
                </a:solidFill>
              </a:rPr>
              <a:t>）</a:t>
            </a:r>
            <a:r>
              <a:rPr lang="zh-CN" altLang="en-US">
                <a:solidFill>
                  <a:srgbClr val="7030A0"/>
                </a:solidFill>
              </a:rPr>
              <a:t>部件通用性</a:t>
            </a:r>
            <a:r>
              <a:rPr lang="zh-CN" altLang="en-US">
                <a:solidFill>
                  <a:srgbClr val="FF0000"/>
                </a:solidFill>
              </a:rPr>
              <a:t>不同：</a:t>
            </a:r>
            <a:r>
              <a:rPr lang="en-US" altLang="zh-CN">
                <a:solidFill>
                  <a:srgbClr val="FF0000"/>
                </a:solidFill>
              </a:rPr>
              <a:t>“</a:t>
            </a:r>
            <a:r>
              <a:rPr lang="zh-CN" altLang="en-US">
                <a:solidFill>
                  <a:srgbClr val="FF0000"/>
                </a:solidFill>
                <a:sym typeface="+mn-ea"/>
              </a:rPr>
              <a:t>编木拱”结构</a:t>
            </a:r>
            <a:r>
              <a:rPr lang="zh-CN" altLang="en-US">
                <a:solidFill>
                  <a:srgbClr val="7030A0"/>
                </a:solidFill>
                <a:sym typeface="+mn-ea"/>
              </a:rPr>
              <a:t>只能用木头</a:t>
            </a:r>
            <a:r>
              <a:rPr lang="zh-CN" altLang="en-US">
                <a:solidFill>
                  <a:srgbClr val="FF0000"/>
                </a:solidFill>
                <a:sym typeface="+mn-ea"/>
              </a:rPr>
              <a:t>编织，具有不</a:t>
            </a:r>
            <a:r>
              <a:rPr lang="zh-CN" altLang="en-US">
                <a:solidFill>
                  <a:srgbClr val="7030A0"/>
                </a:solidFill>
                <a:sym typeface="+mn-ea"/>
              </a:rPr>
              <a:t>可替代性</a:t>
            </a:r>
            <a:r>
              <a:rPr lang="zh-CN" altLang="en-US">
                <a:solidFill>
                  <a:srgbClr val="FF0000"/>
                </a:solidFill>
                <a:sym typeface="+mn-ea"/>
              </a:rPr>
              <a:t>；“桁架”结构的木杆</a:t>
            </a:r>
            <a:r>
              <a:rPr lang="zh-CN" altLang="en-US">
                <a:solidFill>
                  <a:srgbClr val="7030A0"/>
                </a:solidFill>
                <a:sym typeface="+mn-ea"/>
              </a:rPr>
              <a:t>可以替换成其他材料</a:t>
            </a:r>
            <a:r>
              <a:rPr lang="zh-CN" altLang="en-US">
                <a:solidFill>
                  <a:srgbClr val="FF0000"/>
                </a:solidFill>
                <a:sym typeface="+mn-ea"/>
              </a:rPr>
              <a:t>，具有</a:t>
            </a:r>
            <a:r>
              <a:rPr lang="zh-CN" altLang="en-US">
                <a:solidFill>
                  <a:srgbClr val="7030A0"/>
                </a:solidFill>
                <a:sym typeface="+mn-ea"/>
              </a:rPr>
              <a:t>可替代性</a:t>
            </a:r>
            <a:endParaRPr lang="zh-CN" altLang="en-US">
              <a:solidFill>
                <a:srgbClr val="FF0000"/>
              </a:solidFill>
              <a:sym typeface="+mn-ea"/>
            </a:endParaRPr>
          </a:p>
          <a:p>
            <a:pPr marL="0" indent="0" fontAlgn="auto">
              <a:lnSpc>
                <a:spcPct val="150000"/>
              </a:lnSpc>
              <a:buNone/>
            </a:pPr>
            <a:r>
              <a:rPr lang="en-US" altLang="zh-CN">
                <a:solidFill>
                  <a:srgbClr val="FF0000"/>
                </a:solidFill>
              </a:rPr>
              <a:t>        </a:t>
            </a:r>
            <a:r>
              <a:rPr lang="zh-CN" altLang="en-US">
                <a:solidFill>
                  <a:srgbClr val="FF0000"/>
                </a:solidFill>
              </a:rPr>
              <a:t>（</a:t>
            </a:r>
            <a:r>
              <a:rPr lang="en-US" altLang="zh-CN">
                <a:solidFill>
                  <a:srgbClr val="FF0000"/>
                </a:solidFill>
              </a:rPr>
              <a:t>2</a:t>
            </a:r>
            <a:r>
              <a:rPr lang="zh-CN" altLang="en-US">
                <a:solidFill>
                  <a:srgbClr val="FF0000"/>
                </a:solidFill>
              </a:rPr>
              <a:t>）</a:t>
            </a:r>
            <a:r>
              <a:rPr lang="zh-CN" altLang="en-US">
                <a:solidFill>
                  <a:srgbClr val="7030A0"/>
                </a:solidFill>
              </a:rPr>
              <a:t>力学特征</a:t>
            </a:r>
            <a:r>
              <a:rPr lang="zh-CN" altLang="en-US">
                <a:solidFill>
                  <a:srgbClr val="FF0000"/>
                </a:solidFill>
              </a:rPr>
              <a:t>不同：</a:t>
            </a:r>
            <a:r>
              <a:rPr lang="en-US" altLang="zh-CN">
                <a:solidFill>
                  <a:srgbClr val="FF0000"/>
                </a:solidFill>
                <a:sym typeface="+mn-ea"/>
              </a:rPr>
              <a:t>“</a:t>
            </a:r>
            <a:r>
              <a:rPr lang="zh-CN" altLang="en-US">
                <a:solidFill>
                  <a:srgbClr val="FF0000"/>
                </a:solidFill>
                <a:sym typeface="+mn-ea"/>
              </a:rPr>
              <a:t>编木拱”结构</a:t>
            </a:r>
            <a:r>
              <a:rPr lang="zh-CN" altLang="en-US">
                <a:solidFill>
                  <a:srgbClr val="FF0000"/>
                </a:solidFill>
                <a:latin typeface="Arial" pitchFamily="34" charset="0"/>
                <a:ea typeface="微软雅黑"/>
                <a:sym typeface="+mn-ea"/>
              </a:rPr>
              <a:t>力学特征</a:t>
            </a:r>
            <a:r>
              <a:rPr lang="zh-CN" altLang="en-US">
                <a:solidFill>
                  <a:srgbClr val="7030A0"/>
                </a:solidFill>
                <a:latin typeface="Arial" pitchFamily="34" charset="0"/>
                <a:ea typeface="微软雅黑"/>
                <a:sym typeface="+mn-ea"/>
              </a:rPr>
              <a:t>复杂而不明朗</a:t>
            </a:r>
            <a:r>
              <a:rPr lang="zh-CN" altLang="en-US">
                <a:solidFill>
                  <a:srgbClr val="FF0000"/>
                </a:solidFill>
                <a:latin typeface="Arial" pitchFamily="34" charset="0"/>
                <a:ea typeface="微软雅黑"/>
                <a:sym typeface="+mn-ea"/>
              </a:rPr>
              <a:t>，难</a:t>
            </a:r>
            <a:r>
              <a:rPr lang="zh-CN" altLang="en-US">
                <a:solidFill>
                  <a:srgbClr val="7030A0"/>
                </a:solidFill>
                <a:latin typeface="Arial" pitchFamily="34" charset="0"/>
                <a:ea typeface="微软雅黑"/>
                <a:sym typeface="+mn-ea"/>
              </a:rPr>
              <a:t>以观察计算</a:t>
            </a:r>
            <a:r>
              <a:rPr lang="zh-CN" altLang="en-US">
                <a:solidFill>
                  <a:srgbClr val="FF0000"/>
                </a:solidFill>
                <a:latin typeface="Arial" pitchFamily="34" charset="0"/>
                <a:ea typeface="微软雅黑"/>
                <a:sym typeface="+mn-ea"/>
              </a:rPr>
              <a:t>；</a:t>
            </a:r>
            <a:r>
              <a:rPr lang="zh-CN" altLang="en-US">
                <a:solidFill>
                  <a:srgbClr val="FF0000"/>
                </a:solidFill>
                <a:sym typeface="+mn-ea"/>
              </a:rPr>
              <a:t>“桁架”结构</a:t>
            </a:r>
            <a:r>
              <a:rPr lang="zh-CN" altLang="en-US">
                <a:solidFill>
                  <a:srgbClr val="FF0000"/>
                </a:solidFill>
                <a:latin typeface="Arial" pitchFamily="34" charset="0"/>
                <a:ea typeface="微软雅黑"/>
                <a:sym typeface="+mn-ea"/>
              </a:rPr>
              <a:t>力学特征</a:t>
            </a:r>
            <a:r>
              <a:rPr lang="zh-CN" altLang="en-US">
                <a:solidFill>
                  <a:srgbClr val="7030A0"/>
                </a:solidFill>
                <a:latin typeface="Arial" pitchFamily="34" charset="0"/>
                <a:ea typeface="微软雅黑"/>
                <a:sym typeface="+mn-ea"/>
              </a:rPr>
              <a:t>分明</a:t>
            </a:r>
            <a:r>
              <a:rPr lang="zh-CN" altLang="en-US">
                <a:solidFill>
                  <a:srgbClr val="FF0000"/>
                </a:solidFill>
                <a:latin typeface="Arial" pitchFamily="34" charset="0"/>
                <a:ea typeface="微软雅黑"/>
                <a:sym typeface="+mn-ea"/>
              </a:rPr>
              <a:t>，可以</a:t>
            </a:r>
            <a:r>
              <a:rPr lang="zh-CN" altLang="en-US">
                <a:solidFill>
                  <a:srgbClr val="7030A0"/>
                </a:solidFill>
                <a:latin typeface="Arial" pitchFamily="34" charset="0"/>
                <a:ea typeface="微软雅黑"/>
                <a:sym typeface="+mn-ea"/>
              </a:rPr>
              <a:t>方便简化为抽象模型进行分析计算</a:t>
            </a:r>
            <a:r>
              <a:rPr lang="zh-CN" altLang="en-US">
                <a:solidFill>
                  <a:srgbClr val="FF0000"/>
                </a:solidFill>
                <a:latin typeface="Arial" pitchFamily="34" charset="0"/>
                <a:ea typeface="微软雅黑"/>
                <a:sym typeface="+mn-ea"/>
              </a:rPr>
              <a:t>。</a:t>
            </a:r>
            <a:endParaRPr lang="zh-CN" altLang="en-US">
              <a:solidFill>
                <a:srgbClr val="FF0000"/>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09855" y="226695"/>
            <a:ext cx="11943080" cy="1550035"/>
          </a:xfrm>
        </p:spPr>
        <p:txBody>
          <a:bodyPr>
            <a:normAutofit/>
          </a:bodyPr>
          <a:lstStyle/>
          <a:p>
            <a:pPr marL="0" indent="0" fontAlgn="auto">
              <a:lnSpc>
                <a:spcPct val="100000"/>
              </a:lnSpc>
              <a:spcBef>
                <a:spcPct val="0"/>
              </a:spcBef>
              <a:buNone/>
            </a:pPr>
            <a:r>
              <a:rPr lang="en-US" altLang="zh-CN"/>
              <a:t>     5.晋陈寿《三国志·诸葛亮传》中对“</a:t>
            </a:r>
            <a:r>
              <a:rPr lang="en-US" altLang="zh-CN">
                <a:solidFill>
                  <a:srgbClr val="0070C0"/>
                </a:solidFill>
              </a:rPr>
              <a:t>木牛流马运输军粮</a:t>
            </a:r>
            <a:r>
              <a:rPr lang="en-US" altLang="zh-CN"/>
              <a:t>”有所记载，请结合文本内容分析</a:t>
            </a:r>
            <a:r>
              <a:rPr lang="en-US" altLang="zh-CN">
                <a:solidFill>
                  <a:srgbClr val="0070C0"/>
                </a:solidFill>
              </a:rPr>
              <a:t>木牛流马消失的原因</a:t>
            </a:r>
            <a:r>
              <a:rPr lang="en-US" altLang="zh-CN"/>
              <a:t>，并结合</a:t>
            </a:r>
            <a:r>
              <a:rPr lang="en-US" altLang="zh-CN">
                <a:solidFill>
                  <a:srgbClr val="002060"/>
                </a:solidFill>
              </a:rPr>
              <a:t>刘妍的研究过程</a:t>
            </a:r>
            <a:r>
              <a:rPr lang="en-US" altLang="zh-CN"/>
              <a:t>给相关专家提出使</a:t>
            </a:r>
            <a:r>
              <a:rPr lang="en-US" altLang="zh-CN">
                <a:solidFill>
                  <a:srgbClr val="7030A0"/>
                </a:solidFill>
              </a:rPr>
              <a:t>木牛流马重现的建议</a:t>
            </a:r>
            <a:r>
              <a:rPr lang="en-US" altLang="zh-CN"/>
              <a:t>。（6分）  </a:t>
            </a:r>
            <a:endParaRPr lang="zh-CN" altLang="en-US"/>
          </a:p>
        </p:txBody>
      </p:sp>
      <p:sp>
        <p:nvSpPr>
          <p:cNvPr id="100" name="文本框 99"/>
          <p:cNvSpPr txBox="1"/>
          <p:nvPr/>
        </p:nvSpPr>
        <p:spPr>
          <a:xfrm>
            <a:off x="299085" y="2150110"/>
            <a:ext cx="11687175" cy="37090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lang="zh-CN" sz="2800" b="0">
                <a:solidFill>
                  <a:srgbClr val="C00000"/>
                </a:solidFill>
                <a:cs typeface="Arial" pitchFamily="34" charset="0"/>
              </a:rPr>
              <a:t>参考答案</a:t>
            </a:r>
            <a:r>
              <a:rPr lang="zh-CN" sz="2800" b="0">
                <a:solidFill>
                  <a:srgbClr val="FF0000"/>
                </a:solidFill>
                <a:cs typeface="Arial" pitchFamily="34" charset="0"/>
              </a:rPr>
              <a:t>：（1）木牛流马失传的原因：①实用性的</a:t>
            </a:r>
            <a:r>
              <a:rPr lang="en-US" sz="2800" b="0">
                <a:solidFill>
                  <a:srgbClr val="FF0000"/>
                </a:solidFill>
                <a:latin typeface="Arial" pitchFamily="34" charset="0"/>
              </a:rPr>
              <a:t>“</a:t>
            </a:r>
            <a:r>
              <a:rPr lang="zh-CN" sz="2800" b="0">
                <a:solidFill>
                  <a:srgbClr val="FF0000"/>
                </a:solidFill>
                <a:cs typeface="Arial" pitchFamily="34" charset="0"/>
              </a:rPr>
              <a:t>普遍</a:t>
            </a:r>
            <a:r>
              <a:rPr lang="en-US" sz="2800" b="0">
                <a:solidFill>
                  <a:srgbClr val="FF0000"/>
                </a:solidFill>
                <a:latin typeface="Arial" pitchFamily="34" charset="0"/>
              </a:rPr>
              <a:t>”</a:t>
            </a:r>
            <a:r>
              <a:rPr lang="zh-CN" sz="2800" b="0">
                <a:solidFill>
                  <a:srgbClr val="FF0000"/>
                </a:solidFill>
                <a:cs typeface="Arial" pitchFamily="34" charset="0"/>
              </a:rPr>
              <a:t>度欠缺，只用于运输军粮，而没有推广到民间。②可操作、可传授的程度低，由于其军事保密性质可能不宜传授技术。③与其它技术知识配合的灵活度欠缺。（或者答</a:t>
            </a:r>
            <a:r>
              <a:rPr lang="en-US" sz="2800" b="0">
                <a:solidFill>
                  <a:srgbClr val="FF0000"/>
                </a:solidFill>
                <a:latin typeface="Arial" pitchFamily="34" charset="0"/>
              </a:rPr>
              <a:t>“</a:t>
            </a:r>
            <a:r>
              <a:rPr lang="zh-CN" sz="2800" b="0">
                <a:solidFill>
                  <a:srgbClr val="FF0000"/>
                </a:solidFill>
                <a:cs typeface="Arial" pitchFamily="34" charset="0"/>
              </a:rPr>
              <a:t>适用的灵活度欠缺</a:t>
            </a:r>
            <a:r>
              <a:rPr lang="en-US" sz="2800" b="0">
                <a:solidFill>
                  <a:srgbClr val="FF0000"/>
                </a:solidFill>
                <a:latin typeface="Arial" pitchFamily="34" charset="0"/>
              </a:rPr>
              <a:t>”</a:t>
            </a:r>
            <a:r>
              <a:rPr lang="zh-CN" sz="2800" b="0">
                <a:solidFill>
                  <a:srgbClr val="FF0000"/>
                </a:solidFill>
                <a:cs typeface="Arial" pitchFamily="34" charset="0"/>
              </a:rPr>
              <a:t>也可。）（2分，任答两点即可）（2）重现木牛流马的建议：①梳理文字和图像资料等，对其有初步体验。②进行模型制作，试验其使用可行性。 ③结合实际制作，使其重现。（4分，任答两点即可。）
</a:t>
            </a:r>
            <a:endParaRPr lang="zh-CN" altLang="en-US" sz="2800" b="0">
              <a:solidFill>
                <a:srgbClr val="FF0000"/>
              </a:solidFill>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207010" y="219710"/>
            <a:ext cx="11778615" cy="6473825"/>
          </a:xfrm>
        </p:spPr>
        <p:txBody>
          <a:bodyPr>
            <a:normAutofit fontScale="90000"/>
          </a:bodyPr>
          <a:lstStyle/>
          <a:p>
            <a:pPr marL="0" indent="0" fontAlgn="auto">
              <a:lnSpc>
                <a:spcPct val="105000"/>
              </a:lnSpc>
              <a:buNone/>
            </a:pPr>
            <a:r>
              <a:rPr lang="zh-CN">
                <a:solidFill>
                  <a:srgbClr val="7030A0"/>
                </a:solidFill>
                <a:latin typeface="微软雅黑" panose="020b0503020204020204" charset="-122"/>
                <a:ea typeface="微软雅黑"/>
                <a:sym typeface="+mn-ea"/>
              </a:rPr>
              <a:t>补充说明：</a:t>
            </a:r>
            <a:endParaRPr lang="zh-CN">
              <a:solidFill>
                <a:srgbClr val="7030A0"/>
              </a:solidFill>
              <a:latin typeface="微软雅黑" panose="020b0503020204020204" charset="-122"/>
              <a:ea typeface="微软雅黑"/>
              <a:sym typeface="+mn-ea"/>
            </a:endParaRPr>
          </a:p>
          <a:p>
            <a:pPr marL="0" indent="0" fontAlgn="auto">
              <a:lnSpc>
                <a:spcPct val="105000"/>
              </a:lnSpc>
              <a:buNone/>
            </a:pPr>
            <a:r>
              <a:rPr lang="zh-CN">
                <a:solidFill>
                  <a:schemeClr val="tx1"/>
                </a:solidFill>
                <a:latin typeface="微软雅黑" panose="020b0503020204020204" charset="-122"/>
                <a:ea typeface="微软雅黑"/>
                <a:sym typeface="+mn-ea"/>
              </a:rPr>
              <a:t>分析</a:t>
            </a:r>
            <a:r>
              <a:rPr lang="en-US" altLang="zh-CN">
                <a:solidFill>
                  <a:srgbClr val="0070C0"/>
                </a:solidFill>
                <a:sym typeface="+mn-ea"/>
              </a:rPr>
              <a:t>木牛流马消失的</a:t>
            </a:r>
            <a:r>
              <a:rPr lang="zh-CN">
                <a:solidFill>
                  <a:schemeClr val="tx1"/>
                </a:solidFill>
                <a:latin typeface="微软雅黑" panose="020b0503020204020204" charset="-122"/>
                <a:ea typeface="微软雅黑"/>
                <a:sym typeface="+mn-ea"/>
              </a:rPr>
              <a:t>原因，应结合一下文本内容：</a:t>
            </a:r>
            <a:endParaRPr lang="zh-CN">
              <a:solidFill>
                <a:schemeClr val="tx1"/>
              </a:solidFill>
              <a:latin typeface="微软雅黑" panose="020b0503020204020204" charset="-122"/>
              <a:ea typeface="微软雅黑"/>
              <a:sym typeface="+mn-ea"/>
            </a:endParaRPr>
          </a:p>
          <a:p>
            <a:pPr marL="0" indent="0" fontAlgn="auto">
              <a:lnSpc>
                <a:spcPct val="105000"/>
              </a:lnSpc>
              <a:buNone/>
            </a:pPr>
            <a:r>
              <a:rPr lang="zh-CN">
                <a:solidFill>
                  <a:schemeClr val="tx1"/>
                </a:solidFill>
                <a:latin typeface="微软雅黑" panose="020b0503020204020204" charset="-122"/>
                <a:ea typeface="微软雅黑"/>
                <a:sym typeface="+mn-ea"/>
              </a:rPr>
              <a:t> </a:t>
            </a:r>
            <a:r>
              <a:rPr lang="en-US" altLang="zh-CN">
                <a:solidFill>
                  <a:schemeClr val="tx1"/>
                </a:solidFill>
                <a:latin typeface="微软雅黑" panose="020b0503020204020204" charset="-122"/>
                <a:ea typeface="微软雅黑"/>
                <a:sym typeface="+mn-ea"/>
              </a:rPr>
              <a:t>   </a:t>
            </a:r>
            <a:r>
              <a:rPr lang="zh-CN">
                <a:solidFill>
                  <a:srgbClr val="0070C0"/>
                </a:solidFill>
                <a:latin typeface="楷体" panose="02010609060101010101" charset="-122"/>
                <a:ea typeface="楷体" panose="02010609060101010101" charset="-122"/>
                <a:sym typeface="+mn-ea"/>
              </a:rPr>
              <a:t>技术和知识得以</a:t>
            </a:r>
            <a:r>
              <a:rPr lang="zh-CN">
                <a:solidFill>
                  <a:srgbClr val="FF0000"/>
                </a:solidFill>
                <a:latin typeface="楷体" panose="02010609060101010101" charset="-122"/>
                <a:ea typeface="楷体" panose="02010609060101010101" charset="-122"/>
                <a:sym typeface="+mn-ea"/>
              </a:rPr>
              <a:t>保存并流传演化</a:t>
            </a:r>
            <a:r>
              <a:rPr lang="zh-CN">
                <a:solidFill>
                  <a:srgbClr val="0070C0"/>
                </a:solidFill>
                <a:latin typeface="楷体" panose="02010609060101010101" charset="-122"/>
                <a:ea typeface="楷体" panose="02010609060101010101" charset="-122"/>
                <a:sym typeface="+mn-ea"/>
              </a:rPr>
              <a:t>，也不在于其精妙和高超，而是</a:t>
            </a:r>
            <a:r>
              <a:rPr lang="zh-CN">
                <a:solidFill>
                  <a:srgbClr val="FF0000"/>
                </a:solidFill>
                <a:latin typeface="楷体" panose="02010609060101010101" charset="-122"/>
                <a:ea typeface="楷体" panose="02010609060101010101" charset="-122"/>
                <a:sym typeface="+mn-ea"/>
              </a:rPr>
              <a:t>取决于</a:t>
            </a:r>
            <a:r>
              <a:rPr lang="zh-CN">
                <a:solidFill>
                  <a:srgbClr val="0070C0"/>
                </a:solidFill>
                <a:latin typeface="楷体" panose="02010609060101010101" charset="-122"/>
                <a:ea typeface="楷体" panose="02010609060101010101" charset="-122"/>
                <a:sym typeface="+mn-ea"/>
              </a:rPr>
              <a:t>其普遍的</a:t>
            </a:r>
            <a:r>
              <a:rPr lang="zh-CN">
                <a:solidFill>
                  <a:srgbClr val="7030A0"/>
                </a:solidFill>
                <a:latin typeface="楷体" panose="02010609060101010101" charset="-122"/>
                <a:ea typeface="楷体" panose="02010609060101010101" charset="-122"/>
                <a:sym typeface="+mn-ea"/>
              </a:rPr>
              <a:t>实用性，可操作、可传授的程度</a:t>
            </a:r>
            <a:r>
              <a:rPr lang="zh-CN">
                <a:solidFill>
                  <a:srgbClr val="0070C0"/>
                </a:solidFill>
                <a:latin typeface="楷体" panose="02010609060101010101" charset="-122"/>
                <a:ea typeface="楷体" panose="02010609060101010101" charset="-122"/>
                <a:sym typeface="+mn-ea"/>
              </a:rPr>
              <a:t>，以及可与其他技术知识相配合的</a:t>
            </a:r>
            <a:r>
              <a:rPr lang="zh-CN">
                <a:solidFill>
                  <a:srgbClr val="7030A0"/>
                </a:solidFill>
                <a:latin typeface="楷体" panose="02010609060101010101" charset="-122"/>
                <a:ea typeface="楷体" panose="02010609060101010101" charset="-122"/>
                <a:sym typeface="+mn-ea"/>
              </a:rPr>
              <a:t>灵活度</a:t>
            </a:r>
            <a:r>
              <a:rPr lang="zh-CN">
                <a:solidFill>
                  <a:srgbClr val="0070C0"/>
                </a:solidFill>
                <a:latin typeface="楷体" panose="02010609060101010101" charset="-122"/>
                <a:ea typeface="楷体" panose="02010609060101010101" charset="-122"/>
                <a:sym typeface="+mn-ea"/>
              </a:rPr>
              <a:t>。</a:t>
            </a:r>
            <a:endParaRPr lang="zh-CN">
              <a:solidFill>
                <a:srgbClr val="0070C0"/>
              </a:solidFill>
              <a:latin typeface="楷体" panose="02010609060101010101" charset="-122"/>
              <a:ea typeface="楷体" panose="02010609060101010101" charset="-122"/>
              <a:sym typeface="+mn-ea"/>
            </a:endParaRPr>
          </a:p>
          <a:p>
            <a:pPr marL="0" indent="0" fontAlgn="auto">
              <a:lnSpc>
                <a:spcPct val="105000"/>
              </a:lnSpc>
              <a:buNone/>
            </a:pPr>
            <a:r>
              <a:rPr lang="zh-CN">
                <a:solidFill>
                  <a:srgbClr val="0070C0"/>
                </a:solidFill>
                <a:latin typeface="楷体" panose="02010609060101010101" charset="-122"/>
                <a:ea typeface="楷体" panose="02010609060101010101" charset="-122"/>
                <a:sym typeface="+mn-ea"/>
              </a:rPr>
              <a:t> </a:t>
            </a:r>
            <a:r>
              <a:rPr lang="en-US" altLang="zh-CN">
                <a:solidFill>
                  <a:srgbClr val="0070C0"/>
                </a:solidFill>
                <a:latin typeface="楷体" panose="02010609060101010101" charset="-122"/>
                <a:ea typeface="楷体" panose="02010609060101010101" charset="-122"/>
                <a:sym typeface="+mn-ea"/>
              </a:rPr>
              <a:t>   </a:t>
            </a:r>
            <a:r>
              <a:rPr lang="zh-CN" altLang="en-US">
                <a:solidFill>
                  <a:schemeClr val="tx1"/>
                </a:solidFill>
                <a:latin typeface="微软雅黑" panose="020b0503020204020204" charset="-122"/>
                <a:ea typeface="微软雅黑"/>
                <a:cs typeface="微软雅黑" panose="020b0503020204020204" charset="-122"/>
                <a:sym typeface="+mn-ea"/>
              </a:rPr>
              <a:t>找出三个关键角度</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实用性、</a:t>
            </a:r>
            <a:r>
              <a:rPr lang="zh-CN">
                <a:solidFill>
                  <a:schemeClr val="tx1"/>
                </a:solidFill>
                <a:latin typeface="微软雅黑" panose="020b0503020204020204" charset="-122"/>
                <a:ea typeface="微软雅黑"/>
                <a:cs typeface="微软雅黑" panose="020b0503020204020204" charset="-122"/>
                <a:sym typeface="+mn-ea"/>
              </a:rPr>
              <a:t>可操作、可传授的程度、灵活度</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不难，难的是与</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运输军粮</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进行合理而具体的联系，学生可与当今运输场景类比作答。</a:t>
            </a:r>
            <a:endParaRPr lang="zh-CN" altLang="en-US">
              <a:solidFill>
                <a:schemeClr val="tx1"/>
              </a:solidFill>
              <a:latin typeface="微软雅黑" panose="020b0503020204020204" charset="-122"/>
              <a:ea typeface="微软雅黑"/>
              <a:cs typeface="微软雅黑" panose="020b0503020204020204" charset="-122"/>
              <a:sym typeface="+mn-ea"/>
            </a:endParaRPr>
          </a:p>
          <a:p>
            <a:pPr marL="0" indent="0" fontAlgn="auto">
              <a:lnSpc>
                <a:spcPct val="105000"/>
              </a:lnSpc>
              <a:buNone/>
            </a:pPr>
            <a:r>
              <a:rPr lang="zh-CN" altLang="en-US">
                <a:solidFill>
                  <a:schemeClr val="tx1"/>
                </a:solidFill>
                <a:latin typeface="微软雅黑" panose="020b0503020204020204" charset="-122"/>
                <a:ea typeface="微软雅黑"/>
                <a:cs typeface="微软雅黑" panose="020b0503020204020204" charset="-122"/>
                <a:sym typeface="+mn-ea"/>
              </a:rPr>
              <a:t> </a:t>
            </a:r>
            <a:r>
              <a:rPr lang="en-US" altLang="zh-CN">
                <a:solidFill>
                  <a:schemeClr val="tx1"/>
                </a:solidFill>
                <a:latin typeface="微软雅黑" panose="020b0503020204020204" charset="-122"/>
                <a:ea typeface="微软雅黑"/>
                <a:cs typeface="微软雅黑" panose="020b0503020204020204" charset="-122"/>
                <a:sym typeface="+mn-ea"/>
              </a:rPr>
              <a:t>      </a:t>
            </a:r>
            <a:r>
              <a:rPr lang="zh-CN" altLang="en-US">
                <a:latin typeface="微软雅黑" panose="020b0503020204020204" charset="-122"/>
                <a:ea typeface="微软雅黑"/>
                <a:cs typeface="微软雅黑" panose="020b0503020204020204" charset="-122"/>
                <a:sym typeface="+mn-ea"/>
              </a:rPr>
              <a:t>木牛流马</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实用性不强</a:t>
            </a:r>
            <a:r>
              <a:rPr lang="en-US" altLang="zh-CN">
                <a:solidFill>
                  <a:schemeClr val="tx1"/>
                </a:solidFill>
                <a:latin typeface="微软雅黑" panose="020b0503020204020204" charset="-122"/>
                <a:ea typeface="微软雅黑"/>
                <a:cs typeface="微软雅黑" panose="020b0503020204020204" charset="-122"/>
                <a:sym typeface="+mn-ea"/>
              </a:rPr>
              <a:t>”</a:t>
            </a:r>
            <a:r>
              <a:rPr lang="zh-CN" altLang="en-US">
                <a:solidFill>
                  <a:schemeClr val="tx1"/>
                </a:solidFill>
                <a:latin typeface="微软雅黑" panose="020b0503020204020204" charset="-122"/>
                <a:ea typeface="微软雅黑"/>
                <a:cs typeface="微软雅黑" panose="020b0503020204020204" charset="-122"/>
                <a:sym typeface="+mn-ea"/>
              </a:rPr>
              <a:t>还可能涉及对道路条件要求高、运输效率低等；</a:t>
            </a:r>
            <a:r>
              <a:rPr lang="en-US" altLang="zh-CN">
                <a:solidFill>
                  <a:schemeClr val="tx1"/>
                </a:solidFill>
                <a:latin typeface="微软雅黑" panose="020b0503020204020204" charset="-122"/>
                <a:ea typeface="微软雅黑"/>
                <a:cs typeface="微软雅黑" panose="020b0503020204020204" charset="-122"/>
                <a:sym typeface="+mn-ea"/>
              </a:rPr>
              <a:t>“</a:t>
            </a:r>
            <a:r>
              <a:rPr lang="zh-CN">
                <a:latin typeface="微软雅黑" panose="020b0503020204020204" charset="-122"/>
                <a:ea typeface="微软雅黑"/>
                <a:cs typeface="微软雅黑" panose="020b0503020204020204" charset="-122"/>
                <a:sym typeface="+mn-ea"/>
              </a:rPr>
              <a:t>可操作、可传授的程度低</a:t>
            </a:r>
            <a:r>
              <a:rPr lang="en-US" altLang="zh-CN">
                <a:latin typeface="微软雅黑" panose="020b0503020204020204" charset="-122"/>
                <a:ea typeface="微软雅黑"/>
                <a:cs typeface="微软雅黑" panose="020b0503020204020204" charset="-122"/>
                <a:sym typeface="+mn-ea"/>
              </a:rPr>
              <a:t>”</a:t>
            </a:r>
            <a:r>
              <a:rPr lang="zh-CN" altLang="en-US">
                <a:latin typeface="微软雅黑" panose="020b0503020204020204" charset="-122"/>
                <a:ea typeface="微软雅黑"/>
                <a:cs typeface="微软雅黑" panose="020b0503020204020204" charset="-122"/>
                <a:sym typeface="+mn-ea"/>
              </a:rPr>
              <a:t>可能还涉及制作工艺繁琐、故障率高等，</a:t>
            </a:r>
            <a:r>
              <a:rPr lang="en-US" altLang="zh-CN">
                <a:latin typeface="微软雅黑" panose="020b0503020204020204" charset="-122"/>
                <a:ea typeface="微软雅黑"/>
                <a:cs typeface="微软雅黑" panose="020b0503020204020204" charset="-122"/>
                <a:sym typeface="+mn-ea"/>
              </a:rPr>
              <a:t>“</a:t>
            </a:r>
            <a:r>
              <a:rPr lang="zh-CN" altLang="en-US">
                <a:latin typeface="微软雅黑" panose="020b0503020204020204" charset="-122"/>
                <a:ea typeface="微软雅黑"/>
                <a:cs typeface="微软雅黑" panose="020b0503020204020204" charset="-122"/>
                <a:sym typeface="+mn-ea"/>
              </a:rPr>
              <a:t>与其他技术知识相配合的灵活度低</a:t>
            </a:r>
            <a:r>
              <a:rPr lang="en-US" altLang="zh-CN">
                <a:latin typeface="微软雅黑" panose="020b0503020204020204" charset="-122"/>
                <a:ea typeface="微软雅黑"/>
                <a:cs typeface="微软雅黑" panose="020b0503020204020204" charset="-122"/>
                <a:sym typeface="+mn-ea"/>
              </a:rPr>
              <a:t>”</a:t>
            </a:r>
            <a:r>
              <a:rPr lang="zh-CN" altLang="en-US">
                <a:latin typeface="微软雅黑" panose="020b0503020204020204" charset="-122"/>
                <a:ea typeface="微软雅黑"/>
                <a:cs typeface="微软雅黑" panose="020b0503020204020204" charset="-122"/>
                <a:sym typeface="+mn-ea"/>
              </a:rPr>
              <a:t>参考答案未具体说明。</a:t>
            </a:r>
            <a:endParaRPr lang="zh-CN" altLang="en-US">
              <a:latin typeface="微软雅黑" panose="020b0503020204020204" charset="-122"/>
              <a:ea typeface="微软雅黑"/>
              <a:cs typeface="微软雅黑" panose="020b0503020204020204" charset="-122"/>
              <a:sym typeface="+mn-ea"/>
            </a:endParaRPr>
          </a:p>
          <a:p>
            <a:pPr marL="0" indent="0" fontAlgn="auto">
              <a:lnSpc>
                <a:spcPct val="105000"/>
              </a:lnSpc>
              <a:buNone/>
            </a:pPr>
            <a:r>
              <a:rPr lang="zh-CN" altLang="en-US">
                <a:latin typeface="微软雅黑" panose="020b0503020204020204" charset="-122"/>
                <a:ea typeface="微软雅黑"/>
                <a:cs typeface="微软雅黑" panose="020b0503020204020204" charset="-122"/>
                <a:sym typeface="+mn-ea"/>
              </a:rPr>
              <a:t> </a:t>
            </a:r>
            <a:r>
              <a:rPr lang="en-US" altLang="zh-CN">
                <a:latin typeface="微软雅黑" panose="020b0503020204020204" charset="-122"/>
                <a:ea typeface="微软雅黑"/>
                <a:cs typeface="微软雅黑" panose="020b0503020204020204" charset="-122"/>
                <a:sym typeface="+mn-ea"/>
              </a:rPr>
              <a:t>       </a:t>
            </a:r>
            <a:r>
              <a:rPr lang="zh-CN" altLang="en-US">
                <a:latin typeface="微软雅黑" panose="020b0503020204020204" charset="-122"/>
                <a:ea typeface="微软雅黑"/>
                <a:cs typeface="微软雅黑" panose="020b0503020204020204" charset="-122"/>
                <a:sym typeface="+mn-ea"/>
              </a:rPr>
              <a:t>学生对木牛流马特征不甚清楚，影响答题，命题者应补充相关信息，如：</a:t>
            </a:r>
            <a:endParaRPr lang="zh-CN">
              <a:solidFill>
                <a:schemeClr val="tx1"/>
              </a:solidFill>
              <a:latin typeface="微软雅黑" panose="020b0503020204020204" charset="-122"/>
              <a:ea typeface="微软雅黑"/>
              <a:cs typeface="微软雅黑" panose="020b0503020204020204" charset="-122"/>
              <a:sym typeface="+mn-ea"/>
            </a:endParaRPr>
          </a:p>
          <a:p>
            <a:pPr marL="0" indent="0" fontAlgn="auto">
              <a:lnSpc>
                <a:spcPct val="100000"/>
              </a:lnSpc>
              <a:buNone/>
            </a:pPr>
            <a:r>
              <a:rPr lang="en-US" altLang="zh-CN">
                <a:solidFill>
                  <a:srgbClr val="0070C0"/>
                </a:solidFill>
                <a:latin typeface="楷体" panose="02010609060101010101" charset="-122"/>
                <a:ea typeface="楷体" panose="02010609060101010101" charset="-122"/>
                <a:sym typeface="+mn-ea"/>
              </a:rPr>
              <a:t>    《三国志·蜀书·本传》裴注引《诸葛亮集》</a:t>
            </a:r>
            <a:r>
              <a:rPr lang="zh-CN" altLang="en-US">
                <a:solidFill>
                  <a:srgbClr val="0070C0"/>
                </a:solidFill>
                <a:latin typeface="楷体" panose="02010609060101010101" charset="-122"/>
                <a:ea typeface="楷体" panose="02010609060101010101" charset="-122"/>
                <a:sym typeface="+mn-ea"/>
              </a:rPr>
              <a:t>：</a:t>
            </a:r>
            <a:r>
              <a:rPr lang="en-US" altLang="zh-CN">
                <a:solidFill>
                  <a:srgbClr val="0070C0"/>
                </a:solidFill>
                <a:latin typeface="楷体" panose="02010609060101010101" charset="-122"/>
                <a:ea typeface="楷体" panose="02010609060101010101" charset="-122"/>
                <a:sym typeface="+mn-ea"/>
              </a:rPr>
              <a:t>“载多而行少，宜可大用，不可小使；特行者数十里，群行者二十里也……每牛载十人所食一月之粮，人不大劳，牛不饮食</a:t>
            </a:r>
            <a:r>
              <a:rPr lang="zh-CN" altLang="en-US">
                <a:solidFill>
                  <a:srgbClr val="0070C0"/>
                </a:solidFill>
                <a:latin typeface="楷体" panose="02010609060101010101" charset="-122"/>
                <a:ea typeface="楷体" panose="02010609060101010101" charset="-122"/>
                <a:sym typeface="+mn-ea"/>
              </a:rPr>
              <a:t>。</a:t>
            </a:r>
            <a:r>
              <a:rPr lang="en-US" altLang="zh-CN">
                <a:solidFill>
                  <a:srgbClr val="0070C0"/>
                </a:solidFill>
                <a:latin typeface="楷体" panose="02010609060101010101" charset="-122"/>
                <a:ea typeface="楷体" panose="02010609060101010101" charset="-122"/>
                <a:sym typeface="+mn-ea"/>
              </a:rPr>
              <a:t>”</a:t>
            </a:r>
            <a:endParaRPr lang="en-US" altLang="zh-CN">
              <a:solidFill>
                <a:srgbClr val="0070C0"/>
              </a:solidFill>
              <a:latin typeface="楷体" panose="02010609060101010101" charset="-122"/>
              <a:ea typeface="楷体" panose="02010609060101010101" charset="-122"/>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311150" y="350520"/>
            <a:ext cx="11501755" cy="5826760"/>
          </a:xfrm>
        </p:spPr>
        <p:txBody>
          <a:bodyPr/>
          <a:lstStyle/>
          <a:p>
            <a:pPr marL="0" indent="0" fontAlgn="auto">
              <a:lnSpc>
                <a:spcPct val="120000"/>
              </a:lnSpc>
              <a:buNone/>
            </a:pPr>
            <a:r>
              <a:rPr lang="zh-CN">
                <a:solidFill>
                  <a:srgbClr val="7030A0"/>
                </a:solidFill>
                <a:latin typeface="微软雅黑" panose="020b0503020204020204" charset="-122"/>
                <a:ea typeface="微软雅黑"/>
                <a:cs typeface="楷体" panose="02010609060101010101" charset="-122"/>
                <a:sym typeface="+mn-ea"/>
              </a:rPr>
              <a:t>补充说明：</a:t>
            </a:r>
            <a:endParaRPr lang="zh-CN">
              <a:solidFill>
                <a:srgbClr val="7030A0"/>
              </a:solidFill>
              <a:latin typeface="微软雅黑" panose="020b0503020204020204" charset="-122"/>
              <a:ea typeface="微软雅黑"/>
              <a:cs typeface="楷体" panose="02010609060101010101" charset="-122"/>
              <a:sym typeface="+mn-ea"/>
            </a:endParaRPr>
          </a:p>
          <a:p>
            <a:pPr marL="0" indent="0" fontAlgn="auto">
              <a:lnSpc>
                <a:spcPct val="120000"/>
              </a:lnSpc>
              <a:buNone/>
            </a:pPr>
            <a:r>
              <a:rPr lang="zh-CN">
                <a:latin typeface="微软雅黑" panose="020b0503020204020204" charset="-122"/>
                <a:ea typeface="微软雅黑"/>
                <a:cs typeface="楷体" panose="02010609060101010101" charset="-122"/>
                <a:sym typeface="+mn-ea"/>
              </a:rPr>
              <a:t>回答提出</a:t>
            </a:r>
            <a:r>
              <a:rPr lang="zh-CN">
                <a:solidFill>
                  <a:srgbClr val="002060"/>
                </a:solidFill>
                <a:latin typeface="微软雅黑" panose="020b0503020204020204" charset="-122"/>
                <a:ea typeface="微软雅黑"/>
                <a:cs typeface="楷体" panose="02010609060101010101" charset="-122"/>
                <a:sym typeface="+mn-ea"/>
              </a:rPr>
              <a:t>修复建议</a:t>
            </a:r>
            <a:r>
              <a:rPr lang="zh-CN">
                <a:latin typeface="微软雅黑" panose="020b0503020204020204" charset="-122"/>
                <a:ea typeface="微软雅黑"/>
                <a:cs typeface="楷体" panose="02010609060101010101" charset="-122"/>
                <a:sym typeface="+mn-ea"/>
              </a:rPr>
              <a:t>，应结合以下语段：</a:t>
            </a:r>
            <a:endParaRPr lang="zh-CN">
              <a:latin typeface="微软雅黑" panose="020b0503020204020204" charset="-122"/>
              <a:ea typeface="微软雅黑"/>
              <a:cs typeface="楷体" panose="02010609060101010101" charset="-122"/>
              <a:sym typeface="+mn-ea"/>
            </a:endParaRPr>
          </a:p>
          <a:p>
            <a:pPr marL="0" indent="0" fontAlgn="auto">
              <a:lnSpc>
                <a:spcPct val="120000"/>
              </a:lnSpc>
              <a:buNone/>
            </a:pPr>
            <a:r>
              <a:rPr lang="en-US" altLang="zh-CN">
                <a:latin typeface="楷体" panose="02010609060101010101" charset="-122"/>
                <a:ea typeface="楷体" panose="02010609060101010101" charset="-122"/>
                <a:cs typeface="楷体" panose="02010609060101010101" charset="-122"/>
                <a:sym typeface="+mn-ea"/>
              </a:rPr>
              <a:t>    </a:t>
            </a:r>
            <a:r>
              <a:rPr lang="zh-CN">
                <a:latin typeface="楷体" panose="02010609060101010101" charset="-122"/>
                <a:ea typeface="楷体" panose="02010609060101010101" charset="-122"/>
                <a:cs typeface="楷体" panose="02010609060101010101" charset="-122"/>
                <a:sym typeface="+mn-ea"/>
              </a:rPr>
              <a:t>他</a:t>
            </a:r>
            <a:r>
              <a:rPr lang="en-US" altLang="zh-CN">
                <a:latin typeface="楷体" panose="02010609060101010101" charset="-122"/>
                <a:ea typeface="楷体" panose="02010609060101010101" charset="-122"/>
                <a:cs typeface="楷体" panose="02010609060101010101" charset="-122"/>
                <a:sym typeface="+mn-ea"/>
              </a:rPr>
              <a:t>……</a:t>
            </a:r>
            <a:r>
              <a:rPr lang="zh-CN">
                <a:solidFill>
                  <a:srgbClr val="FF0000"/>
                </a:solidFill>
                <a:latin typeface="楷体" panose="02010609060101010101" charset="-122"/>
                <a:ea typeface="楷体" panose="02010609060101010101" charset="-122"/>
                <a:cs typeface="楷体" panose="02010609060101010101" charset="-122"/>
                <a:sym typeface="+mn-ea"/>
              </a:rPr>
              <a:t>通过复原古罗马现实场景下的实际需求和技术条件</a:t>
            </a:r>
            <a:r>
              <a:rPr lang="zh-CN">
                <a:latin typeface="楷体" panose="02010609060101010101" charset="-122"/>
                <a:ea typeface="楷体" panose="02010609060101010101" charset="-122"/>
                <a:cs typeface="楷体" panose="02010609060101010101" charset="-122"/>
                <a:sym typeface="+mn-ea"/>
              </a:rPr>
              <a:t>，对恺撒在《高卢战记》中以文字形式记载的菜茵桥进行</a:t>
            </a:r>
            <a:r>
              <a:rPr lang="zh-CN">
                <a:solidFill>
                  <a:srgbClr val="FF0000"/>
                </a:solidFill>
                <a:latin typeface="楷体" panose="02010609060101010101" charset="-122"/>
                <a:ea typeface="楷体" panose="02010609060101010101" charset="-122"/>
                <a:cs typeface="楷体" panose="02010609060101010101" charset="-122"/>
                <a:sym typeface="+mn-ea"/>
              </a:rPr>
              <a:t>推测和复原</a:t>
            </a:r>
            <a:r>
              <a:rPr lang="en-US" altLang="zh-CN">
                <a:solidFill>
                  <a:srgbClr val="FF0000"/>
                </a:solidFill>
                <a:latin typeface="楷体" panose="02010609060101010101" charset="-122"/>
                <a:ea typeface="楷体" panose="02010609060101010101" charset="-122"/>
                <a:cs typeface="楷体" panose="02010609060101010101" charset="-122"/>
                <a:sym typeface="+mn-ea"/>
              </a:rPr>
              <a:t>……</a:t>
            </a:r>
            <a:r>
              <a:rPr lang="zh-CN">
                <a:latin typeface="楷体" panose="02010609060101010101" charset="-122"/>
                <a:ea typeface="楷体" panose="02010609060101010101" charset="-122"/>
                <a:cs typeface="楷体" panose="02010609060101010101" charset="-122"/>
                <a:sym typeface="+mn-ea"/>
              </a:rPr>
              <a:t>。更</a:t>
            </a:r>
            <a:r>
              <a:rPr lang="zh-CN">
                <a:solidFill>
                  <a:srgbClr val="FF0000"/>
                </a:solidFill>
                <a:latin typeface="楷体" panose="02010609060101010101" charset="-122"/>
                <a:ea typeface="楷体" panose="02010609060101010101" charset="-122"/>
                <a:cs typeface="楷体" panose="02010609060101010101" charset="-122"/>
                <a:sym typeface="+mn-ea"/>
              </a:rPr>
              <a:t>考察</a:t>
            </a:r>
            <a:r>
              <a:rPr lang="zh-CN">
                <a:latin typeface="楷体" panose="02010609060101010101" charset="-122"/>
                <a:ea typeface="楷体" panose="02010609060101010101" charset="-122"/>
                <a:cs typeface="楷体" panose="02010609060101010101" charset="-122"/>
                <a:sym typeface="+mn-ea"/>
              </a:rPr>
              <a:t>在真正的生产生活中持续使用至今的中国木拱桥。</a:t>
            </a:r>
            <a:r>
              <a:rPr lang="zh-CN">
                <a:solidFill>
                  <a:srgbClr val="7030A0"/>
                </a:solidFill>
                <a:latin typeface="楷体" panose="02010609060101010101" charset="-122"/>
                <a:ea typeface="楷体" panose="02010609060101010101" charset="-122"/>
                <a:cs typeface="楷体" panose="02010609060101010101" charset="-122"/>
                <a:sym typeface="+mn-ea"/>
              </a:rPr>
              <a:t>除了</a:t>
            </a:r>
            <a:r>
              <a:rPr lang="zh-CN">
                <a:solidFill>
                  <a:srgbClr val="FF0000"/>
                </a:solidFill>
                <a:latin typeface="楷体" panose="02010609060101010101" charset="-122"/>
                <a:ea typeface="楷体" panose="02010609060101010101" charset="-122"/>
                <a:cs typeface="楷体" panose="02010609060101010101" charset="-122"/>
                <a:sym typeface="+mn-ea"/>
              </a:rPr>
              <a:t>完成对大量文字和图像资料的爬梳工作</a:t>
            </a:r>
            <a:r>
              <a:rPr lang="zh-CN">
                <a:latin typeface="楷体" panose="02010609060101010101" charset="-122"/>
                <a:ea typeface="楷体" panose="02010609060101010101" charset="-122"/>
                <a:cs typeface="楷体" panose="02010609060101010101" charset="-122"/>
                <a:sym typeface="+mn-ea"/>
              </a:rPr>
              <a:t>，他</a:t>
            </a:r>
            <a:r>
              <a:rPr lang="zh-CN">
                <a:solidFill>
                  <a:srgbClr val="7030A0"/>
                </a:solidFill>
                <a:latin typeface="楷体" panose="02010609060101010101" charset="-122"/>
                <a:ea typeface="楷体" panose="02010609060101010101" charset="-122"/>
                <a:cs typeface="楷体" panose="02010609060101010101" charset="-122"/>
                <a:sym typeface="+mn-ea"/>
              </a:rPr>
              <a:t>还</a:t>
            </a:r>
            <a:r>
              <a:rPr lang="en-US" altLang="zh-CN">
                <a:latin typeface="楷体" panose="02010609060101010101" charset="-122"/>
                <a:ea typeface="楷体" panose="02010609060101010101" charset="-122"/>
                <a:cs typeface="楷体" panose="02010609060101010101" charset="-122"/>
                <a:sym typeface="+mn-ea"/>
              </a:rPr>
              <a:t>……</a:t>
            </a:r>
            <a:r>
              <a:rPr lang="zh-CN">
                <a:solidFill>
                  <a:srgbClr val="FF0000"/>
                </a:solidFill>
                <a:latin typeface="楷体" panose="02010609060101010101" charset="-122"/>
                <a:ea typeface="楷体" panose="02010609060101010101" charset="-122"/>
                <a:cs typeface="楷体" panose="02010609060101010101" charset="-122"/>
                <a:sym typeface="+mn-ea"/>
              </a:rPr>
              <a:t>实地测绘</a:t>
            </a:r>
            <a:r>
              <a:rPr lang="zh-CN">
                <a:latin typeface="楷体" panose="02010609060101010101" charset="-122"/>
                <a:ea typeface="楷体" panose="02010609060101010101" charset="-122"/>
                <a:cs typeface="楷体" panose="02010609060101010101" charset="-122"/>
                <a:sym typeface="+mn-ea"/>
              </a:rPr>
              <a:t>了一座又一座古代和现代用相同技术建造的编木拱桥；在工作室内</a:t>
            </a:r>
            <a:r>
              <a:rPr lang="zh-CN">
                <a:solidFill>
                  <a:srgbClr val="FF0000"/>
                </a:solidFill>
                <a:latin typeface="楷体" panose="02010609060101010101" charset="-122"/>
                <a:ea typeface="楷体" panose="02010609060101010101" charset="-122"/>
                <a:cs typeface="楷体" panose="02010609060101010101" charset="-122"/>
                <a:sym typeface="+mn-ea"/>
              </a:rPr>
              <a:t>完成了模型制作</a:t>
            </a:r>
            <a:r>
              <a:rPr lang="zh-CN">
                <a:latin typeface="楷体" panose="02010609060101010101" charset="-122"/>
                <a:ea typeface="楷体" panose="02010609060101010101" charset="-122"/>
                <a:cs typeface="楷体" panose="02010609060101010101" charset="-122"/>
                <a:sym typeface="+mn-ea"/>
              </a:rPr>
              <a:t>；</a:t>
            </a:r>
            <a:r>
              <a:rPr lang="zh-CN">
                <a:solidFill>
                  <a:srgbClr val="7030A0"/>
                </a:solidFill>
                <a:latin typeface="楷体" panose="02010609060101010101" charset="-122"/>
                <a:ea typeface="楷体" panose="02010609060101010101" charset="-122"/>
                <a:cs typeface="楷体" panose="02010609060101010101" charset="-122"/>
                <a:sym typeface="+mn-ea"/>
              </a:rPr>
              <a:t>更</a:t>
            </a:r>
            <a:r>
              <a:rPr lang="zh-CN">
                <a:latin typeface="楷体" panose="02010609060101010101" charset="-122"/>
                <a:ea typeface="楷体" panose="02010609060101010101" charset="-122"/>
                <a:cs typeface="楷体" panose="02010609060101010101" charset="-122"/>
                <a:sym typeface="+mn-ea"/>
              </a:rPr>
              <a:t>带着人类学者的眼界和历史学者的深思，深入当地社会生活的历史与现实，不止一次地</a:t>
            </a:r>
            <a:r>
              <a:rPr lang="zh-CN">
                <a:solidFill>
                  <a:srgbClr val="FF0000"/>
                </a:solidFill>
                <a:latin typeface="楷体" panose="02010609060101010101" charset="-122"/>
                <a:ea typeface="楷体" panose="02010609060101010101" charset="-122"/>
                <a:cs typeface="楷体" panose="02010609060101010101" charset="-122"/>
                <a:sym typeface="+mn-ea"/>
              </a:rPr>
              <a:t>全程参与造桥匠人的实际营造工作</a:t>
            </a:r>
            <a:r>
              <a:rPr lang="zh-CN">
                <a:latin typeface="楷体" panose="02010609060101010101" charset="-122"/>
                <a:ea typeface="楷体" panose="02010609060101010101" charset="-122"/>
                <a:cs typeface="楷体" panose="02010609060101010101" charset="-122"/>
                <a:sym typeface="+mn-ea"/>
              </a:rPr>
              <a:t>。</a:t>
            </a:r>
            <a:endParaRPr lang="zh-CN">
              <a:latin typeface="楷体" panose="02010609060101010101" charset="-122"/>
              <a:ea typeface="楷体" panose="02010609060101010101" charset="-122"/>
              <a:cs typeface="楷体" panose="02010609060101010101" charset="-122"/>
              <a:sym typeface="+mn-ea"/>
            </a:endParaRPr>
          </a:p>
          <a:p>
            <a:pPr marL="0" indent="0" fontAlgn="auto">
              <a:lnSpc>
                <a:spcPct val="120000"/>
              </a:lnSpc>
              <a:buNone/>
            </a:pPr>
            <a:r>
              <a:rPr lang="zh-CN">
                <a:latin typeface="楷体" panose="02010609060101010101" charset="-122"/>
                <a:ea typeface="楷体" panose="02010609060101010101" charset="-122"/>
                <a:cs typeface="楷体" panose="02010609060101010101" charset="-122"/>
                <a:sym typeface="+mn-ea"/>
              </a:rPr>
              <a:t> </a:t>
            </a:r>
            <a:r>
              <a:rPr lang="en-US" altLang="zh-CN">
                <a:latin typeface="楷体" panose="02010609060101010101" charset="-122"/>
                <a:ea typeface="楷体" panose="02010609060101010101" charset="-122"/>
                <a:cs typeface="楷体" panose="02010609060101010101" charset="-122"/>
                <a:sym typeface="+mn-ea"/>
              </a:rPr>
              <a:t>  </a:t>
            </a:r>
            <a:r>
              <a:rPr lang="en-US" altLang="zh-CN">
                <a:solidFill>
                  <a:srgbClr val="7030A0"/>
                </a:solidFill>
                <a:latin typeface="楷体" panose="02010609060101010101" charset="-122"/>
                <a:ea typeface="楷体" panose="02010609060101010101" charset="-122"/>
                <a:cs typeface="楷体" panose="02010609060101010101" charset="-122"/>
                <a:sym typeface="+mn-ea"/>
              </a:rPr>
              <a:t> </a:t>
            </a:r>
            <a:r>
              <a:rPr lang="zh-CN" altLang="en-US">
                <a:solidFill>
                  <a:srgbClr val="7030A0"/>
                </a:solidFill>
                <a:latin typeface="微软雅黑" panose="020b0503020204020204" charset="-122"/>
                <a:ea typeface="微软雅黑"/>
                <a:cs typeface="微软雅黑" panose="020b0503020204020204" charset="-122"/>
                <a:sym typeface="+mn-ea"/>
              </a:rPr>
              <a:t>注意</a:t>
            </a:r>
            <a:r>
              <a:rPr lang="en-US" altLang="zh-CN">
                <a:solidFill>
                  <a:srgbClr val="7030A0"/>
                </a:solidFill>
                <a:latin typeface="微软雅黑" panose="020b0503020204020204" charset="-122"/>
                <a:ea typeface="微软雅黑"/>
                <a:cs typeface="微软雅黑" panose="020b0503020204020204" charset="-122"/>
                <a:sym typeface="+mn-ea"/>
              </a:rPr>
              <a:t>“</a:t>
            </a:r>
            <a:r>
              <a:rPr lang="zh-CN" altLang="en-US">
                <a:solidFill>
                  <a:srgbClr val="C00000"/>
                </a:solidFill>
                <a:latin typeface="微软雅黑" panose="020b0503020204020204" charset="-122"/>
                <a:ea typeface="微软雅黑"/>
                <a:cs typeface="微软雅黑" panose="020b0503020204020204" charset="-122"/>
                <a:sym typeface="+mn-ea"/>
              </a:rPr>
              <a:t>除了</a:t>
            </a:r>
            <a:r>
              <a:rPr lang="en-US" altLang="zh-CN">
                <a:solidFill>
                  <a:srgbClr val="7030A0"/>
                </a:solidFill>
                <a:latin typeface="微软雅黑" panose="020b0503020204020204" charset="-122"/>
                <a:ea typeface="微软雅黑"/>
                <a:cs typeface="微软雅黑" panose="020b0503020204020204" charset="-122"/>
                <a:sym typeface="+mn-ea"/>
              </a:rPr>
              <a:t>”“</a:t>
            </a:r>
            <a:r>
              <a:rPr lang="zh-CN" altLang="en-US">
                <a:solidFill>
                  <a:srgbClr val="C00000"/>
                </a:solidFill>
                <a:latin typeface="微软雅黑" panose="020b0503020204020204" charset="-122"/>
                <a:ea typeface="微软雅黑"/>
                <a:cs typeface="微软雅黑" panose="020b0503020204020204" charset="-122"/>
                <a:sym typeface="+mn-ea"/>
              </a:rPr>
              <a:t>还</a:t>
            </a:r>
            <a:r>
              <a:rPr lang="en-US" altLang="zh-CN">
                <a:solidFill>
                  <a:srgbClr val="7030A0"/>
                </a:solidFill>
                <a:latin typeface="微软雅黑" panose="020b0503020204020204" charset="-122"/>
                <a:ea typeface="微软雅黑"/>
                <a:cs typeface="微软雅黑" panose="020b0503020204020204" charset="-122"/>
                <a:sym typeface="+mn-ea"/>
              </a:rPr>
              <a:t>”“</a:t>
            </a:r>
            <a:r>
              <a:rPr lang="zh-CN" altLang="en-US">
                <a:solidFill>
                  <a:srgbClr val="C00000"/>
                </a:solidFill>
                <a:latin typeface="微软雅黑" panose="020b0503020204020204" charset="-122"/>
                <a:ea typeface="微软雅黑"/>
                <a:cs typeface="微软雅黑" panose="020b0503020204020204" charset="-122"/>
                <a:sym typeface="+mn-ea"/>
              </a:rPr>
              <a:t>更</a:t>
            </a:r>
            <a:r>
              <a:rPr lang="en-US" altLang="zh-CN">
                <a:solidFill>
                  <a:srgbClr val="7030A0"/>
                </a:solidFill>
                <a:latin typeface="微软雅黑" panose="020b0503020204020204" charset="-122"/>
                <a:ea typeface="微软雅黑"/>
                <a:cs typeface="微软雅黑" panose="020b0503020204020204" charset="-122"/>
                <a:sym typeface="+mn-ea"/>
              </a:rPr>
              <a:t>”</a:t>
            </a:r>
            <a:r>
              <a:rPr lang="zh-CN" altLang="en-US">
                <a:solidFill>
                  <a:srgbClr val="7030A0"/>
                </a:solidFill>
                <a:latin typeface="微软雅黑" panose="020b0503020204020204" charset="-122"/>
                <a:ea typeface="微软雅黑"/>
                <a:cs typeface="微软雅黑" panose="020b0503020204020204" charset="-122"/>
                <a:sym typeface="+mn-ea"/>
              </a:rPr>
              <a:t>等关联词，可以提炼出三个答题的角度。</a:t>
            </a:r>
            <a:endParaRPr lang="zh-CN" altLang="en-US" b="0">
              <a:latin typeface="楷体" panose="02010609060101010101" charset="-122"/>
              <a:ea typeface="楷体" panose="02010609060101010101" charset="-122"/>
              <a:cs typeface="楷体" panose="02010609060101010101" charset="-122"/>
            </a:endParaRPr>
          </a:p>
          <a:p>
            <a:pPr marL="0" indent="0">
              <a:buNone/>
            </a:pP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95250" y="0"/>
            <a:ext cx="11976735" cy="3977640"/>
          </a:xfrm>
        </p:spPr>
        <p:txBody>
          <a:bodyPr>
            <a:normAutofit lnSpcReduction="20000"/>
          </a:bodyPr>
          <a:lstStyle/>
          <a:p>
            <a:pPr marL="0" indent="0" fontAlgn="auto">
              <a:lnSpc>
                <a:spcPct val="120000"/>
              </a:lnSpc>
              <a:spcBef>
                <a:spcPct val="0"/>
              </a:spcBef>
              <a:buNone/>
            </a:pPr>
            <a:r>
              <a:rPr lang="zh-CN" altLang="en-US"/>
              <a:t>6.下列对文本相关内容和艺术特色的分析鉴赏，不正确的一项是（3分）</a:t>
            </a:r>
            <a:endParaRPr lang="zh-CN" altLang="en-US"/>
          </a:p>
          <a:p>
            <a:pPr marL="0" indent="0" fontAlgn="auto">
              <a:lnSpc>
                <a:spcPct val="120000"/>
              </a:lnSpc>
              <a:spcBef>
                <a:spcPct val="0"/>
              </a:spcBef>
              <a:buNone/>
            </a:pPr>
            <a:r>
              <a:rPr lang="zh-CN" altLang="en-US"/>
              <a:t>A.小说写侯洪志“唱了一段二黄原板”，丰富了人物的文人特性，推动了故事情节的发展。</a:t>
            </a:r>
            <a:endParaRPr lang="zh-CN" altLang="en-US"/>
          </a:p>
          <a:p>
            <a:pPr marL="0" indent="0" fontAlgn="auto">
              <a:lnSpc>
                <a:spcPct val="120000"/>
              </a:lnSpc>
              <a:spcBef>
                <a:spcPct val="0"/>
              </a:spcBef>
              <a:buNone/>
            </a:pPr>
            <a:r>
              <a:rPr lang="zh-CN" altLang="en-US"/>
              <a:t>B.小说写黄脸汉子听完西皮后，挥笔赠上一幅高山流水图，暗含对侯洪志的欣赏，认为他是个可塑之才。</a:t>
            </a:r>
            <a:endParaRPr lang="zh-CN" altLang="en-US"/>
          </a:p>
          <a:p>
            <a:pPr marL="0" indent="0" fontAlgn="auto">
              <a:lnSpc>
                <a:spcPct val="120000"/>
              </a:lnSpc>
              <a:spcBef>
                <a:spcPct val="0"/>
              </a:spcBef>
              <a:buNone/>
            </a:pPr>
            <a:r>
              <a:rPr lang="zh-CN" altLang="en-US"/>
              <a:t>C.画线处的神态描写</a:t>
            </a:r>
            <a:r>
              <a:rPr lang="zh-CN" altLang="en-US">
                <a:solidFill>
                  <a:srgbClr val="FF0000"/>
                </a:solidFill>
              </a:rPr>
              <a:t>主要刻画了</a:t>
            </a:r>
            <a:r>
              <a:rPr lang="zh-CN" altLang="en-US"/>
              <a:t>侯洪志因争强好胜的心思被黄脸汉子一语言中而变了色、一时发愣的</a:t>
            </a:r>
            <a:r>
              <a:rPr lang="zh-CN" altLang="en-US">
                <a:solidFill>
                  <a:srgbClr val="FF0000"/>
                </a:solidFill>
              </a:rPr>
              <a:t>情形</a:t>
            </a:r>
            <a:r>
              <a:rPr lang="zh-CN" altLang="en-US"/>
              <a:t>。</a:t>
            </a:r>
            <a:endParaRPr lang="zh-CN" altLang="en-US"/>
          </a:p>
          <a:p>
            <a:pPr marL="0" indent="0" fontAlgn="auto">
              <a:lnSpc>
                <a:spcPct val="120000"/>
              </a:lnSpc>
              <a:spcBef>
                <a:spcPct val="0"/>
              </a:spcBef>
              <a:buNone/>
            </a:pPr>
            <a:r>
              <a:rPr lang="zh-CN" altLang="en-US"/>
              <a:t>D.小说以画梅花为主线，叙写了黄脸汉子和侯洪志之间的传奇故事，突出了在技艺精进的过程中，需要做到守拙不移、痴心不改。</a:t>
            </a:r>
            <a:endParaRPr lang="zh-CN" altLang="en-US"/>
          </a:p>
        </p:txBody>
      </p:sp>
      <p:sp>
        <p:nvSpPr>
          <p:cNvPr id="2" name="文本框 1"/>
          <p:cNvSpPr txBox="1"/>
          <p:nvPr/>
        </p:nvSpPr>
        <p:spPr>
          <a:xfrm>
            <a:off x="11210290" y="0"/>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C</a:t>
            </a:r>
            <a:endParaRPr lang="en-US" altLang="zh-CN" sz="2800">
              <a:solidFill>
                <a:srgbClr val="FF0000"/>
              </a:solidFill>
              <a:latin typeface="Arial" pitchFamily="34" charset="0"/>
              <a:ea typeface="微软雅黑"/>
            </a:endParaRPr>
          </a:p>
        </p:txBody>
      </p:sp>
      <p:sp>
        <p:nvSpPr>
          <p:cNvPr id="100" name="文本框 99"/>
          <p:cNvSpPr txBox="1"/>
          <p:nvPr/>
        </p:nvSpPr>
        <p:spPr>
          <a:xfrm>
            <a:off x="262890" y="3977640"/>
            <a:ext cx="11677650"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0">
                <a:solidFill>
                  <a:srgbClr val="C00000"/>
                </a:solidFill>
                <a:latin typeface="Arial" pitchFamily="34" charset="0"/>
              </a:rPr>
              <a:t>参考答案：</a:t>
            </a:r>
            <a:r>
              <a:rPr lang="en-US" sz="2800" b="0">
                <a:solidFill>
                  <a:srgbClr val="FF0000"/>
                </a:solidFill>
                <a:latin typeface="Arial" pitchFamily="34" charset="0"/>
              </a:rPr>
              <a:t>C</a:t>
            </a:r>
            <a:r>
              <a:rPr lang="zh-CN" sz="2800" b="0">
                <a:solidFill>
                  <a:srgbClr val="FF0000"/>
                </a:solidFill>
                <a:cs typeface="Arial" pitchFamily="34" charset="0"/>
              </a:rPr>
              <a:t>（画线处的神态描写主要表现的是侯洪志争强好胜的心理。）</a:t>
            </a:r>
            <a:endParaRPr lang="zh-CN" altLang="en-US" sz="2800" b="0">
              <a:solidFill>
                <a:srgbClr val="FF0000"/>
              </a:solidFill>
              <a:cs typeface="Arial" pitchFamily="34" charset="0"/>
            </a:endParaRPr>
          </a:p>
        </p:txBody>
      </p:sp>
      <p:sp>
        <p:nvSpPr>
          <p:cNvPr id="4" name="文本框 3"/>
          <p:cNvSpPr txBox="1"/>
          <p:nvPr/>
        </p:nvSpPr>
        <p:spPr>
          <a:xfrm>
            <a:off x="176530" y="4587240"/>
            <a:ext cx="11764645" cy="22453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a:solidFill>
                  <a:srgbClr val="7030A0"/>
                </a:solidFill>
                <a:latin typeface="Arial" pitchFamily="34" charset="0"/>
                <a:ea typeface="微软雅黑"/>
              </a:rPr>
              <a:t>    </a:t>
            </a:r>
            <a:r>
              <a:rPr lang="zh-CN" altLang="en-US" sz="2800">
                <a:solidFill>
                  <a:srgbClr val="7030A0"/>
                </a:solidFill>
                <a:latin typeface="Arial" pitchFamily="34" charset="0"/>
                <a:ea typeface="微软雅黑"/>
              </a:rPr>
              <a:t>补充说明：此题解说有待商榷。按解说，则是认为</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神态描写主要刻画</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情形</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错误，</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刻画情形</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是手段，表现心理是目的，很难将二者分出主次。另，</a:t>
            </a:r>
            <a:r>
              <a:rPr lang="en-US" altLang="zh-CN" sz="2800">
                <a:solidFill>
                  <a:srgbClr val="7030A0"/>
                </a:solidFill>
                <a:latin typeface="Arial" pitchFamily="34" charset="0"/>
                <a:ea typeface="微软雅黑"/>
              </a:rPr>
              <a:t>A</a:t>
            </a:r>
            <a:r>
              <a:rPr lang="zh-CN" altLang="en-US" sz="2800">
                <a:solidFill>
                  <a:srgbClr val="7030A0"/>
                </a:solidFill>
                <a:latin typeface="Arial" pitchFamily="34" charset="0"/>
                <a:ea typeface="微软雅黑"/>
              </a:rPr>
              <a:t>项</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文人特性</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不严谨，</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二黄原板</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是戏曲唱腔，</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唱戏</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是否是</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文人特性</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a:t>
            </a:r>
            <a:r>
              <a:rPr lang="en-US" altLang="zh-CN" sz="2800">
                <a:solidFill>
                  <a:srgbClr val="7030A0"/>
                </a:solidFill>
                <a:latin typeface="Arial" pitchFamily="34" charset="0"/>
                <a:ea typeface="微软雅黑"/>
              </a:rPr>
              <a:t>B</a:t>
            </a:r>
            <a:r>
              <a:rPr lang="zh-CN" altLang="en-US" sz="2800">
                <a:solidFill>
                  <a:srgbClr val="7030A0"/>
                </a:solidFill>
                <a:latin typeface="Arial" pitchFamily="34" charset="0"/>
                <a:ea typeface="微软雅黑"/>
              </a:rPr>
              <a:t>项，</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可塑之才</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指向唱戏还是绘画，容易产生歧义。若指绘画，则何以从听戏中看出？若指唱戏，则与小说以画梅为主线何干？</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linds(horizontal)">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640" y="122555"/>
            <a:ext cx="11866245" cy="4455160"/>
          </a:xfrm>
        </p:spPr>
        <p:txBody>
          <a:bodyPr/>
          <a:lstStyle/>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7.对文中“梅花斗寒图”这一段的场面描写的鉴赏，下列说法不正确的一项是（3分）</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A.“送”“铺”“垂”“待”等词语，体现了侯洪志内心对黄脸汉子的恭敬之情。</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B.“目光迷离，悲喜全无”传神地写出黄脸汉子</a:t>
            </a:r>
            <a:r>
              <a:rPr lang="zh-CN" altLang="en-US">
                <a:solidFill>
                  <a:srgbClr val="FF0000"/>
                </a:solidFill>
                <a:latin typeface="微软雅黑" panose="020b0503020204020204" charset="-122"/>
                <a:ea typeface="微软雅黑"/>
                <a:cs typeface="微软雅黑" panose="020b0503020204020204" charset="-122"/>
              </a:rPr>
              <a:t>弥留之际</a:t>
            </a:r>
            <a:r>
              <a:rPr lang="zh-CN" altLang="en-US">
                <a:solidFill>
                  <a:schemeClr val="tx1"/>
                </a:solidFill>
                <a:latin typeface="微软雅黑" panose="020b0503020204020204" charset="-122"/>
                <a:ea typeface="微软雅黑"/>
                <a:cs typeface="微软雅黑" panose="020b0503020204020204" charset="-122"/>
              </a:rPr>
              <a:t>为了这一绝笔之作</a:t>
            </a:r>
            <a:r>
              <a:rPr lang="zh-CN" altLang="en-US">
                <a:solidFill>
                  <a:srgbClr val="FF0000"/>
                </a:solidFill>
                <a:latin typeface="微软雅黑" panose="020b0503020204020204" charset="-122"/>
                <a:ea typeface="微软雅黑"/>
                <a:cs typeface="微软雅黑" panose="020b0503020204020204" charset="-122"/>
              </a:rPr>
              <a:t>心力交瘁</a:t>
            </a:r>
            <a:r>
              <a:rPr lang="zh-CN" altLang="en-US">
                <a:solidFill>
                  <a:schemeClr val="tx1"/>
                </a:solidFill>
                <a:latin typeface="微软雅黑" panose="020b0503020204020204" charset="-122"/>
                <a:ea typeface="微软雅黑"/>
                <a:cs typeface="微软雅黑" panose="020b0503020204020204" charset="-122"/>
              </a:rPr>
              <a:t>。</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C.作者善于调动色彩，“洁白”“红红”“纸白”，对比鲜明，给读者以强烈的视觉冲击。</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0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D.“先生就是……”作者运用留白手法，在戛然而止中给读者留下想象空间，含蓄蕴藉。</a:t>
            </a:r>
            <a:endParaRPr lang="zh-CN" altLang="en-US">
              <a:solidFill>
                <a:schemeClr val="tx1"/>
              </a:solidFill>
              <a:latin typeface="微软雅黑" panose="020b0503020204020204" charset="-122"/>
              <a:ea typeface="微软雅黑"/>
              <a:cs typeface="微软雅黑" panose="020b0503020204020204" charset="-122"/>
            </a:endParaRPr>
          </a:p>
        </p:txBody>
      </p:sp>
      <p:sp>
        <p:nvSpPr>
          <p:cNvPr id="100" name="文本框 99"/>
          <p:cNvSpPr txBox="1"/>
          <p:nvPr/>
        </p:nvSpPr>
        <p:spPr>
          <a:xfrm>
            <a:off x="300355" y="4577715"/>
            <a:ext cx="11571605" cy="9531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0">
                <a:solidFill>
                  <a:srgbClr val="C00000"/>
                </a:solidFill>
                <a:latin typeface="Arial" pitchFamily="34" charset="0"/>
              </a:rPr>
              <a:t>参考答案：</a:t>
            </a:r>
            <a:r>
              <a:rPr lang="en-US" sz="2800" b="0">
                <a:solidFill>
                  <a:srgbClr val="FF0000"/>
                </a:solidFill>
                <a:latin typeface="Arial" pitchFamily="34" charset="0"/>
              </a:rPr>
              <a:t>B</a:t>
            </a:r>
            <a:r>
              <a:rPr lang="zh-CN" sz="2800" b="0">
                <a:solidFill>
                  <a:srgbClr val="FF0000"/>
                </a:solidFill>
                <a:cs typeface="Arial" pitchFamily="34" charset="0"/>
              </a:rPr>
              <a:t>（</a:t>
            </a:r>
            <a:r>
              <a:rPr lang="en-US" sz="2800" b="0">
                <a:solidFill>
                  <a:srgbClr val="FF0000"/>
                </a:solidFill>
                <a:latin typeface="Arial" pitchFamily="34" charset="0"/>
              </a:rPr>
              <a:t>“</a:t>
            </a:r>
            <a:r>
              <a:rPr lang="zh-CN" sz="2800" b="0">
                <a:solidFill>
                  <a:srgbClr val="FF0000"/>
                </a:solidFill>
                <a:cs typeface="Arial" pitchFamily="34" charset="0"/>
              </a:rPr>
              <a:t>弥留之际</a:t>
            </a:r>
            <a:r>
              <a:rPr lang="en-US" sz="2800" b="0">
                <a:solidFill>
                  <a:srgbClr val="FF0000"/>
                </a:solidFill>
                <a:latin typeface="Arial" pitchFamily="34" charset="0"/>
              </a:rPr>
              <a:t>”“</a:t>
            </a:r>
            <a:r>
              <a:rPr lang="zh-CN" sz="2800" b="0">
                <a:solidFill>
                  <a:srgbClr val="FF0000"/>
                </a:solidFill>
                <a:cs typeface="Arial" pitchFamily="34" charset="0"/>
              </a:rPr>
              <a:t>心力交瘁</a:t>
            </a:r>
            <a:r>
              <a:rPr lang="en-US" sz="2800" b="0">
                <a:solidFill>
                  <a:srgbClr val="FF0000"/>
                </a:solidFill>
                <a:latin typeface="Arial" pitchFamily="34" charset="0"/>
              </a:rPr>
              <a:t>”</a:t>
            </a:r>
            <a:r>
              <a:rPr lang="zh-CN" sz="2800" b="0">
                <a:solidFill>
                  <a:srgbClr val="FF0000"/>
                </a:solidFill>
                <a:cs typeface="Arial" pitchFamily="34" charset="0"/>
              </a:rPr>
              <a:t>于文无据，文中只是说其</a:t>
            </a:r>
            <a:r>
              <a:rPr lang="en-US" sz="2800" b="0">
                <a:solidFill>
                  <a:srgbClr val="FF0000"/>
                </a:solidFill>
                <a:latin typeface="Arial" pitchFamily="34" charset="0"/>
              </a:rPr>
              <a:t>“</a:t>
            </a:r>
            <a:r>
              <a:rPr lang="zh-CN" sz="2800" b="0">
                <a:solidFill>
                  <a:srgbClr val="FF0000"/>
                </a:solidFill>
                <a:cs typeface="Arial" pitchFamily="34" charset="0"/>
              </a:rPr>
              <a:t>不久人世</a:t>
            </a:r>
            <a:r>
              <a:rPr lang="en-US" sz="2800" b="0">
                <a:solidFill>
                  <a:srgbClr val="FF0000"/>
                </a:solidFill>
                <a:latin typeface="Arial" pitchFamily="34" charset="0"/>
              </a:rPr>
              <a:t>”</a:t>
            </a:r>
            <a:r>
              <a:rPr lang="zh-CN" sz="2800" b="0">
                <a:solidFill>
                  <a:srgbClr val="FF0000"/>
                </a:solidFill>
                <a:cs typeface="Arial" pitchFamily="34" charset="0"/>
              </a:rPr>
              <a:t>，这里表现的是黄脸汉子绘画时心无杂念、物我两忘的境界。）</a:t>
            </a:r>
            <a:endParaRPr lang="zh-CN" altLang="en-US" sz="2800" b="0">
              <a:solidFill>
                <a:srgbClr val="FF0000"/>
              </a:solidFill>
              <a:cs typeface="Arial" pitchFamily="34" charset="0"/>
            </a:endParaRPr>
          </a:p>
        </p:txBody>
      </p:sp>
      <p:sp>
        <p:nvSpPr>
          <p:cNvPr id="2" name="文本框 1"/>
          <p:cNvSpPr txBox="1"/>
          <p:nvPr/>
        </p:nvSpPr>
        <p:spPr>
          <a:xfrm>
            <a:off x="300355" y="5774055"/>
            <a:ext cx="1078738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弥留</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指</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病重即将死亡</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，与</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不久人世</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有异。</a:t>
            </a:r>
            <a:endParaRPr lang="zh-CN" altLang="en-US" sz="2800">
              <a:solidFill>
                <a:srgbClr val="7030A0"/>
              </a:solidFill>
              <a:latin typeface="Arial" pitchFamily="34" charset="0"/>
              <a:ea typeface="微软雅黑"/>
            </a:endParaRPr>
          </a:p>
        </p:txBody>
      </p:sp>
      <p:sp>
        <p:nvSpPr>
          <p:cNvPr id="4" name="文本框 3"/>
          <p:cNvSpPr txBox="1"/>
          <p:nvPr>
            <p:custDataLst>
              <p:tags r:id="rId2"/>
            </p:custDataLst>
          </p:nvPr>
        </p:nvSpPr>
        <p:spPr>
          <a:xfrm>
            <a:off x="1929130" y="584200"/>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B</a:t>
            </a:r>
            <a:endParaRPr lang="en-US" altLang="zh-CN" sz="2800">
              <a:solidFill>
                <a:srgbClr val="FF000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39700" y="41910"/>
            <a:ext cx="11922760" cy="1054735"/>
          </a:xfrm>
        </p:spPr>
        <p:txBody>
          <a:bodyPr>
            <a:normAutofit/>
          </a:bodyPr>
          <a:lstStyle/>
          <a:p>
            <a:pPr marL="0" indent="0" fontAlgn="auto">
              <a:lnSpc>
                <a:spcPct val="100000"/>
              </a:lnSpc>
              <a:spcBef>
                <a:spcPct val="0"/>
              </a:spcBef>
              <a:buNone/>
            </a:pPr>
            <a:r>
              <a:rPr lang="en-US" altLang="zh-CN"/>
              <a:t>   8.小说结尾黄脸汉子说“你我早已师徒一场”，联系小说题目“绝墨”，说说黄脸汉子</a:t>
            </a:r>
            <a:r>
              <a:rPr lang="en-US" altLang="zh-CN">
                <a:solidFill>
                  <a:srgbClr val="C00000"/>
                </a:solidFill>
              </a:rPr>
              <a:t>为师之道</a:t>
            </a:r>
            <a:r>
              <a:rPr lang="en-US" altLang="zh-CN"/>
              <a:t>“绝”在哪里。（4分）</a:t>
            </a:r>
            <a:endParaRPr lang="en-US" altLang="zh-CN"/>
          </a:p>
        </p:txBody>
      </p:sp>
      <p:sp>
        <p:nvSpPr>
          <p:cNvPr id="100" name="文本框 99"/>
          <p:cNvSpPr txBox="1"/>
          <p:nvPr/>
        </p:nvSpPr>
        <p:spPr>
          <a:xfrm>
            <a:off x="139700" y="1096645"/>
            <a:ext cx="11754485" cy="181483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0">
                <a:solidFill>
                  <a:srgbClr val="C00000"/>
                </a:solidFill>
                <a:latin typeface="Arial" pitchFamily="34" charset="0"/>
              </a:rPr>
              <a:t>参考答案：</a:t>
            </a:r>
            <a:r>
              <a:rPr lang="en-US" sz="2800" b="0">
                <a:solidFill>
                  <a:srgbClr val="FF0000"/>
                </a:solidFill>
                <a:latin typeface="Arial" pitchFamily="34" charset="0"/>
              </a:rPr>
              <a:t>①“</a:t>
            </a:r>
            <a:r>
              <a:rPr lang="zh-CN" sz="2800" b="0">
                <a:solidFill>
                  <a:srgbClr val="FF0000"/>
                </a:solidFill>
                <a:cs typeface="Arial" pitchFamily="34" charset="0"/>
              </a:rPr>
              <a:t>绝</a:t>
            </a:r>
            <a:r>
              <a:rPr lang="en-US" sz="2800" b="0">
                <a:solidFill>
                  <a:srgbClr val="FF0000"/>
                </a:solidFill>
                <a:latin typeface="Arial" pitchFamily="34" charset="0"/>
              </a:rPr>
              <a:t>”</a:t>
            </a:r>
            <a:r>
              <a:rPr lang="zh-CN" sz="2800" b="0">
                <a:solidFill>
                  <a:srgbClr val="FF0000"/>
                </a:solidFill>
                <a:cs typeface="Arial" pitchFamily="34" charset="0"/>
              </a:rPr>
              <a:t>在</a:t>
            </a:r>
            <a:r>
              <a:rPr lang="zh-CN" sz="2800" b="0">
                <a:solidFill>
                  <a:srgbClr val="002060"/>
                </a:solidFill>
                <a:cs typeface="Arial" pitchFamily="34" charset="0"/>
              </a:rPr>
              <a:t>激励反省</a:t>
            </a:r>
            <a:r>
              <a:rPr lang="zh-CN" sz="2800" b="0">
                <a:solidFill>
                  <a:srgbClr val="FF0000"/>
                </a:solidFill>
                <a:cs typeface="Arial" pitchFamily="34" charset="0"/>
              </a:rPr>
              <a:t>。酒楼论画不动声色，留画相赠，让侯洪志知道山外有山，激发其斗志。</a:t>
            </a:r>
            <a:r>
              <a:rPr lang="en-US" sz="2800" b="0">
                <a:solidFill>
                  <a:srgbClr val="FF0000"/>
                </a:solidFill>
                <a:latin typeface="Arial" pitchFamily="34" charset="0"/>
              </a:rPr>
              <a:t>②“</a:t>
            </a:r>
            <a:r>
              <a:rPr lang="zh-CN" sz="2800" b="0">
                <a:solidFill>
                  <a:srgbClr val="FF0000"/>
                </a:solidFill>
                <a:cs typeface="Arial" pitchFamily="34" charset="0"/>
              </a:rPr>
              <a:t>绝</a:t>
            </a:r>
            <a:r>
              <a:rPr lang="en-US" sz="2800" b="0">
                <a:solidFill>
                  <a:srgbClr val="FF0000"/>
                </a:solidFill>
                <a:latin typeface="Arial" pitchFamily="34" charset="0"/>
              </a:rPr>
              <a:t>”</a:t>
            </a:r>
            <a:r>
              <a:rPr lang="zh-CN" sz="2800" b="0">
                <a:solidFill>
                  <a:srgbClr val="FF0000"/>
                </a:solidFill>
                <a:cs typeface="Arial" pitchFamily="34" charset="0"/>
              </a:rPr>
              <a:t>在</a:t>
            </a:r>
            <a:r>
              <a:rPr lang="zh-CN" sz="2800" b="0">
                <a:solidFill>
                  <a:srgbClr val="002060"/>
                </a:solidFill>
                <a:cs typeface="Arial" pitchFamily="34" charset="0"/>
              </a:rPr>
              <a:t>注重磨砺</a:t>
            </a:r>
            <a:r>
              <a:rPr lang="zh-CN" sz="2800" b="0">
                <a:solidFill>
                  <a:srgbClr val="FF0000"/>
                </a:solidFill>
                <a:cs typeface="Arial" pitchFamily="34" charset="0"/>
              </a:rPr>
              <a:t>。逐步消除侯洪志画作时的商贾气、求胜斗狠心。</a:t>
            </a:r>
            <a:r>
              <a:rPr lang="en-US" sz="2800" b="0">
                <a:solidFill>
                  <a:srgbClr val="FF0000"/>
                </a:solidFill>
                <a:latin typeface="Arial" pitchFamily="34" charset="0"/>
              </a:rPr>
              <a:t>③“</a:t>
            </a:r>
            <a:r>
              <a:rPr lang="zh-CN" sz="2800" b="0">
                <a:solidFill>
                  <a:srgbClr val="FF0000"/>
                </a:solidFill>
                <a:cs typeface="Arial" pitchFamily="34" charset="0"/>
              </a:rPr>
              <a:t>绝</a:t>
            </a:r>
            <a:r>
              <a:rPr lang="en-US" sz="2800" b="0">
                <a:solidFill>
                  <a:srgbClr val="FF0000"/>
                </a:solidFill>
                <a:latin typeface="Arial" pitchFamily="34" charset="0"/>
              </a:rPr>
              <a:t>”</a:t>
            </a:r>
            <a:r>
              <a:rPr lang="zh-CN" sz="2800" b="0">
                <a:solidFill>
                  <a:srgbClr val="FF0000"/>
                </a:solidFill>
                <a:cs typeface="Arial" pitchFamily="34" charset="0"/>
              </a:rPr>
              <a:t>在</a:t>
            </a:r>
            <a:r>
              <a:rPr lang="zh-CN" sz="2800" b="0">
                <a:solidFill>
                  <a:srgbClr val="002060"/>
                </a:solidFill>
                <a:cs typeface="Arial" pitchFamily="34" charset="0"/>
              </a:rPr>
              <a:t>正面引导</a:t>
            </a:r>
            <a:r>
              <a:rPr lang="zh-CN" sz="2800" b="0">
                <a:solidFill>
                  <a:srgbClr val="FF0000"/>
                </a:solidFill>
                <a:cs typeface="Arial" pitchFamily="34" charset="0"/>
              </a:rPr>
              <a:t>。通过一定的方法正面引导侯洪志技艺达到出神入化、物我两忘的境界。（共4分，任答两点即可。）</a:t>
            </a:r>
            <a:endParaRPr lang="zh-CN" altLang="en-US" sz="2800" b="0">
              <a:solidFill>
                <a:srgbClr val="FF0000"/>
              </a:solidFill>
              <a:cs typeface="Arial" pitchFamily="34" charset="0"/>
            </a:endParaRPr>
          </a:p>
        </p:txBody>
      </p:sp>
      <p:sp>
        <p:nvSpPr>
          <p:cNvPr id="2" name="文本框 1"/>
          <p:cNvSpPr txBox="1"/>
          <p:nvPr/>
        </p:nvSpPr>
        <p:spPr>
          <a:xfrm>
            <a:off x="299720" y="3017520"/>
            <a:ext cx="11659870" cy="364363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tx1"/>
                </a:solidFill>
                <a:latin typeface="微软雅黑" panose="020b0503020204020204" charset="-122"/>
                <a:ea typeface="微软雅黑"/>
                <a:cs typeface="微软雅黑" panose="020b0503020204020204" charset="-122"/>
              </a:rPr>
              <a:t>补充说明：题目要求分析</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为师之道</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绝</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是</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高超之极</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的意思。与</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正面引导</a:t>
            </a:r>
            <a:r>
              <a:rPr lang="en-US" altLang="zh-CN" sz="2800">
                <a:solidFill>
                  <a:schemeClr val="tx1"/>
                </a:solidFill>
                <a:latin typeface="微软雅黑" panose="020b0503020204020204" charset="-122"/>
                <a:ea typeface="微软雅黑"/>
                <a:cs typeface="微软雅黑" panose="020b0503020204020204" charset="-122"/>
              </a:rPr>
              <a:t>”</a:t>
            </a:r>
            <a:r>
              <a:rPr lang="zh-CN" altLang="en-US" sz="2800">
                <a:solidFill>
                  <a:schemeClr val="tx1"/>
                </a:solidFill>
                <a:latin typeface="微软雅黑" panose="020b0503020204020204" charset="-122"/>
                <a:ea typeface="微软雅黑"/>
                <a:cs typeface="微软雅黑" panose="020b0503020204020204" charset="-122"/>
              </a:rPr>
              <a:t>相对应，</a:t>
            </a:r>
            <a:r>
              <a:rPr lang="en-US" sz="2800">
                <a:solidFill>
                  <a:srgbClr val="002060"/>
                </a:solidFill>
                <a:latin typeface="Arial" pitchFamily="34" charset="0"/>
                <a:sym typeface="+mn-ea"/>
              </a:rPr>
              <a:t>①②</a:t>
            </a:r>
            <a:r>
              <a:rPr lang="zh-CN" altLang="en-US" sz="2800">
                <a:solidFill>
                  <a:srgbClr val="002060"/>
                </a:solidFill>
                <a:latin typeface="Arial" pitchFamily="34" charset="0"/>
                <a:sym typeface="+mn-ea"/>
              </a:rPr>
              <a:t>点可合并为</a:t>
            </a:r>
            <a:r>
              <a:rPr lang="zh-CN" altLang="en-US" sz="2800">
                <a:solidFill>
                  <a:srgbClr val="FF0000"/>
                </a:solidFill>
                <a:latin typeface="Arial" pitchFamily="34" charset="0"/>
                <a:sym typeface="+mn-ea"/>
              </a:rPr>
              <a:t>反向鞭策</a:t>
            </a:r>
            <a:r>
              <a:rPr lang="zh-CN" altLang="en-US" sz="2800">
                <a:solidFill>
                  <a:srgbClr val="002060"/>
                </a:solidFill>
                <a:latin typeface="Arial" pitchFamily="34" charset="0"/>
                <a:sym typeface="+mn-ea"/>
              </a:rPr>
              <a:t>。答案可修正为：</a:t>
            </a:r>
            <a:endParaRPr lang="zh-CN" altLang="en-US" sz="2800">
              <a:solidFill>
                <a:srgbClr val="FF0000"/>
              </a:solidFill>
              <a:latin typeface="Arial" pitchFamily="34" charset="0"/>
              <a:sym typeface="+mn-ea"/>
            </a:endParaRPr>
          </a:p>
          <a:p>
            <a:pPr algn="l"/>
            <a:r>
              <a:rPr lang="en-US" sz="2800">
                <a:solidFill>
                  <a:srgbClr val="FF0000"/>
                </a:solidFill>
                <a:latin typeface="Arial" pitchFamily="34" charset="0"/>
                <a:sym typeface="+mn-ea"/>
              </a:rPr>
              <a:t>①“</a:t>
            </a:r>
            <a:r>
              <a:rPr lang="zh-CN" altLang="en-US" sz="2800">
                <a:solidFill>
                  <a:srgbClr val="FF0000"/>
                </a:solidFill>
                <a:latin typeface="Arial" pitchFamily="34" charset="0"/>
                <a:sym typeface="+mn-ea"/>
              </a:rPr>
              <a:t>绝</a:t>
            </a:r>
            <a:r>
              <a:rPr lang="en-US" altLang="zh-CN" sz="2800">
                <a:solidFill>
                  <a:srgbClr val="FF0000"/>
                </a:solidFill>
                <a:latin typeface="Arial" pitchFamily="34" charset="0"/>
                <a:sym typeface="+mn-ea"/>
              </a:rPr>
              <a:t>”</a:t>
            </a:r>
            <a:r>
              <a:rPr lang="zh-CN" altLang="en-US" sz="2800">
                <a:solidFill>
                  <a:srgbClr val="FF0000"/>
                </a:solidFill>
                <a:latin typeface="Arial" pitchFamily="34" charset="0"/>
                <a:sym typeface="+mn-ea"/>
              </a:rPr>
              <a:t>在反向鞭策：赠</a:t>
            </a:r>
            <a:r>
              <a:rPr lang="en-US" altLang="zh-CN" sz="2800">
                <a:solidFill>
                  <a:srgbClr val="FF0000"/>
                </a:solidFill>
                <a:latin typeface="Arial" pitchFamily="34" charset="0"/>
                <a:sym typeface="+mn-ea"/>
              </a:rPr>
              <a:t>“</a:t>
            </a:r>
            <a:r>
              <a:rPr lang="zh-CN" altLang="en-US" sz="2800">
                <a:solidFill>
                  <a:srgbClr val="FF0000"/>
                </a:solidFill>
                <a:latin typeface="Arial" pitchFamily="34" charset="0"/>
                <a:sym typeface="+mn-ea"/>
              </a:rPr>
              <a:t>高山流水图</a:t>
            </a:r>
            <a:r>
              <a:rPr lang="en-US" altLang="zh-CN" sz="2800">
                <a:solidFill>
                  <a:srgbClr val="FF0000"/>
                </a:solidFill>
                <a:latin typeface="Arial" pitchFamily="34" charset="0"/>
                <a:sym typeface="+mn-ea"/>
              </a:rPr>
              <a:t>”</a:t>
            </a:r>
            <a:r>
              <a:rPr lang="zh-CN" altLang="en-US" sz="2800">
                <a:solidFill>
                  <a:srgbClr val="FF0000"/>
                </a:solidFill>
                <a:latin typeface="Arial" pitchFamily="34" charset="0"/>
                <a:sym typeface="+mn-ea"/>
              </a:rPr>
              <a:t>使</a:t>
            </a:r>
            <a:r>
              <a:rPr lang="zh-CN" sz="2800">
                <a:solidFill>
                  <a:srgbClr val="FF0000"/>
                </a:solidFill>
                <a:cs typeface="Arial" pitchFamily="34" charset="0"/>
                <a:sym typeface="+mn-ea"/>
              </a:rPr>
              <a:t>侯洪志认识不足，开</a:t>
            </a:r>
            <a:r>
              <a:rPr lang="en-US" altLang="zh-CN" sz="2800">
                <a:solidFill>
                  <a:srgbClr val="FF0000"/>
                </a:solidFill>
                <a:cs typeface="Arial" pitchFamily="34" charset="0"/>
                <a:sym typeface="+mn-ea"/>
              </a:rPr>
              <a:t>“</a:t>
            </a:r>
            <a:r>
              <a:rPr lang="zh-CN" altLang="en-US" sz="2800">
                <a:solidFill>
                  <a:srgbClr val="FF0000"/>
                </a:solidFill>
                <a:cs typeface="Arial" pitchFamily="34" charset="0"/>
                <a:sym typeface="+mn-ea"/>
              </a:rPr>
              <a:t>山月画店</a:t>
            </a:r>
            <a:r>
              <a:rPr lang="en-US" altLang="zh-CN" sz="2800">
                <a:solidFill>
                  <a:srgbClr val="FF0000"/>
                </a:solidFill>
                <a:cs typeface="Arial" pitchFamily="34" charset="0"/>
                <a:sym typeface="+mn-ea"/>
              </a:rPr>
              <a:t>”</a:t>
            </a:r>
            <a:r>
              <a:rPr lang="zh-CN" altLang="en-US" sz="2800">
                <a:solidFill>
                  <a:srgbClr val="FF0000"/>
                </a:solidFill>
                <a:cs typeface="Arial" pitchFamily="34" charset="0"/>
                <a:sym typeface="+mn-ea"/>
              </a:rPr>
              <a:t>与之竞争，指出其</a:t>
            </a:r>
            <a:r>
              <a:rPr lang="zh-CN" sz="2800">
                <a:solidFill>
                  <a:srgbClr val="FF0000"/>
                </a:solidFill>
                <a:cs typeface="Arial" pitchFamily="34" charset="0"/>
                <a:sym typeface="+mn-ea"/>
              </a:rPr>
              <a:t>画作有商贾气，有争强斗狠心导致呆滞俗气，借李客商买画时的评及带去的红梅图促使侯洪志提高画技，不敢懈怠。</a:t>
            </a:r>
            <a:r>
              <a:rPr lang="en-US" sz="2800">
                <a:solidFill>
                  <a:srgbClr val="FF0000"/>
                </a:solidFill>
                <a:latin typeface="Arial" pitchFamily="34" charset="0"/>
                <a:sym typeface="+mn-ea"/>
              </a:rPr>
              <a:t>②“</a:t>
            </a:r>
            <a:r>
              <a:rPr lang="zh-CN" sz="2800">
                <a:solidFill>
                  <a:srgbClr val="FF0000"/>
                </a:solidFill>
                <a:cs typeface="Arial" pitchFamily="34" charset="0"/>
                <a:sym typeface="+mn-ea"/>
              </a:rPr>
              <a:t>绝</a:t>
            </a:r>
            <a:r>
              <a:rPr lang="en-US" sz="2800">
                <a:solidFill>
                  <a:srgbClr val="FF0000"/>
                </a:solidFill>
                <a:latin typeface="Arial" pitchFamily="34" charset="0"/>
                <a:sym typeface="+mn-ea"/>
              </a:rPr>
              <a:t>”</a:t>
            </a:r>
            <a:r>
              <a:rPr lang="zh-CN" sz="2800">
                <a:solidFill>
                  <a:srgbClr val="FF0000"/>
                </a:solidFill>
                <a:cs typeface="Arial" pitchFamily="34" charset="0"/>
                <a:sym typeface="+mn-ea"/>
              </a:rPr>
              <a:t>在正面引导，在侯洪志上门威胁时，点拨他善画者多见识、多积累，做到物我两忘，亲身示范作</a:t>
            </a:r>
            <a:r>
              <a:rPr lang="en-US" altLang="zh-CN" sz="2800">
                <a:solidFill>
                  <a:srgbClr val="FF0000"/>
                </a:solidFill>
                <a:cs typeface="Arial" pitchFamily="34" charset="0"/>
                <a:sym typeface="+mn-ea"/>
              </a:rPr>
              <a:t>“</a:t>
            </a:r>
            <a:r>
              <a:rPr lang="zh-CN" altLang="en-US" sz="2800">
                <a:solidFill>
                  <a:srgbClr val="FF0000"/>
                </a:solidFill>
                <a:cs typeface="Arial" pitchFamily="34" charset="0"/>
                <a:sym typeface="+mn-ea"/>
              </a:rPr>
              <a:t>梅花斗寒图</a:t>
            </a:r>
            <a:r>
              <a:rPr lang="en-US" altLang="zh-CN" sz="2800">
                <a:solidFill>
                  <a:srgbClr val="FF0000"/>
                </a:solidFill>
                <a:cs typeface="Arial" pitchFamily="34" charset="0"/>
                <a:sym typeface="+mn-ea"/>
              </a:rPr>
              <a:t>”</a:t>
            </a:r>
            <a:r>
              <a:rPr lang="zh-CN" altLang="en-US" sz="2800">
                <a:solidFill>
                  <a:srgbClr val="FF0000"/>
                </a:solidFill>
                <a:cs typeface="Arial" pitchFamily="34" charset="0"/>
                <a:sym typeface="+mn-ea"/>
              </a:rPr>
              <a:t>，告诉</a:t>
            </a:r>
            <a:r>
              <a:rPr lang="zh-CN" sz="2800">
                <a:solidFill>
                  <a:srgbClr val="FF0000"/>
                </a:solidFill>
                <a:cs typeface="Arial" pitchFamily="34" charset="0"/>
                <a:sym typeface="+mn-ea"/>
              </a:rPr>
              <a:t>侯洪志画笔要守拙、痴心。</a:t>
            </a:r>
            <a:endParaRPr lang="zh-CN" altLang="en-US" sz="2800">
              <a:solidFill>
                <a:srgbClr val="FF0000"/>
              </a:solidFill>
              <a:latin typeface="Arial" pitchFamily="34" charset="0"/>
              <a:ea typeface="微软雅黑"/>
              <a:cs typeface="Arial" pitchFamily="3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87325" y="226695"/>
            <a:ext cx="11731625" cy="1009015"/>
          </a:xfrm>
        </p:spPr>
        <p:txBody>
          <a:bodyPr/>
          <a:lstStyle/>
          <a:p>
            <a:pPr marL="0" indent="0">
              <a:buNone/>
            </a:pPr>
            <a:r>
              <a:rPr lang="zh-CN" altLang="en-US"/>
              <a:t>9.学校读书小组要召开读书分享会，请向没有读过本文的同学进行推荐,从</a:t>
            </a:r>
            <a:r>
              <a:rPr lang="zh-CN" altLang="en-US">
                <a:solidFill>
                  <a:srgbClr val="002060"/>
                </a:solidFill>
              </a:rPr>
              <a:t>自己体会最深</a:t>
            </a:r>
            <a:r>
              <a:rPr lang="zh-CN" altLang="en-US"/>
              <a:t>的</a:t>
            </a:r>
            <a:r>
              <a:rPr lang="zh-CN" altLang="en-US">
                <a:solidFill>
                  <a:srgbClr val="0070C0"/>
                </a:solidFill>
              </a:rPr>
              <a:t>三个方面</a:t>
            </a:r>
            <a:r>
              <a:rPr lang="zh-CN" altLang="en-US"/>
              <a:t>写出推荐要点。（6分）</a:t>
            </a:r>
            <a:endParaRPr lang="zh-CN" altLang="en-US"/>
          </a:p>
        </p:txBody>
      </p:sp>
      <p:sp>
        <p:nvSpPr>
          <p:cNvPr id="100" name="文本框 99"/>
          <p:cNvSpPr txBox="1"/>
          <p:nvPr/>
        </p:nvSpPr>
        <p:spPr>
          <a:xfrm>
            <a:off x="186690" y="1235710"/>
            <a:ext cx="11932920" cy="321310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chemeClr val="accent6">
                    <a:lumMod val="50000"/>
                  </a:schemeClr>
                </a:solidFill>
                <a:cs typeface="Arial" pitchFamily="34" charset="0"/>
              </a:rPr>
              <a:t>参考答案</a:t>
            </a:r>
            <a:r>
              <a:rPr lang="zh-CN" sz="2800" b="0">
                <a:solidFill>
                  <a:srgbClr val="FF0000"/>
                </a:solidFill>
                <a:cs typeface="Arial" pitchFamily="34" charset="0"/>
              </a:rPr>
              <a:t>：①选材富有</a:t>
            </a:r>
            <a:r>
              <a:rPr lang="zh-CN" sz="2800" b="0">
                <a:solidFill>
                  <a:srgbClr val="002060"/>
                </a:solidFill>
                <a:cs typeface="Arial" pitchFamily="34" charset="0"/>
              </a:rPr>
              <a:t>传奇性</a:t>
            </a:r>
            <a:r>
              <a:rPr lang="zh-CN" sz="2800" b="0">
                <a:solidFill>
                  <a:srgbClr val="FF0000"/>
                </a:solidFill>
                <a:cs typeface="Arial" pitchFamily="34" charset="0"/>
              </a:rPr>
              <a:t>。以民国时期保定为背景，讲述民间平凡小人物的奇闻异事。（或选材</a:t>
            </a:r>
            <a:r>
              <a:rPr lang="zh-CN" sz="2800" b="0">
                <a:solidFill>
                  <a:srgbClr val="002060"/>
                </a:solidFill>
                <a:cs typeface="Arial" pitchFamily="34" charset="0"/>
              </a:rPr>
              <a:t>以小见大</a:t>
            </a:r>
            <a:r>
              <a:rPr lang="zh-CN" sz="2800" b="0">
                <a:solidFill>
                  <a:srgbClr val="FF0000"/>
                </a:solidFill>
                <a:cs typeface="Arial" pitchFamily="34" charset="0"/>
              </a:rPr>
              <a:t>。通过小人物学画，彰显艺术精进、文化传承主题。）②</a:t>
            </a:r>
            <a:r>
              <a:rPr lang="zh-CN" sz="2800" b="0">
                <a:solidFill>
                  <a:srgbClr val="002060"/>
                </a:solidFill>
                <a:cs typeface="Arial" pitchFamily="34" charset="0"/>
              </a:rPr>
              <a:t>语言典雅</a:t>
            </a:r>
            <a:r>
              <a:rPr lang="zh-CN" sz="2800" b="0">
                <a:solidFill>
                  <a:srgbClr val="FF0000"/>
                </a:solidFill>
                <a:cs typeface="Arial" pitchFamily="34" charset="0"/>
              </a:rPr>
              <a:t>。多使用文言语体， 多处引用古诗文。（或语言以对话串联情节，使文章结构紧凑。或</a:t>
            </a:r>
            <a:r>
              <a:rPr lang="zh-CN" sz="2800" b="0">
                <a:solidFill>
                  <a:srgbClr val="002060"/>
                </a:solidFill>
                <a:cs typeface="Arial" pitchFamily="34" charset="0"/>
              </a:rPr>
              <a:t>语言简洁</a:t>
            </a:r>
            <a:r>
              <a:rPr lang="zh-CN" sz="2800" b="0">
                <a:solidFill>
                  <a:srgbClr val="FF0000"/>
                </a:solidFill>
                <a:cs typeface="Arial" pitchFamily="34" charset="0"/>
              </a:rPr>
              <a:t>，多用短句。）③情节</a:t>
            </a:r>
            <a:r>
              <a:rPr lang="zh-CN" sz="2800" b="0">
                <a:solidFill>
                  <a:srgbClr val="002060"/>
                </a:solidFill>
                <a:cs typeface="Arial" pitchFamily="34" charset="0"/>
              </a:rPr>
              <a:t>富有悬念</a:t>
            </a:r>
            <a:r>
              <a:rPr lang="zh-CN" sz="2800" b="0">
                <a:solidFill>
                  <a:srgbClr val="FF0000"/>
                </a:solidFill>
                <a:cs typeface="Arial" pitchFamily="34" charset="0"/>
              </a:rPr>
              <a:t>。黄脸汉子出场画画便技术不凡，</a:t>
            </a:r>
            <a:r>
              <a:rPr lang="zh-CN" sz="2800" b="0">
                <a:solidFill>
                  <a:srgbClr val="7030A0"/>
                </a:solidFill>
                <a:cs typeface="Arial" pitchFamily="34" charset="0"/>
              </a:rPr>
              <a:t>赠高山流水图</a:t>
            </a:r>
            <a:r>
              <a:rPr lang="zh-CN" sz="2800" b="0">
                <a:solidFill>
                  <a:srgbClr val="FF0000"/>
                </a:solidFill>
                <a:cs typeface="Arial" pitchFamily="34" charset="0"/>
              </a:rPr>
              <a:t>后又</a:t>
            </a:r>
            <a:r>
              <a:rPr lang="zh-CN" sz="2800" b="0">
                <a:solidFill>
                  <a:srgbClr val="7030A0"/>
                </a:solidFill>
                <a:cs typeface="Arial" pitchFamily="34" charset="0"/>
              </a:rPr>
              <a:t>开店相</a:t>
            </a:r>
            <a:r>
              <a:rPr lang="en-US" sz="2800" b="0">
                <a:solidFill>
                  <a:srgbClr val="7030A0"/>
                </a:solidFill>
                <a:latin typeface="Arial" pitchFamily="34" charset="0"/>
              </a:rPr>
              <a:t>“</a:t>
            </a:r>
            <a:r>
              <a:rPr lang="zh-CN" sz="2800" b="0">
                <a:solidFill>
                  <a:srgbClr val="7030A0"/>
                </a:solidFill>
                <a:cs typeface="Arial" pitchFamily="34" charset="0"/>
              </a:rPr>
              <a:t>逼</a:t>
            </a:r>
            <a:r>
              <a:rPr lang="en-US" sz="2800" b="0">
                <a:solidFill>
                  <a:srgbClr val="7030A0"/>
                </a:solidFill>
                <a:latin typeface="Arial" pitchFamily="34" charset="0"/>
              </a:rPr>
              <a:t>”</a:t>
            </a:r>
            <a:r>
              <a:rPr lang="zh-CN" sz="2800" b="0">
                <a:solidFill>
                  <a:srgbClr val="FF0000"/>
                </a:solidFill>
                <a:cs typeface="Arial" pitchFamily="34" charset="0"/>
              </a:rPr>
              <a:t>，</a:t>
            </a:r>
            <a:r>
              <a:rPr lang="zh-CN" sz="2800" b="0">
                <a:solidFill>
                  <a:srgbClr val="7030A0"/>
                </a:solidFill>
                <a:cs typeface="Arial" pitchFamily="34" charset="0"/>
              </a:rPr>
              <a:t>表明意图后</a:t>
            </a:r>
            <a:r>
              <a:rPr lang="zh-CN" sz="2800" b="0">
                <a:solidFill>
                  <a:srgbClr val="FF0000"/>
                </a:solidFill>
                <a:cs typeface="Arial" pitchFamily="34" charset="0"/>
              </a:rPr>
              <a:t>，作者又</a:t>
            </a:r>
            <a:r>
              <a:rPr lang="zh-CN" sz="2800" b="0">
                <a:solidFill>
                  <a:srgbClr val="7030A0"/>
                </a:solidFill>
                <a:cs typeface="Arial" pitchFamily="34" charset="0"/>
              </a:rPr>
              <a:t>留白</a:t>
            </a:r>
            <a:r>
              <a:rPr lang="zh-CN" sz="2800" b="0">
                <a:solidFill>
                  <a:srgbClr val="FF0000"/>
                </a:solidFill>
                <a:cs typeface="Arial" pitchFamily="34" charset="0"/>
              </a:rPr>
              <a:t>，悬念迭出。（共6分，每点2分，其他方面如从主旨、构思、人物形象等方面作答，言之有理亦可。）</a:t>
            </a:r>
            <a:endParaRPr lang="zh-CN" altLang="en-US" sz="2800" b="0">
              <a:solidFill>
                <a:srgbClr val="FF0000"/>
              </a:solidFill>
              <a:cs typeface="Arial" pitchFamily="34" charset="0"/>
            </a:endParaRPr>
          </a:p>
        </p:txBody>
      </p:sp>
      <p:sp>
        <p:nvSpPr>
          <p:cNvPr id="4" name="文本框 3"/>
          <p:cNvSpPr txBox="1"/>
          <p:nvPr/>
        </p:nvSpPr>
        <p:spPr>
          <a:xfrm>
            <a:off x="300355" y="4653280"/>
            <a:ext cx="11618595"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以对话串联情节</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不属于语言特色的角度；本题命题角度太过宽泛，从人物形象方面作答，若分析黄脸汉子，与第</a:t>
            </a:r>
            <a:r>
              <a:rPr lang="en-US" altLang="zh-CN" sz="2800">
                <a:solidFill>
                  <a:srgbClr val="7030A0"/>
                </a:solidFill>
                <a:latin typeface="Arial" pitchFamily="34" charset="0"/>
                <a:ea typeface="微软雅黑"/>
              </a:rPr>
              <a:t>8</a:t>
            </a:r>
            <a:r>
              <a:rPr lang="zh-CN" altLang="en-US" sz="2800">
                <a:solidFill>
                  <a:srgbClr val="7030A0"/>
                </a:solidFill>
                <a:latin typeface="Arial" pitchFamily="34" charset="0"/>
                <a:ea typeface="微软雅黑"/>
              </a:rPr>
              <a:t>题有重复之嫌；从主旨方面作答，与第</a:t>
            </a:r>
            <a:r>
              <a:rPr lang="en-US" altLang="zh-CN" sz="2800">
                <a:solidFill>
                  <a:srgbClr val="7030A0"/>
                </a:solidFill>
                <a:latin typeface="Arial" pitchFamily="34" charset="0"/>
                <a:ea typeface="微软雅黑"/>
              </a:rPr>
              <a:t>6</a:t>
            </a:r>
            <a:r>
              <a:rPr lang="zh-CN" altLang="en-US" sz="2800">
                <a:solidFill>
                  <a:srgbClr val="7030A0"/>
                </a:solidFill>
                <a:latin typeface="Arial" pitchFamily="34" charset="0"/>
                <a:ea typeface="微软雅黑"/>
              </a:rPr>
              <a:t>题</a:t>
            </a:r>
            <a:r>
              <a:rPr lang="en-US" altLang="zh-CN" sz="2800">
                <a:solidFill>
                  <a:srgbClr val="7030A0"/>
                </a:solidFill>
                <a:latin typeface="Arial" pitchFamily="34" charset="0"/>
                <a:ea typeface="微软雅黑"/>
              </a:rPr>
              <a:t>D</a:t>
            </a:r>
            <a:r>
              <a:rPr lang="zh-CN" altLang="en-US" sz="2800">
                <a:solidFill>
                  <a:srgbClr val="7030A0"/>
                </a:solidFill>
                <a:latin typeface="Arial" pitchFamily="34" charset="0"/>
                <a:ea typeface="微软雅黑"/>
              </a:rPr>
              <a:t>项亦有重复之嫌。</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09855" y="197485"/>
            <a:ext cx="11924030" cy="1938655"/>
          </a:xfrm>
        </p:spPr>
        <p:txBody>
          <a:bodyPr>
            <a:normAutofit/>
          </a:bodyPr>
          <a:lstStyle/>
          <a:p>
            <a:pPr marL="0" indent="0" fontAlgn="auto">
              <a:lnSpc>
                <a:spcPct val="100000"/>
              </a:lnSpc>
              <a:spcBef>
                <a:spcPct val="0"/>
              </a:spcBef>
              <a:buNone/>
            </a:pPr>
            <a:r>
              <a:rPr lang="zh-CN" altLang="en-US">
                <a:solidFill>
                  <a:schemeClr val="tx1"/>
                </a:solidFill>
              </a:rPr>
              <a:t>10.材料一中画波浪线的部分有三处需加句读.请将答题卡上相应位置的答案标号涂黑，每涂对一处给1分，涂黑超过三处不给分。（3分）</a:t>
            </a:r>
            <a:endParaRPr lang="zh-CN" altLang="en-US">
              <a:solidFill>
                <a:schemeClr val="tx1"/>
              </a:solidFill>
            </a:endParaRPr>
          </a:p>
          <a:p>
            <a:pPr marL="0" indent="0" fontAlgn="auto">
              <a:lnSpc>
                <a:spcPct val="100000"/>
              </a:lnSpc>
              <a:spcBef>
                <a:spcPct val="0"/>
              </a:spcBef>
              <a:buNone/>
            </a:pPr>
            <a:r>
              <a:rPr lang="en-US" altLang="zh-CN">
                <a:solidFill>
                  <a:schemeClr val="tx1"/>
                </a:solidFill>
              </a:rPr>
              <a:t>        </a:t>
            </a:r>
            <a:r>
              <a:rPr lang="zh-CN" altLang="en-US">
                <a:solidFill>
                  <a:schemeClr val="tx1"/>
                </a:solidFill>
              </a:rPr>
              <a:t>闻古之善用人者A必循天顺人B而明赏罚C循天则用力寡D而功立E顺人F则刑罚省而令行</a:t>
            </a:r>
            <a:endParaRPr lang="zh-CN" altLang="en-US"/>
          </a:p>
        </p:txBody>
      </p:sp>
      <p:sp>
        <p:nvSpPr>
          <p:cNvPr id="100" name="文本框 99"/>
          <p:cNvSpPr txBox="1"/>
          <p:nvPr/>
        </p:nvSpPr>
        <p:spPr>
          <a:xfrm>
            <a:off x="415925" y="2308225"/>
            <a:ext cx="11285220" cy="112077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FF0000"/>
                </a:solidFill>
                <a:cs typeface="Arial" pitchFamily="34" charset="0"/>
              </a:rPr>
              <a:t>参考答案：ACE   （原句标点：闻古之善用人者，必循天顺人而明赏罚。循天则用力寡而功立，顺人则刑罚省而令行）</a:t>
            </a:r>
            <a:endParaRPr lang="zh-CN" altLang="en-US" sz="2800" b="0">
              <a:solidFill>
                <a:srgbClr val="FF0000"/>
              </a:solidFill>
              <a:cs typeface="Arial" pitchFamily="34" charset="0"/>
            </a:endParaRPr>
          </a:p>
        </p:txBody>
      </p:sp>
      <p:sp>
        <p:nvSpPr>
          <p:cNvPr id="2" name="文本框 1"/>
          <p:cNvSpPr txBox="1"/>
          <p:nvPr/>
        </p:nvSpPr>
        <p:spPr>
          <a:xfrm>
            <a:off x="415925" y="3867785"/>
            <a:ext cx="11187430"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r>
              <a:rPr lang="en-US" altLang="zh-CN" sz="2800">
                <a:solidFill>
                  <a:srgbClr val="7030A0"/>
                </a:solidFill>
                <a:latin typeface="Arial" pitchFamily="34" charset="0"/>
                <a:ea typeface="微软雅黑"/>
              </a:rPr>
              <a:t>B</a:t>
            </a:r>
            <a:r>
              <a:rPr lang="zh-CN" altLang="en-US" sz="2800">
                <a:solidFill>
                  <a:srgbClr val="7030A0"/>
                </a:solidFill>
                <a:latin typeface="Arial" pitchFamily="34" charset="0"/>
                <a:ea typeface="微软雅黑"/>
              </a:rPr>
              <a:t>处</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而</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表修饰或目的关系，前后联系较紧密，不断开。</a:t>
            </a:r>
            <a:r>
              <a:rPr lang="en-US" altLang="zh-CN" sz="2800">
                <a:solidFill>
                  <a:srgbClr val="7030A0"/>
                </a:solidFill>
                <a:latin typeface="Arial" pitchFamily="34" charset="0"/>
                <a:ea typeface="微软雅黑"/>
              </a:rPr>
              <a:t>E</a:t>
            </a:r>
            <a:r>
              <a:rPr lang="zh-CN" altLang="en-US" sz="2800">
                <a:solidFill>
                  <a:srgbClr val="7030A0"/>
                </a:solidFill>
                <a:latin typeface="Arial" pitchFamily="34" charset="0"/>
                <a:ea typeface="微软雅黑"/>
              </a:rPr>
              <a:t>处前后为对称句式，</a:t>
            </a:r>
            <a:r>
              <a:rPr lang="en-US" altLang="zh-CN" sz="2800">
                <a:solidFill>
                  <a:srgbClr val="7030A0"/>
                </a:solidFill>
                <a:latin typeface="Arial" pitchFamily="34" charset="0"/>
                <a:ea typeface="微软雅黑"/>
              </a:rPr>
              <a:t>F </a:t>
            </a:r>
            <a:r>
              <a:rPr lang="zh-CN" altLang="en-US" sz="2800">
                <a:solidFill>
                  <a:srgbClr val="7030A0"/>
                </a:solidFill>
                <a:latin typeface="Arial" pitchFamily="34" charset="0"/>
                <a:ea typeface="微软雅黑"/>
              </a:rPr>
              <a:t>处可断可不断。若</a:t>
            </a:r>
            <a:r>
              <a:rPr lang="en-US" altLang="zh-CN" sz="2800">
                <a:solidFill>
                  <a:srgbClr val="7030A0"/>
                </a:solidFill>
                <a:latin typeface="Arial" pitchFamily="34" charset="0"/>
                <a:ea typeface="微软雅黑"/>
              </a:rPr>
              <a:t>D</a:t>
            </a:r>
            <a:r>
              <a:rPr lang="zh-CN" altLang="en-US" sz="2800">
                <a:solidFill>
                  <a:srgbClr val="7030A0"/>
                </a:solidFill>
                <a:latin typeface="Arial" pitchFamily="34" charset="0"/>
                <a:ea typeface="微软雅黑"/>
              </a:rPr>
              <a:t>处断开，若</a:t>
            </a:r>
            <a:r>
              <a:rPr lang="en-US" altLang="zh-CN" sz="2800">
                <a:solidFill>
                  <a:srgbClr val="7030A0"/>
                </a:solidFill>
                <a:latin typeface="Arial" pitchFamily="34" charset="0"/>
                <a:ea typeface="微软雅黑"/>
              </a:rPr>
              <a:t>F</a:t>
            </a:r>
            <a:r>
              <a:rPr lang="zh-CN" altLang="en-US" sz="2800">
                <a:solidFill>
                  <a:srgbClr val="7030A0"/>
                </a:solidFill>
                <a:latin typeface="Arial" pitchFamily="34" charset="0"/>
                <a:ea typeface="微软雅黑"/>
              </a:rPr>
              <a:t>处断开，则前面</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则</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字前也要断开，题目无此选项，故</a:t>
            </a:r>
            <a:r>
              <a:rPr lang="en-US" altLang="zh-CN" sz="2800">
                <a:solidFill>
                  <a:srgbClr val="7030A0"/>
                </a:solidFill>
                <a:latin typeface="Arial" pitchFamily="34" charset="0"/>
                <a:ea typeface="微软雅黑"/>
              </a:rPr>
              <a:t>F</a:t>
            </a:r>
            <a:r>
              <a:rPr lang="zh-CN" altLang="en-US" sz="2800">
                <a:solidFill>
                  <a:srgbClr val="7030A0"/>
                </a:solidFill>
                <a:latin typeface="Arial" pitchFamily="34" charset="0"/>
                <a:ea typeface="微软雅黑"/>
              </a:rPr>
              <a:t>处不断开。</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20015" y="121285"/>
            <a:ext cx="11913235" cy="2981960"/>
          </a:xfrm>
        </p:spPr>
        <p:txBody>
          <a:bodyPr>
            <a:normAutofit lnSpcReduction="10000"/>
          </a:bodyPr>
          <a:lstStyle/>
          <a:p>
            <a:pPr marL="0" indent="0" fontAlgn="auto">
              <a:lnSpc>
                <a:spcPct val="100000"/>
              </a:lnSpc>
              <a:spcBef>
                <a:spcPct val="0"/>
              </a:spcBef>
              <a:buNone/>
            </a:pPr>
            <a:r>
              <a:rPr lang="zh-CN" altLang="en-US">
                <a:solidFill>
                  <a:schemeClr val="tx1"/>
                </a:solidFill>
              </a:rPr>
              <a:t>11.下列对文中加点的词语及相关内容的解说，不正确的一项是（3分）</a:t>
            </a:r>
            <a:endParaRPr lang="zh-CN" altLang="en-US">
              <a:solidFill>
                <a:schemeClr val="tx1"/>
              </a:solidFill>
            </a:endParaRPr>
          </a:p>
          <a:p>
            <a:pPr marL="0" indent="0" fontAlgn="auto">
              <a:lnSpc>
                <a:spcPct val="100000"/>
              </a:lnSpc>
              <a:spcBef>
                <a:spcPct val="0"/>
              </a:spcBef>
              <a:buNone/>
            </a:pPr>
            <a:r>
              <a:rPr lang="zh-CN" altLang="en-US">
                <a:solidFill>
                  <a:schemeClr val="tx1"/>
                </a:solidFill>
              </a:rPr>
              <a:t>A.亡，文中通“无”，与《兼爱》“故不孝不慈亡”中的“亡”意思相同。</a:t>
            </a:r>
            <a:endParaRPr lang="zh-CN" altLang="en-US">
              <a:solidFill>
                <a:schemeClr val="tx1"/>
              </a:solidFill>
            </a:endParaRPr>
          </a:p>
          <a:p>
            <a:pPr marL="0" indent="0" fontAlgn="auto">
              <a:lnSpc>
                <a:spcPct val="100000"/>
              </a:lnSpc>
              <a:spcBef>
                <a:spcPct val="0"/>
              </a:spcBef>
              <a:buNone/>
            </a:pPr>
            <a:r>
              <a:rPr lang="zh-CN" altLang="en-US">
                <a:solidFill>
                  <a:schemeClr val="tx1"/>
                </a:solidFill>
              </a:rPr>
              <a:t>B.遂，文中指成就或顺利达到某个状态，与成语“功遂身退”中“遂”的意思相同。</a:t>
            </a:r>
            <a:endParaRPr lang="zh-CN" altLang="en-US">
              <a:solidFill>
                <a:schemeClr val="tx1"/>
              </a:solidFill>
            </a:endParaRPr>
          </a:p>
          <a:p>
            <a:pPr marL="0" indent="0" fontAlgn="auto">
              <a:lnSpc>
                <a:spcPct val="100000"/>
              </a:lnSpc>
              <a:spcBef>
                <a:spcPct val="0"/>
              </a:spcBef>
              <a:buNone/>
            </a:pPr>
            <a:r>
              <a:rPr lang="zh-CN" altLang="en-US">
                <a:solidFill>
                  <a:schemeClr val="tx1"/>
                </a:solidFill>
              </a:rPr>
              <a:t>C.是，文中是代词“此”的意思，与《答司马谏议书》中“是而不见可悔故也”的“是”的意思相同。</a:t>
            </a:r>
            <a:endParaRPr lang="zh-CN" altLang="en-US">
              <a:solidFill>
                <a:schemeClr val="tx1"/>
              </a:solidFill>
            </a:endParaRPr>
          </a:p>
          <a:p>
            <a:pPr marL="0" indent="0" fontAlgn="auto">
              <a:lnSpc>
                <a:spcPct val="100000"/>
              </a:lnSpc>
              <a:spcBef>
                <a:spcPct val="0"/>
              </a:spcBef>
              <a:buNone/>
            </a:pPr>
            <a:r>
              <a:rPr lang="zh-CN" altLang="en-US">
                <a:solidFill>
                  <a:schemeClr val="tx1"/>
                </a:solidFill>
              </a:rPr>
              <a:t>D.“故为国为家者”,“国”指诸侯拥有的封地，“家”指大夫拥有的封地</a:t>
            </a:r>
            <a:r>
              <a:rPr lang="zh-CN" altLang="en-US">
                <a:solidFill>
                  <a:srgbClr val="0070C0"/>
                </a:solidFill>
              </a:rPr>
              <a:t>。</a:t>
            </a:r>
            <a:endParaRPr lang="zh-CN" altLang="en-US">
              <a:solidFill>
                <a:srgbClr val="0070C0"/>
              </a:solidFill>
            </a:endParaRPr>
          </a:p>
        </p:txBody>
      </p:sp>
      <p:sp>
        <p:nvSpPr>
          <p:cNvPr id="100" name="文本框 99"/>
          <p:cNvSpPr txBox="1"/>
          <p:nvPr/>
        </p:nvSpPr>
        <p:spPr>
          <a:xfrm>
            <a:off x="184785" y="3106420"/>
            <a:ext cx="11687810" cy="9531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FF0000"/>
                </a:solidFill>
                <a:cs typeface="Arial" pitchFamily="34" charset="0"/>
              </a:rPr>
              <a:t>参考答案：C （意思不相同。《答司马谏议书》中</a:t>
            </a:r>
            <a:r>
              <a:rPr lang="en-US" sz="2800" b="0">
                <a:solidFill>
                  <a:srgbClr val="FF0000"/>
                </a:solidFill>
                <a:latin typeface="Arial" pitchFamily="34" charset="0"/>
              </a:rPr>
              <a:t>“</a:t>
            </a:r>
            <a:r>
              <a:rPr lang="zh-CN" sz="2800" b="0">
                <a:solidFill>
                  <a:srgbClr val="FF0000"/>
                </a:solidFill>
                <a:cs typeface="Arial" pitchFamily="34" charset="0"/>
              </a:rPr>
              <a:t>是</a:t>
            </a:r>
            <a:r>
              <a:rPr lang="en-US" sz="2800" b="0">
                <a:solidFill>
                  <a:srgbClr val="FF0000"/>
                </a:solidFill>
                <a:latin typeface="Arial" pitchFamily="34" charset="0"/>
              </a:rPr>
              <a:t>”</a:t>
            </a:r>
            <a:r>
              <a:rPr lang="zh-CN" sz="2800" b="0">
                <a:solidFill>
                  <a:srgbClr val="FF0000"/>
                </a:solidFill>
                <a:cs typeface="Arial" pitchFamily="34" charset="0"/>
              </a:rPr>
              <a:t>为</a:t>
            </a:r>
            <a:r>
              <a:rPr lang="en-US" sz="2800" b="0">
                <a:solidFill>
                  <a:srgbClr val="FF0000"/>
                </a:solidFill>
                <a:latin typeface="Arial" pitchFamily="34" charset="0"/>
              </a:rPr>
              <a:t>“</a:t>
            </a:r>
            <a:r>
              <a:rPr lang="zh-CN" sz="2800" b="0">
                <a:solidFill>
                  <a:srgbClr val="FF0000"/>
                </a:solidFill>
                <a:cs typeface="Arial" pitchFamily="34" charset="0"/>
              </a:rPr>
              <a:t>认为正确</a:t>
            </a:r>
            <a:r>
              <a:rPr lang="en-US" sz="2800" b="0">
                <a:solidFill>
                  <a:srgbClr val="FF0000"/>
                </a:solidFill>
                <a:latin typeface="Arial" pitchFamily="34" charset="0"/>
              </a:rPr>
              <a:t>”</a:t>
            </a:r>
            <a:r>
              <a:rPr lang="zh-CN" sz="2800" b="0">
                <a:solidFill>
                  <a:srgbClr val="FF0000"/>
                </a:solidFill>
                <a:cs typeface="Arial" pitchFamily="34" charset="0"/>
              </a:rPr>
              <a:t>的意思。）</a:t>
            </a:r>
            <a:endParaRPr lang="zh-CN" altLang="en-US" sz="2800" b="0">
              <a:solidFill>
                <a:srgbClr val="FF0000"/>
              </a:solidFill>
              <a:cs typeface="Arial" pitchFamily="34" charset="0"/>
            </a:endParaRPr>
          </a:p>
        </p:txBody>
      </p:sp>
      <p:sp>
        <p:nvSpPr>
          <p:cNvPr id="2" name="文本框 1"/>
          <p:cNvSpPr txBox="1"/>
          <p:nvPr/>
        </p:nvSpPr>
        <p:spPr>
          <a:xfrm>
            <a:off x="367030" y="4596130"/>
            <a:ext cx="11391265" cy="18148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sym typeface="+mn-ea"/>
              </a:rPr>
              <a:t>补充说明：“是而不见可悔故也”中，</a:t>
            </a:r>
            <a:r>
              <a:rPr lang="en-US" altLang="zh-CN" sz="2800">
                <a:solidFill>
                  <a:srgbClr val="7030A0"/>
                </a:solidFill>
                <a:sym typeface="+mn-ea"/>
              </a:rPr>
              <a:t>“</a:t>
            </a:r>
            <a:r>
              <a:rPr lang="zh-CN" altLang="en-US" sz="2800">
                <a:solidFill>
                  <a:srgbClr val="7030A0"/>
                </a:solidFill>
                <a:sym typeface="+mn-ea"/>
              </a:rPr>
              <a:t>而</a:t>
            </a:r>
            <a:r>
              <a:rPr lang="en-US" altLang="zh-CN" sz="2800">
                <a:solidFill>
                  <a:srgbClr val="7030A0"/>
                </a:solidFill>
                <a:sym typeface="+mn-ea"/>
              </a:rPr>
              <a:t>”</a:t>
            </a:r>
            <a:r>
              <a:rPr lang="zh-CN" altLang="en-US" sz="2800">
                <a:solidFill>
                  <a:srgbClr val="7030A0"/>
                </a:solidFill>
                <a:sym typeface="+mn-ea"/>
              </a:rPr>
              <a:t>是连词，前后结构相同，</a:t>
            </a:r>
            <a:r>
              <a:rPr lang="en-US" altLang="zh-CN" sz="2800">
                <a:solidFill>
                  <a:srgbClr val="7030A0"/>
                </a:solidFill>
                <a:sym typeface="+mn-ea"/>
              </a:rPr>
              <a:t>“</a:t>
            </a:r>
            <a:r>
              <a:rPr lang="zh-CN" altLang="en-US" sz="2800">
                <a:solidFill>
                  <a:srgbClr val="7030A0"/>
                </a:solidFill>
                <a:sym typeface="+mn-ea"/>
              </a:rPr>
              <a:t>不见可悔</a:t>
            </a:r>
            <a:r>
              <a:rPr lang="en-US" altLang="zh-CN" sz="2800">
                <a:solidFill>
                  <a:srgbClr val="7030A0"/>
                </a:solidFill>
                <a:sym typeface="+mn-ea"/>
              </a:rPr>
              <a:t>”</a:t>
            </a:r>
            <a:r>
              <a:rPr lang="zh-CN" altLang="en-US" sz="2800">
                <a:solidFill>
                  <a:srgbClr val="7030A0"/>
                </a:solidFill>
                <a:sym typeface="+mn-ea"/>
              </a:rPr>
              <a:t>是动词结构，故</a:t>
            </a:r>
            <a:r>
              <a:rPr lang="en-US" altLang="zh-CN" sz="2800">
                <a:solidFill>
                  <a:srgbClr val="7030A0"/>
                </a:solidFill>
                <a:sym typeface="+mn-ea"/>
              </a:rPr>
              <a:t>“</a:t>
            </a:r>
            <a:r>
              <a:rPr lang="zh-CN" altLang="en-US" sz="2800">
                <a:solidFill>
                  <a:srgbClr val="7030A0"/>
                </a:solidFill>
                <a:sym typeface="+mn-ea"/>
              </a:rPr>
              <a:t>是</a:t>
            </a:r>
            <a:r>
              <a:rPr lang="en-US" altLang="zh-CN" sz="2800">
                <a:solidFill>
                  <a:srgbClr val="7030A0"/>
                </a:solidFill>
                <a:sym typeface="+mn-ea"/>
              </a:rPr>
              <a:t>”</a:t>
            </a:r>
            <a:r>
              <a:rPr lang="zh-CN" altLang="en-US" sz="2800">
                <a:solidFill>
                  <a:srgbClr val="7030A0"/>
                </a:solidFill>
                <a:sym typeface="+mn-ea"/>
              </a:rPr>
              <a:t>为动词。此动词义项由形容词义项</a:t>
            </a:r>
            <a:r>
              <a:rPr lang="en-US" altLang="zh-CN" sz="2800">
                <a:solidFill>
                  <a:srgbClr val="7030A0"/>
                </a:solidFill>
                <a:sym typeface="+mn-ea"/>
              </a:rPr>
              <a:t>“</a:t>
            </a:r>
            <a:r>
              <a:rPr lang="zh-CN" altLang="en-US" sz="2800">
                <a:solidFill>
                  <a:srgbClr val="7030A0"/>
                </a:solidFill>
                <a:sym typeface="+mn-ea"/>
              </a:rPr>
              <a:t>正确</a:t>
            </a:r>
            <a:r>
              <a:rPr lang="en-US" altLang="zh-CN" sz="2800">
                <a:solidFill>
                  <a:srgbClr val="7030A0"/>
                </a:solidFill>
                <a:sym typeface="+mn-ea"/>
              </a:rPr>
              <a:t>”</a:t>
            </a:r>
            <a:r>
              <a:rPr lang="zh-CN" altLang="en-US" sz="2800">
                <a:solidFill>
                  <a:srgbClr val="7030A0"/>
                </a:solidFill>
                <a:sym typeface="+mn-ea"/>
              </a:rPr>
              <a:t>（如</a:t>
            </a:r>
            <a:r>
              <a:rPr lang="en-US" altLang="zh-CN" sz="2800">
                <a:solidFill>
                  <a:srgbClr val="7030A0"/>
                </a:solidFill>
                <a:sym typeface="+mn-ea"/>
              </a:rPr>
              <a:t>“</a:t>
            </a:r>
            <a:r>
              <a:rPr lang="zh-CN" altLang="en-US" sz="2800">
                <a:solidFill>
                  <a:srgbClr val="7030A0"/>
                </a:solidFill>
                <a:sym typeface="+mn-ea"/>
              </a:rPr>
              <a:t>觉今是而昨非</a:t>
            </a:r>
            <a:r>
              <a:rPr lang="en-US" altLang="zh-CN" sz="2800">
                <a:solidFill>
                  <a:srgbClr val="7030A0"/>
                </a:solidFill>
                <a:sym typeface="+mn-ea"/>
              </a:rPr>
              <a:t>”</a:t>
            </a:r>
            <a:r>
              <a:rPr lang="zh-CN" altLang="en-US" sz="2800">
                <a:solidFill>
                  <a:srgbClr val="7030A0"/>
                </a:solidFill>
                <a:sym typeface="+mn-ea"/>
              </a:rPr>
              <a:t>）引申而来，属于意动用法，成语</a:t>
            </a:r>
            <a:r>
              <a:rPr lang="en-US" altLang="zh-CN" sz="2800">
                <a:solidFill>
                  <a:srgbClr val="7030A0"/>
                </a:solidFill>
                <a:sym typeface="+mn-ea"/>
              </a:rPr>
              <a:t>“</a:t>
            </a:r>
            <a:r>
              <a:rPr lang="zh-CN" altLang="en-US" sz="2800">
                <a:solidFill>
                  <a:srgbClr val="7030A0"/>
                </a:solidFill>
                <a:sym typeface="+mn-ea"/>
              </a:rPr>
              <a:t>不以为是</a:t>
            </a:r>
            <a:r>
              <a:rPr lang="en-US" altLang="zh-CN" sz="2800">
                <a:solidFill>
                  <a:srgbClr val="7030A0"/>
                </a:solidFill>
                <a:sym typeface="+mn-ea"/>
              </a:rPr>
              <a:t>”</a:t>
            </a:r>
            <a:r>
              <a:rPr lang="zh-CN" altLang="en-US" sz="2800">
                <a:solidFill>
                  <a:srgbClr val="7030A0"/>
                </a:solidFill>
                <a:sym typeface="+mn-ea"/>
              </a:rPr>
              <a:t>（是：正确）；</a:t>
            </a:r>
            <a:r>
              <a:rPr lang="en-US" altLang="zh-CN" sz="2800">
                <a:solidFill>
                  <a:srgbClr val="7030A0"/>
                </a:solidFill>
                <a:sym typeface="+mn-ea"/>
              </a:rPr>
              <a:t>“</a:t>
            </a:r>
            <a:r>
              <a:rPr lang="zh-CN" altLang="en-US" sz="2800">
                <a:solidFill>
                  <a:srgbClr val="7030A0"/>
                </a:solidFill>
                <a:sym typeface="+mn-ea"/>
              </a:rPr>
              <a:t>是古非今</a:t>
            </a:r>
            <a:r>
              <a:rPr lang="en-US" altLang="zh-CN" sz="2800">
                <a:solidFill>
                  <a:srgbClr val="7030A0"/>
                </a:solidFill>
                <a:sym typeface="+mn-ea"/>
              </a:rPr>
              <a:t>”</a:t>
            </a:r>
            <a:r>
              <a:rPr lang="zh-CN" altLang="en-US" sz="2800">
                <a:solidFill>
                  <a:srgbClr val="7030A0"/>
                </a:solidFill>
                <a:sym typeface="+mn-ea"/>
              </a:rPr>
              <a:t>（是：认为</a:t>
            </a:r>
            <a:r>
              <a:rPr lang="en-US" altLang="zh-CN" sz="2800">
                <a:solidFill>
                  <a:srgbClr val="7030A0"/>
                </a:solidFill>
                <a:sym typeface="+mn-ea"/>
              </a:rPr>
              <a:t>……</a:t>
            </a:r>
            <a:r>
              <a:rPr lang="zh-CN" altLang="en-US" sz="2800">
                <a:solidFill>
                  <a:srgbClr val="7030A0"/>
                </a:solidFill>
                <a:sym typeface="+mn-ea"/>
              </a:rPr>
              <a:t>正确）</a:t>
            </a:r>
            <a:endParaRPr lang="zh-CN" altLang="en-US" sz="2800">
              <a:solidFill>
                <a:srgbClr val="7030A0"/>
              </a:solidFill>
              <a:latin typeface="Arial" pitchFamily="34" charset="0"/>
              <a:ea typeface="微软雅黑"/>
              <a:sym typeface="+mn-ea"/>
            </a:endParaRPr>
          </a:p>
        </p:txBody>
      </p:sp>
      <p:sp>
        <p:nvSpPr>
          <p:cNvPr id="4" name="文本框 3"/>
          <p:cNvSpPr txBox="1"/>
          <p:nvPr>
            <p:custDataLst>
              <p:tags r:id="rId2"/>
            </p:custDataLst>
          </p:nvPr>
        </p:nvSpPr>
        <p:spPr>
          <a:xfrm>
            <a:off x="11210290" y="0"/>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C</a:t>
            </a:r>
            <a:endParaRPr lang="en-US" altLang="zh-CN" sz="2800">
              <a:solidFill>
                <a:srgbClr val="FF000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09855" y="197485"/>
            <a:ext cx="11924030" cy="3910965"/>
          </a:xfrm>
        </p:spPr>
        <p:txBody>
          <a:bodyPr>
            <a:normAutofit lnSpcReduction="20000"/>
          </a:bodyPr>
          <a:lstStyle/>
          <a:p>
            <a:pPr marL="0" indent="0" fontAlgn="auto">
              <a:lnSpc>
                <a:spcPct val="11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12.下列对原文的分析和鉴赏，不正确的一项是（3分）</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1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A.韩非子认为太平国家的臣子，需要做的是尽力发挥自己的才能，胜任官职，轻松完成任务，而不需要把余力保存在心里，不需要对君主担当兼职的责任。</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1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B.韩非子用“冰炭不合形”这一比喻，论证了明君要避免大臣中强者弱者之间做无谓的争斗，从而达到天下的人不相互损害这一“治世”的最高境界。</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1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C.司马光论辩技艺高超，他在论证德与才的关系时，通过</a:t>
            </a:r>
            <a:r>
              <a:rPr lang="zh-CN" altLang="en-US">
                <a:solidFill>
                  <a:srgbClr val="FF0000"/>
                </a:solidFill>
                <a:latin typeface="微软雅黑" panose="020b0503020204020204" charset="-122"/>
                <a:ea typeface="微软雅黑"/>
                <a:cs typeface="微软雅黑" panose="020b0503020204020204" charset="-122"/>
              </a:rPr>
              <a:t>类比论证</a:t>
            </a:r>
            <a:r>
              <a:rPr lang="zh-CN" altLang="en-US">
                <a:solidFill>
                  <a:schemeClr val="tx1"/>
                </a:solidFill>
                <a:latin typeface="微软雅黑" panose="020b0503020204020204" charset="-122"/>
                <a:ea typeface="微软雅黑"/>
                <a:cs typeface="微软雅黑" panose="020b0503020204020204" charset="-122"/>
              </a:rPr>
              <a:t>的方法，以“云梦之竹”“棠溪之金”形象地阐明了德、才缺一不可的道理。</a:t>
            </a:r>
            <a:endParaRPr lang="zh-CN" altLang="en-US">
              <a:solidFill>
                <a:schemeClr val="tx1"/>
              </a:solidFill>
              <a:latin typeface="微软雅黑" panose="020b0503020204020204" charset="-122"/>
              <a:ea typeface="微软雅黑"/>
              <a:cs typeface="微软雅黑" panose="020b0503020204020204" charset="-122"/>
            </a:endParaRPr>
          </a:p>
          <a:p>
            <a:pPr marL="0" indent="0" fontAlgn="auto">
              <a:lnSpc>
                <a:spcPct val="110000"/>
              </a:lnSpc>
              <a:spcBef>
                <a:spcPct val="0"/>
              </a:spcBef>
              <a:buNone/>
            </a:pPr>
            <a:r>
              <a:rPr lang="zh-CN" altLang="en-US">
                <a:solidFill>
                  <a:schemeClr val="tx1"/>
                </a:solidFill>
                <a:latin typeface="微软雅黑" panose="020b0503020204020204" charset="-122"/>
                <a:ea typeface="微软雅黑"/>
                <a:cs typeface="微软雅黑" panose="020b0503020204020204" charset="-122"/>
              </a:rPr>
              <a:t>D.司马光认为愚人即使想作恶，也会因为智慧不济，气力不胜任，就好像小狗扑人，人还是能制服他的。</a:t>
            </a:r>
            <a:endParaRPr lang="zh-CN" altLang="en-US">
              <a:solidFill>
                <a:schemeClr val="tx1"/>
              </a:solidFill>
              <a:latin typeface="微软雅黑" panose="020b0503020204020204" charset="-122"/>
              <a:ea typeface="微软雅黑"/>
              <a:cs typeface="微软雅黑" panose="020b0503020204020204" charset="-122"/>
            </a:endParaRPr>
          </a:p>
        </p:txBody>
      </p:sp>
      <p:sp>
        <p:nvSpPr>
          <p:cNvPr id="100" name="文本框 99"/>
          <p:cNvSpPr txBox="1"/>
          <p:nvPr/>
        </p:nvSpPr>
        <p:spPr>
          <a:xfrm>
            <a:off x="242570" y="4252595"/>
            <a:ext cx="11791950" cy="224536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C00000"/>
                </a:solidFill>
                <a:cs typeface="Arial" pitchFamily="34" charset="0"/>
              </a:rPr>
              <a:t>参考答案：</a:t>
            </a:r>
            <a:r>
              <a:rPr lang="zh-CN" sz="2800" b="0">
                <a:solidFill>
                  <a:srgbClr val="FF0000"/>
                </a:solidFill>
                <a:cs typeface="Arial" pitchFamily="34" charset="0"/>
              </a:rPr>
              <a:t>C  （不是类比论证，而是比喻论证。司马光用</a:t>
            </a:r>
            <a:r>
              <a:rPr lang="en-US" sz="2800" b="0">
                <a:solidFill>
                  <a:srgbClr val="FF0000"/>
                </a:solidFill>
                <a:latin typeface="Arial" pitchFamily="34" charset="0"/>
              </a:rPr>
              <a:t>“</a:t>
            </a:r>
            <a:r>
              <a:rPr lang="zh-CN" sz="2800" b="0">
                <a:solidFill>
                  <a:srgbClr val="FF0000"/>
                </a:solidFill>
                <a:cs typeface="Arial" pitchFamily="34" charset="0"/>
              </a:rPr>
              <a:t>云梦之竹</a:t>
            </a:r>
            <a:r>
              <a:rPr lang="en-US" sz="2800" b="0">
                <a:solidFill>
                  <a:srgbClr val="FF0000"/>
                </a:solidFill>
                <a:latin typeface="Arial" pitchFamily="34" charset="0"/>
              </a:rPr>
              <a:t>”“</a:t>
            </a:r>
            <a:r>
              <a:rPr lang="zh-CN" sz="2800" b="0">
                <a:solidFill>
                  <a:srgbClr val="FF0000"/>
                </a:solidFill>
                <a:cs typeface="Arial" pitchFamily="34" charset="0"/>
              </a:rPr>
              <a:t>棠溪之金</a:t>
            </a:r>
            <a:r>
              <a:rPr lang="en-US" sz="2800" b="0">
                <a:solidFill>
                  <a:srgbClr val="FF0000"/>
                </a:solidFill>
                <a:latin typeface="Arial" pitchFamily="34" charset="0"/>
              </a:rPr>
              <a:t>”</a:t>
            </a:r>
            <a:r>
              <a:rPr lang="zh-CN" sz="2800" b="0">
                <a:solidFill>
                  <a:srgbClr val="FF0000"/>
                </a:solidFill>
                <a:cs typeface="Arial" pitchFamily="34" charset="0"/>
              </a:rPr>
              <a:t>作比喻，说明德才不是天生的，需要后天的修养和努力。</a:t>
            </a:r>
            <a:r>
              <a:rPr lang="en-US" sz="2800" b="0">
                <a:solidFill>
                  <a:srgbClr val="FF0000"/>
                </a:solidFill>
                <a:latin typeface="Arial" pitchFamily="34" charset="0"/>
              </a:rPr>
              <a:t>“</a:t>
            </a:r>
            <a:r>
              <a:rPr lang="zh-CN" sz="2800" b="0">
                <a:solidFill>
                  <a:srgbClr val="FF0000"/>
                </a:solidFill>
                <a:cs typeface="Arial" pitchFamily="34" charset="0"/>
              </a:rPr>
              <a:t>云梦之竹</a:t>
            </a:r>
            <a:r>
              <a:rPr lang="en-US" sz="2800" b="0">
                <a:solidFill>
                  <a:srgbClr val="FF0000"/>
                </a:solidFill>
                <a:latin typeface="Arial" pitchFamily="34" charset="0"/>
              </a:rPr>
              <a:t>”</a:t>
            </a:r>
            <a:r>
              <a:rPr lang="zh-CN" sz="2800" b="0">
                <a:solidFill>
                  <a:srgbClr val="FF0000"/>
                </a:solidFill>
                <a:cs typeface="Arial" pitchFamily="34" charset="0"/>
              </a:rPr>
              <a:t>之所以能</a:t>
            </a:r>
            <a:r>
              <a:rPr lang="en-US" sz="2800" b="0">
                <a:solidFill>
                  <a:srgbClr val="FF0000"/>
                </a:solidFill>
                <a:latin typeface="Arial" pitchFamily="34" charset="0"/>
              </a:rPr>
              <a:t>“</a:t>
            </a:r>
            <a:r>
              <a:rPr lang="zh-CN" sz="2800" b="0">
                <a:solidFill>
                  <a:srgbClr val="FF0000"/>
                </a:solidFill>
                <a:cs typeface="Arial" pitchFamily="34" charset="0"/>
              </a:rPr>
              <a:t>入坚</a:t>
            </a:r>
            <a:r>
              <a:rPr lang="en-US" sz="2800" b="0">
                <a:solidFill>
                  <a:srgbClr val="FF0000"/>
                </a:solidFill>
                <a:latin typeface="Arial" pitchFamily="34" charset="0"/>
              </a:rPr>
              <a:t>”</a:t>
            </a:r>
            <a:r>
              <a:rPr lang="zh-CN" sz="2800" b="0">
                <a:solidFill>
                  <a:srgbClr val="FF0000"/>
                </a:solidFill>
                <a:cs typeface="Arial" pitchFamily="34" charset="0"/>
              </a:rPr>
              <a:t>，作为利剑穿透坚物，是</a:t>
            </a:r>
            <a:r>
              <a:rPr lang="en-US" sz="2800" b="0">
                <a:solidFill>
                  <a:srgbClr val="FF0000"/>
                </a:solidFill>
                <a:latin typeface="Arial" pitchFamily="34" charset="0"/>
              </a:rPr>
              <a:t>“</a:t>
            </a:r>
            <a:r>
              <a:rPr lang="zh-CN" sz="2800" b="0">
                <a:solidFill>
                  <a:srgbClr val="FF0000"/>
                </a:solidFill>
                <a:cs typeface="Arial" pitchFamily="34" charset="0"/>
              </a:rPr>
              <a:t>矫揉</a:t>
            </a:r>
            <a:r>
              <a:rPr lang="en-US" sz="2800" b="0">
                <a:solidFill>
                  <a:srgbClr val="FF0000"/>
                </a:solidFill>
                <a:latin typeface="Arial" pitchFamily="34" charset="0"/>
              </a:rPr>
              <a:t>”“</a:t>
            </a:r>
            <a:r>
              <a:rPr lang="zh-CN" sz="2800" b="0">
                <a:solidFill>
                  <a:srgbClr val="FF0000"/>
                </a:solidFill>
                <a:cs typeface="Arial" pitchFamily="34" charset="0"/>
              </a:rPr>
              <a:t>羽括</a:t>
            </a:r>
            <a:r>
              <a:rPr lang="en-US" sz="2800" b="0">
                <a:solidFill>
                  <a:srgbClr val="FF0000"/>
                </a:solidFill>
                <a:latin typeface="Arial" pitchFamily="34" charset="0"/>
              </a:rPr>
              <a:t>”</a:t>
            </a:r>
            <a:r>
              <a:rPr lang="zh-CN" sz="2800" b="0">
                <a:solidFill>
                  <a:srgbClr val="FF0000"/>
                </a:solidFill>
                <a:cs typeface="Arial" pitchFamily="34" charset="0"/>
              </a:rPr>
              <a:t>的结果；</a:t>
            </a:r>
            <a:r>
              <a:rPr lang="en-US" sz="2800" b="0">
                <a:solidFill>
                  <a:srgbClr val="FF0000"/>
                </a:solidFill>
                <a:latin typeface="Arial" pitchFamily="34" charset="0"/>
              </a:rPr>
              <a:t>“</a:t>
            </a:r>
            <a:r>
              <a:rPr lang="zh-CN" sz="2800" b="0">
                <a:solidFill>
                  <a:srgbClr val="FF0000"/>
                </a:solidFill>
                <a:cs typeface="Arial" pitchFamily="34" charset="0"/>
              </a:rPr>
              <a:t>棠溪之金</a:t>
            </a:r>
            <a:r>
              <a:rPr lang="en-US" sz="2800" b="0">
                <a:solidFill>
                  <a:srgbClr val="FF0000"/>
                </a:solidFill>
                <a:latin typeface="Arial" pitchFamily="34" charset="0"/>
              </a:rPr>
              <a:t>”</a:t>
            </a:r>
            <a:r>
              <a:rPr lang="zh-CN" sz="2800" b="0">
                <a:solidFill>
                  <a:srgbClr val="FF0000"/>
                </a:solidFill>
                <a:cs typeface="Arial" pitchFamily="34" charset="0"/>
              </a:rPr>
              <a:t>之所以能</a:t>
            </a:r>
            <a:r>
              <a:rPr lang="en-US" sz="2800" b="0">
                <a:solidFill>
                  <a:srgbClr val="FF0000"/>
                </a:solidFill>
                <a:latin typeface="Arial" pitchFamily="34" charset="0"/>
              </a:rPr>
              <a:t>“</a:t>
            </a:r>
            <a:r>
              <a:rPr lang="zh-CN" sz="2800" b="0">
                <a:solidFill>
                  <a:srgbClr val="FF0000"/>
                </a:solidFill>
                <a:cs typeface="Arial" pitchFamily="34" charset="0"/>
              </a:rPr>
              <a:t>击强</a:t>
            </a:r>
            <a:r>
              <a:rPr lang="en-US" sz="2800" b="0">
                <a:solidFill>
                  <a:srgbClr val="FF0000"/>
                </a:solidFill>
                <a:latin typeface="Arial" pitchFamily="34" charset="0"/>
              </a:rPr>
              <a:t>”</a:t>
            </a:r>
            <a:r>
              <a:rPr lang="zh-CN" sz="2800" b="0">
                <a:solidFill>
                  <a:srgbClr val="FF0000"/>
                </a:solidFill>
                <a:cs typeface="Arial" pitchFamily="34" charset="0"/>
              </a:rPr>
              <a:t>，作为兵器击穿硬甲，是</a:t>
            </a:r>
            <a:r>
              <a:rPr lang="en-US" sz="2800" b="0">
                <a:solidFill>
                  <a:srgbClr val="FF0000"/>
                </a:solidFill>
                <a:latin typeface="Arial" pitchFamily="34" charset="0"/>
              </a:rPr>
              <a:t>“</a:t>
            </a:r>
            <a:r>
              <a:rPr lang="zh-CN" sz="2800" b="0">
                <a:solidFill>
                  <a:srgbClr val="FF0000"/>
                </a:solidFill>
                <a:cs typeface="Arial" pitchFamily="34" charset="0"/>
              </a:rPr>
              <a:t>熔范</a:t>
            </a:r>
            <a:r>
              <a:rPr lang="en-US" sz="2800" b="0">
                <a:solidFill>
                  <a:srgbClr val="FF0000"/>
                </a:solidFill>
                <a:latin typeface="Arial" pitchFamily="34" charset="0"/>
              </a:rPr>
              <a:t>”“</a:t>
            </a:r>
            <a:r>
              <a:rPr lang="zh-CN" sz="2800" b="0">
                <a:solidFill>
                  <a:srgbClr val="FF0000"/>
                </a:solidFill>
                <a:cs typeface="Arial" pitchFamily="34" charset="0"/>
              </a:rPr>
              <a:t>砥砺</a:t>
            </a:r>
            <a:r>
              <a:rPr lang="en-US" sz="2800" b="0">
                <a:solidFill>
                  <a:srgbClr val="FF0000"/>
                </a:solidFill>
                <a:latin typeface="Arial" pitchFamily="34" charset="0"/>
              </a:rPr>
              <a:t>”</a:t>
            </a:r>
            <a:r>
              <a:rPr lang="zh-CN" sz="2800" b="0">
                <a:solidFill>
                  <a:srgbClr val="FF0000"/>
                </a:solidFill>
                <a:cs typeface="Arial" pitchFamily="34" charset="0"/>
              </a:rPr>
              <a:t>的结果。比喻没有后天的矫正、塑造、磨炼、打造，不可能成为德才兼备的人才。）</a:t>
            </a:r>
            <a:endParaRPr lang="zh-CN" altLang="en-US" sz="2800" b="0">
              <a:solidFill>
                <a:srgbClr val="FF0000"/>
              </a:solidFill>
              <a:cs typeface="Arial" pitchFamily="34" charset="0"/>
            </a:endParaRPr>
          </a:p>
        </p:txBody>
      </p:sp>
      <p:sp>
        <p:nvSpPr>
          <p:cNvPr id="2" name="文本框 1"/>
          <p:cNvSpPr txBox="1"/>
          <p:nvPr>
            <p:custDataLst>
              <p:tags r:id="rId2"/>
            </p:custDataLst>
          </p:nvPr>
        </p:nvSpPr>
        <p:spPr>
          <a:xfrm>
            <a:off x="8739505" y="197485"/>
            <a:ext cx="56896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Arial" pitchFamily="34" charset="0"/>
                <a:ea typeface="微软雅黑"/>
              </a:rPr>
              <a:t>C</a:t>
            </a:r>
            <a:endParaRPr lang="en-US" altLang="zh-CN" sz="2800">
              <a:solidFill>
                <a:srgbClr val="FF000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0" end="0"/>
                                            </p:txEl>
                                          </p:spTgt>
                                        </p:tgtEl>
                                        <p:attrNameLst>
                                          <p:attrName>style.visibility</p:attrName>
                                        </p:attrNameLst>
                                      </p:cBhvr>
                                      <p:to>
                                        <p:strVal val="visible"/>
                                      </p:to>
                                    </p:set>
                                    <p:animEffect transition="in" filter="blinds(horizontal)">
                                      <p:cBhvr>
                                        <p:cTn id="12" dur="500"/>
                                        <p:tgtEl>
                                          <p:spTgt spid="1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62230" y="82550"/>
            <a:ext cx="11943080" cy="6833870"/>
          </a:xfrm>
        </p:spPr>
        <p:txBody>
          <a:bodyPr>
            <a:noAutofit/>
          </a:bodyPr>
          <a:lstStyle/>
          <a:p>
            <a:pPr marL="0" indent="0" fontAlgn="auto">
              <a:lnSpc>
                <a:spcPct val="100000"/>
              </a:lnSpc>
              <a:spcBef>
                <a:spcPct val="0"/>
              </a:spcBef>
              <a:buNone/>
            </a:pPr>
            <a:r>
              <a:rPr lang="zh-CN" altLang="en-US" sz="2700"/>
              <a:t>参考答案对比喻论证的分析不够细致。C项所涉及原文如下：</a:t>
            </a:r>
            <a:endParaRPr lang="zh-CN" altLang="en-US" sz="2700"/>
          </a:p>
          <a:p>
            <a:pPr marL="0" indent="0" fontAlgn="auto">
              <a:lnSpc>
                <a:spcPct val="100000"/>
              </a:lnSpc>
              <a:spcBef>
                <a:spcPct val="0"/>
              </a:spcBef>
              <a:buNone/>
            </a:pPr>
            <a:r>
              <a:rPr lang="en-US" altLang="zh-CN" sz="2700"/>
              <a:t>      </a:t>
            </a:r>
            <a:r>
              <a:rPr lang="en-US" altLang="zh-CN" sz="2700">
                <a:solidFill>
                  <a:schemeClr val="accent1"/>
                </a:solidFill>
                <a:latin typeface="楷体" panose="02010609060101010101" charset="-122"/>
                <a:ea typeface="楷体" panose="02010609060101010101" charset="-122"/>
                <a:cs typeface="楷体" panose="02010609060101010101" charset="-122"/>
              </a:rPr>
              <a:t>  </a:t>
            </a:r>
            <a:r>
              <a:rPr lang="zh-CN" altLang="en-US" sz="2700">
                <a:solidFill>
                  <a:schemeClr val="accent1"/>
                </a:solidFill>
                <a:latin typeface="楷体" panose="02010609060101010101" charset="-122"/>
                <a:ea typeface="楷体" panose="02010609060101010101" charset="-122"/>
                <a:cs typeface="楷体" panose="02010609060101010101" charset="-122"/>
              </a:rPr>
              <a:t>才者，德之资也；德者，才之帅也。云梦之竹，天下之劲也，然而不矫揉，不羽括，则不能以入坚；棠溪之金，天下之利也，然而不熔范，不砥砺，则不能以击强。</a:t>
            </a:r>
            <a:endParaRPr lang="zh-CN" altLang="en-US" sz="2700">
              <a:solidFill>
                <a:schemeClr val="accent1"/>
              </a:solidFill>
              <a:latin typeface="楷体" panose="02010609060101010101" charset="-122"/>
              <a:ea typeface="楷体" panose="02010609060101010101" charset="-122"/>
              <a:cs typeface="楷体" panose="02010609060101010101" charset="-122"/>
            </a:endParaRPr>
          </a:p>
          <a:p>
            <a:pPr marL="0" indent="0" fontAlgn="auto">
              <a:lnSpc>
                <a:spcPct val="100000"/>
              </a:lnSpc>
              <a:spcBef>
                <a:spcPct val="0"/>
              </a:spcBef>
              <a:buNone/>
            </a:pPr>
            <a:r>
              <a:rPr lang="en-US" altLang="zh-CN" sz="2700"/>
              <a:t>    </a:t>
            </a:r>
            <a:r>
              <a:rPr lang="zh-CN" altLang="en-US" sz="2700">
                <a:solidFill>
                  <a:srgbClr val="7030A0"/>
                </a:solidFill>
              </a:rPr>
              <a:t>“德帅才资”，显然“德”更重要。“竹”之“劲”，“金”之“利”</a:t>
            </a:r>
            <a:r>
              <a:rPr lang="zh-CN" altLang="en-US" sz="2700">
                <a:solidFill>
                  <a:srgbClr val="FF0000"/>
                </a:solidFill>
              </a:rPr>
              <a:t>比喻先天之“才”</a:t>
            </a:r>
            <a:r>
              <a:rPr lang="zh-CN" altLang="en-US" sz="2700">
                <a:solidFill>
                  <a:srgbClr val="7030A0"/>
                </a:solidFill>
              </a:rPr>
              <a:t>，“矫揉”“羽括”“熔范”“砥砺”</a:t>
            </a:r>
            <a:r>
              <a:rPr lang="zh-CN" altLang="en-US" sz="2700">
                <a:solidFill>
                  <a:srgbClr val="FF0000"/>
                </a:solidFill>
              </a:rPr>
              <a:t>比喻后天的道德修养</a:t>
            </a:r>
            <a:r>
              <a:rPr lang="zh-CN" altLang="en-US" sz="2700">
                <a:solidFill>
                  <a:srgbClr val="7030A0"/>
                </a:solidFill>
              </a:rPr>
              <a:t>，竹不“矫揉”“羽括”不能“入坚”，金不“熔范”“砥砺”不能“击强”，比喻</a:t>
            </a:r>
            <a:r>
              <a:rPr lang="zh-CN" altLang="en-US" sz="2700">
                <a:solidFill>
                  <a:srgbClr val="FF0000"/>
                </a:solidFill>
              </a:rPr>
              <a:t>才有余而德不足，难堪大用，突出了“德”的重要性</a:t>
            </a:r>
            <a:r>
              <a:rPr lang="zh-CN" altLang="en-US" sz="2700">
                <a:solidFill>
                  <a:srgbClr val="7030A0"/>
                </a:solidFill>
              </a:rPr>
              <a:t>。这并非如答案解释“说明德才不是天生的，需要后天的修养和努力”。</a:t>
            </a:r>
            <a:endParaRPr lang="zh-CN" altLang="en-US" sz="2700">
              <a:solidFill>
                <a:srgbClr val="7030A0"/>
              </a:solidFill>
            </a:endParaRPr>
          </a:p>
          <a:p>
            <a:pPr marL="0" indent="0" fontAlgn="auto">
              <a:lnSpc>
                <a:spcPct val="100000"/>
              </a:lnSpc>
              <a:spcBef>
                <a:spcPct val="0"/>
              </a:spcBef>
              <a:buNone/>
            </a:pPr>
            <a:r>
              <a:rPr lang="en-US" altLang="zh-CN" sz="2700">
                <a:solidFill>
                  <a:srgbClr val="7030A0"/>
                </a:solidFill>
              </a:rPr>
              <a:t>        </a:t>
            </a:r>
            <a:r>
              <a:rPr lang="zh-CN" altLang="en-US" sz="2700">
                <a:solidFill>
                  <a:srgbClr val="7030A0"/>
                </a:solidFill>
              </a:rPr>
              <a:t>另外，A项，“太平国家的臣子”</a:t>
            </a:r>
            <a:r>
              <a:rPr lang="zh-CN" altLang="en-US" sz="2700">
                <a:solidFill>
                  <a:srgbClr val="FF0000"/>
                </a:solidFill>
              </a:rPr>
              <a:t>表述不严谨</a:t>
            </a:r>
            <a:r>
              <a:rPr lang="zh-CN" altLang="en-US" sz="2700">
                <a:solidFill>
                  <a:srgbClr val="7030A0"/>
                </a:solidFill>
              </a:rPr>
              <a:t>，原文“治国之臣”，似乎也可以理解为“</a:t>
            </a:r>
            <a:r>
              <a:rPr lang="zh-CN" altLang="en-US" sz="2700">
                <a:solidFill>
                  <a:srgbClr val="FF0000"/>
                </a:solidFill>
              </a:rPr>
              <a:t>治理国家的臣子</a:t>
            </a:r>
            <a:r>
              <a:rPr lang="zh-CN" altLang="en-US" sz="2700">
                <a:solidFill>
                  <a:srgbClr val="7030A0"/>
                </a:solidFill>
              </a:rPr>
              <a:t>”，会对学生答题造成干扰。</a:t>
            </a:r>
            <a:endParaRPr lang="zh-CN" altLang="en-US" sz="2700">
              <a:solidFill>
                <a:srgbClr val="7030A0"/>
              </a:solidFill>
            </a:endParaRPr>
          </a:p>
          <a:p>
            <a:pPr marL="0" indent="0" fontAlgn="auto">
              <a:lnSpc>
                <a:spcPct val="100000"/>
              </a:lnSpc>
              <a:spcBef>
                <a:spcPct val="0"/>
              </a:spcBef>
              <a:buNone/>
            </a:pPr>
            <a:r>
              <a:rPr lang="en-US" altLang="zh-CN" sz="2700">
                <a:solidFill>
                  <a:srgbClr val="7030A0"/>
                </a:solidFill>
              </a:rPr>
              <a:t>        </a:t>
            </a:r>
            <a:r>
              <a:rPr lang="zh-CN" altLang="en-US" sz="2700">
                <a:solidFill>
                  <a:srgbClr val="7030A0"/>
                </a:solidFill>
              </a:rPr>
              <a:t>C项，“也会因为智慧不济，气力不胜任”后</a:t>
            </a:r>
            <a:r>
              <a:rPr lang="zh-CN" altLang="en-US" sz="2700">
                <a:solidFill>
                  <a:srgbClr val="FF0000"/>
                </a:solidFill>
              </a:rPr>
              <a:t>疑有脱漏</a:t>
            </a:r>
            <a:r>
              <a:rPr lang="zh-CN" altLang="en-US" sz="2700">
                <a:solidFill>
                  <a:srgbClr val="7030A0"/>
                </a:solidFill>
              </a:rPr>
              <a:t>。按照原文“愚者虽欲为不善，智不能周，力不能胜，譬之乳狗搏人，人得而制之”，文言文可以有省略，但现代汉语解说时应补充“</a:t>
            </a:r>
            <a:r>
              <a:rPr lang="zh-CN" altLang="en-US" sz="2700">
                <a:solidFill>
                  <a:srgbClr val="FF0000"/>
                </a:solidFill>
              </a:rPr>
              <a:t>而不能得逞</a:t>
            </a:r>
            <a:r>
              <a:rPr lang="zh-CN" altLang="en-US" sz="2700">
                <a:solidFill>
                  <a:srgbClr val="7030A0"/>
                </a:solidFill>
              </a:rPr>
              <a:t>”之类的成分，否则D项为病句。</a:t>
            </a:r>
            <a:endParaRPr lang="zh-CN" altLang="en-US" sz="2700">
              <a:solidFill>
                <a:srgbClr val="7030A0"/>
              </a:solidFill>
            </a:endParaRPr>
          </a:p>
          <a:p>
            <a:pPr marL="0" indent="0" fontAlgn="auto">
              <a:lnSpc>
                <a:spcPct val="105000"/>
              </a:lnSpc>
              <a:spcBef>
                <a:spcPct val="0"/>
              </a:spcBef>
              <a:buNone/>
            </a:pPr>
            <a:endParaRPr lang="zh-CN" altLang="en-US" sz="2700">
              <a:solidFill>
                <a:srgbClr val="7030A0"/>
              </a:solidFil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640" y="149860"/>
            <a:ext cx="11817985" cy="1612900"/>
          </a:xfrm>
        </p:spPr>
        <p:txBody>
          <a:bodyPr/>
          <a:lstStyle/>
          <a:p>
            <a:pPr marL="0" indent="0">
              <a:buNone/>
            </a:pPr>
            <a:r>
              <a:rPr lang="zh-CN" altLang="en-US"/>
              <a:t>13.把材料中画横线的句子翻译成现代汉语。(8分)</a:t>
            </a:r>
            <a:endParaRPr lang="zh-CN" altLang="en-US"/>
          </a:p>
          <a:p>
            <a:pPr marL="0" indent="0">
              <a:buNone/>
            </a:pPr>
            <a:r>
              <a:rPr lang="zh-CN" altLang="en-US">
                <a:solidFill>
                  <a:schemeClr val="tx1"/>
                </a:solidFill>
              </a:rPr>
              <a:t>（1）诵其辞甚习，求其简，出诸袖中而奏之。</a:t>
            </a:r>
            <a:endParaRPr lang="zh-CN" altLang="en-US">
              <a:solidFill>
                <a:schemeClr val="tx1"/>
              </a:solidFill>
            </a:endParaRPr>
          </a:p>
          <a:p>
            <a:pPr marL="0" indent="0">
              <a:buNone/>
            </a:pPr>
            <a:r>
              <a:rPr lang="zh-CN" altLang="en-US">
                <a:solidFill>
                  <a:schemeClr val="tx1"/>
                </a:solidFill>
              </a:rPr>
              <a:t>（2）夫才与德异，而世俗莫之能辨，通谓之贤，此其所以失人也。</a:t>
            </a:r>
            <a:endParaRPr lang="zh-CN" altLang="en-US">
              <a:solidFill>
                <a:schemeClr val="tx1"/>
              </a:solidFill>
            </a:endParaRPr>
          </a:p>
        </p:txBody>
      </p:sp>
      <p:sp>
        <p:nvSpPr>
          <p:cNvPr id="100" name="文本框 99"/>
          <p:cNvSpPr txBox="1"/>
          <p:nvPr/>
        </p:nvSpPr>
        <p:spPr>
          <a:xfrm>
            <a:off x="291465" y="1762760"/>
            <a:ext cx="11562715" cy="284797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solidFill>
                  <a:srgbClr val="C00000"/>
                </a:solidFill>
                <a:cs typeface="Arial" pitchFamily="34" charset="0"/>
              </a:rPr>
              <a:t>参考答案：</a:t>
            </a:r>
            <a:endParaRPr lang="zh-CN" sz="2800" b="0">
              <a:solidFill>
                <a:srgbClr val="C00000"/>
              </a:solidFill>
              <a:cs typeface="Arial" pitchFamily="34" charset="0"/>
            </a:endParaRPr>
          </a:p>
          <a:p>
            <a:pPr indent="0"/>
            <a:r>
              <a:rPr lang="zh-CN" sz="2800" b="0">
                <a:solidFill>
                  <a:srgbClr val="FF0000"/>
                </a:solidFill>
                <a:cs typeface="Arial" pitchFamily="34" charset="0"/>
              </a:rPr>
              <a:t>13.（1）（无恤）背诵竹简训词很熟练，（赵简子）索求竹简，无恤从袖子中取出竹简献给他。（诸，兼词</a:t>
            </a:r>
            <a:r>
              <a:rPr lang="en-US" sz="2800" b="0">
                <a:solidFill>
                  <a:srgbClr val="FF0000"/>
                </a:solidFill>
                <a:latin typeface="Arial" pitchFamily="34" charset="0"/>
              </a:rPr>
              <a:t>“</a:t>
            </a:r>
            <a:r>
              <a:rPr lang="zh-CN" sz="2800" b="0">
                <a:solidFill>
                  <a:srgbClr val="FF0000"/>
                </a:solidFill>
                <a:cs typeface="Arial" pitchFamily="34" charset="0"/>
              </a:rPr>
              <a:t>之于</a:t>
            </a:r>
            <a:r>
              <a:rPr lang="en-US" sz="2800" b="0">
                <a:solidFill>
                  <a:srgbClr val="FF0000"/>
                </a:solidFill>
                <a:latin typeface="Arial" pitchFamily="34" charset="0"/>
              </a:rPr>
              <a:t>”</a:t>
            </a:r>
            <a:r>
              <a:rPr lang="zh-CN" sz="2800" b="0">
                <a:solidFill>
                  <a:srgbClr val="FF0000"/>
                </a:solidFill>
                <a:cs typeface="Arial" pitchFamily="34" charset="0"/>
              </a:rPr>
              <a:t>；奏，献。各1分。语意2分）（2）才与德是有区别的，可世俗中人不能分辨它们，一概称为贤能，这就是他们错失人才的原因。（莫之能辨，宾语前置句；所以，</a:t>
            </a:r>
            <a:r>
              <a:rPr lang="en-US" sz="2800" b="0">
                <a:solidFill>
                  <a:srgbClr val="FF0000"/>
                </a:solidFill>
                <a:latin typeface="Arial" pitchFamily="34" charset="0"/>
              </a:rPr>
              <a:t>……</a:t>
            </a:r>
            <a:r>
              <a:rPr lang="zh-CN" sz="2800" b="0">
                <a:solidFill>
                  <a:srgbClr val="FF0000"/>
                </a:solidFill>
                <a:cs typeface="Arial" pitchFamily="34" charset="0"/>
              </a:rPr>
              <a:t>的原因。各1分。语意2分。）
</a:t>
            </a:r>
            <a:endParaRPr lang="zh-CN" altLang="en-US" sz="2800" b="0">
              <a:solidFill>
                <a:srgbClr val="FF0000"/>
              </a:solidFill>
              <a:cs typeface="Arial" pitchFamily="34" charset="0"/>
            </a:endParaRPr>
          </a:p>
        </p:txBody>
      </p:sp>
      <p:sp>
        <p:nvSpPr>
          <p:cNvPr id="2" name="文本框 1"/>
          <p:cNvSpPr txBox="1"/>
          <p:nvPr/>
        </p:nvSpPr>
        <p:spPr>
          <a:xfrm>
            <a:off x="377190" y="4735195"/>
            <a:ext cx="11388725" cy="215011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a:t>
            </a:r>
            <a:endParaRPr lang="zh-CN" altLang="en-US" sz="2800">
              <a:solidFill>
                <a:srgbClr val="7030A0"/>
              </a:solidFill>
              <a:latin typeface="Arial" pitchFamily="34" charset="0"/>
              <a:ea typeface="微软雅黑"/>
            </a:endParaRPr>
          </a:p>
          <a:p>
            <a:pPr algn="l"/>
            <a:r>
              <a:rPr lang="zh-CN" altLang="en-US" sz="2800">
                <a:solidFill>
                  <a:srgbClr val="7030A0"/>
                </a:solidFill>
                <a:latin typeface="Arial" pitchFamily="34" charset="0"/>
                <a:ea typeface="微软雅黑"/>
              </a:rPr>
              <a:t>（</a:t>
            </a:r>
            <a:r>
              <a:rPr lang="en-US" altLang="zh-CN" sz="2800">
                <a:solidFill>
                  <a:srgbClr val="7030A0"/>
                </a:solidFill>
                <a:latin typeface="Arial" pitchFamily="34" charset="0"/>
                <a:ea typeface="微软雅黑"/>
              </a:rPr>
              <a:t>1</a:t>
            </a:r>
            <a:r>
              <a:rPr lang="zh-CN" altLang="en-US" sz="2800">
                <a:solidFill>
                  <a:srgbClr val="7030A0"/>
                </a:solidFill>
                <a:latin typeface="Arial" pitchFamily="34" charset="0"/>
                <a:ea typeface="微软雅黑"/>
              </a:rPr>
              <a:t>）句，习：熟悉。如</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习以为常</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习是成非</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奏</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有</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进</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义，如</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奏刀騞然</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，引申为</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进献</a:t>
            </a:r>
            <a:r>
              <a:rPr lang="en-US" altLang="zh-CN" sz="2800">
                <a:solidFill>
                  <a:srgbClr val="7030A0"/>
                </a:solidFill>
                <a:latin typeface="Arial" pitchFamily="34" charset="0"/>
                <a:ea typeface="微软雅黑"/>
              </a:rPr>
              <a:t>”</a:t>
            </a:r>
            <a:endParaRPr lang="en-US" altLang="zh-CN" sz="2800">
              <a:solidFill>
                <a:srgbClr val="7030A0"/>
              </a:solidFill>
              <a:latin typeface="Arial" pitchFamily="34" charset="0"/>
              <a:ea typeface="微软雅黑"/>
            </a:endParaRPr>
          </a:p>
          <a:p>
            <a:pPr algn="l"/>
            <a:r>
              <a:rPr lang="zh-CN" altLang="en-US" sz="2800">
                <a:solidFill>
                  <a:srgbClr val="7030A0"/>
                </a:solidFill>
                <a:latin typeface="Arial" pitchFamily="34" charset="0"/>
                <a:ea typeface="微软雅黑"/>
              </a:rPr>
              <a:t>（</a:t>
            </a:r>
            <a:r>
              <a:rPr lang="en-US" altLang="zh-CN" sz="2800">
                <a:solidFill>
                  <a:srgbClr val="7030A0"/>
                </a:solidFill>
                <a:latin typeface="Arial" pitchFamily="34" charset="0"/>
                <a:ea typeface="微软雅黑"/>
              </a:rPr>
              <a:t>2</a:t>
            </a:r>
            <a:r>
              <a:rPr lang="zh-CN" altLang="en-US" sz="2800">
                <a:solidFill>
                  <a:srgbClr val="7030A0"/>
                </a:solidFill>
                <a:latin typeface="Arial" pitchFamily="34" charset="0"/>
                <a:ea typeface="微软雅黑"/>
              </a:rPr>
              <a:t>）此</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也，判断句式</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0">
                                            <p:txEl>
                                              <p:pRg st="1" end="1"/>
                                            </p:txEl>
                                          </p:spTgt>
                                        </p:tgtEl>
                                        <p:attrNameLst>
                                          <p:attrName>style.visibility</p:attrName>
                                        </p:attrNameLst>
                                      </p:cBhvr>
                                      <p:to>
                                        <p:strVal val="visible"/>
                                      </p:to>
                                    </p:set>
                                    <p:animEffect transition="in" filter="blinds(horizontal)">
                                      <p:cBhvr>
                                        <p:cTn id="12" dur="500"/>
                                        <p:tgtEl>
                                          <p:spTgt spid="100">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blinds(horizontal)">
                                      <p:cBhvr>
                                        <p:cTn id="17" dur="500"/>
                                        <p:tgtEl>
                                          <p:spTgt spid="2">
                                            <p:txEl>
                                              <p:pRg st="0" end="0"/>
                                            </p:txEl>
                                          </p:spTgt>
                                        </p:tgtEl>
                                      </p:cBhvr>
                                    </p:animEffect>
                                  </p:childTnLst>
                                </p:cTn>
                              </p:par>
                              <p:par>
                                <p:cTn id="18" presetID="3" presetClass="entr" presetSubtype="10" dur="500" fill="hold"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blinds(horizontal)">
                                      <p:cBhvr>
                                        <p:cTn id="20" dur="500"/>
                                        <p:tgtEl>
                                          <p:spTgt spid="2">
                                            <p:txEl>
                                              <p:pRg st="1" end="1"/>
                                            </p:txEl>
                                          </p:spTgt>
                                        </p:tgtEl>
                                      </p:cBhvr>
                                    </p:animEffect>
                                  </p:childTnLst>
                                </p:cTn>
                              </p:par>
                              <p:par>
                                <p:cTn id="21" presetID="3" presetClass="entr" presetSubtype="10" dur="500" fill="hold"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blinds(horizontal)">
                                      <p:cBhvr>
                                        <p:cTn id="2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640" y="207645"/>
            <a:ext cx="11817985" cy="1315720"/>
          </a:xfrm>
        </p:spPr>
        <p:txBody>
          <a:bodyPr>
            <a:normAutofit lnSpcReduction="10000"/>
          </a:bodyPr>
          <a:lstStyle/>
          <a:p>
            <a:pPr marL="0" indent="0">
              <a:buNone/>
            </a:pPr>
            <a:r>
              <a:rPr lang="zh-CN" altLang="en-US">
                <a:sym typeface="+mn-ea"/>
              </a:rPr>
              <a:t>14.“为政之要，莫先于用人”，用人选官是历朝历代治国理政的重要问题。请结合以上两则材料，简要概括韩非、司马光在用人选官方面的主张。（3分）</a:t>
            </a:r>
            <a:endParaRPr lang="zh-CN" altLang="en-US">
              <a:sym typeface="+mn-ea"/>
            </a:endParaRPr>
          </a:p>
        </p:txBody>
      </p:sp>
      <p:sp>
        <p:nvSpPr>
          <p:cNvPr id="100" name="文本框 99"/>
          <p:cNvSpPr txBox="1"/>
          <p:nvPr/>
        </p:nvSpPr>
        <p:spPr>
          <a:xfrm>
            <a:off x="328295" y="1523365"/>
            <a:ext cx="11657965" cy="224536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800" b="0">
                <a:solidFill>
                  <a:srgbClr val="C00000"/>
                </a:solidFill>
                <a:latin typeface="Arial" pitchFamily="34" charset="0"/>
              </a:rPr>
              <a:t>参考答案：</a:t>
            </a:r>
            <a:r>
              <a:rPr lang="en-US" sz="2800" b="0">
                <a:solidFill>
                  <a:srgbClr val="FF0000"/>
                </a:solidFill>
                <a:latin typeface="Arial" pitchFamily="34" charset="0"/>
              </a:rPr>
              <a:t> </a:t>
            </a:r>
            <a:r>
              <a:rPr lang="zh-CN" sz="2800" b="0">
                <a:solidFill>
                  <a:srgbClr val="FF0000"/>
                </a:solidFill>
                <a:cs typeface="Arial" pitchFamily="34" charset="0"/>
              </a:rPr>
              <a:t>①韩非认为用人应遵循天道、顺应人情，做到赏罚分明；使人才才胜其位、才尽其用；各司其职、互不干涉。②司马光认为选官方面，才华和德行都是人才必须具备的素质，但相比之下，德行比才华更重要（德帅才资）。（共3分，韩非用人方面任答两点得2分；司马光选官方面答出</a:t>
            </a:r>
            <a:r>
              <a:rPr lang="en-US" sz="2800" b="0">
                <a:solidFill>
                  <a:srgbClr val="FF0000"/>
                </a:solidFill>
                <a:latin typeface="Arial" pitchFamily="34" charset="0"/>
              </a:rPr>
              <a:t>“</a:t>
            </a:r>
            <a:r>
              <a:rPr lang="zh-CN" sz="2800" b="0">
                <a:solidFill>
                  <a:srgbClr val="FF0000"/>
                </a:solidFill>
                <a:cs typeface="Arial" pitchFamily="34" charset="0"/>
              </a:rPr>
              <a:t>德行为先</a:t>
            </a:r>
            <a:r>
              <a:rPr lang="en-US" sz="2800" b="0">
                <a:solidFill>
                  <a:srgbClr val="FF0000"/>
                </a:solidFill>
                <a:latin typeface="Arial" pitchFamily="34" charset="0"/>
              </a:rPr>
              <a:t>”</a:t>
            </a:r>
            <a:r>
              <a:rPr lang="zh-CN" sz="2800" b="0">
                <a:solidFill>
                  <a:srgbClr val="FF0000"/>
                </a:solidFill>
                <a:cs typeface="Arial" pitchFamily="34" charset="0"/>
              </a:rPr>
              <a:t>得1分。语意对即可。）</a:t>
            </a:r>
            <a:endParaRPr lang="zh-CN" altLang="en-US" sz="2800" b="0">
              <a:solidFill>
                <a:srgbClr val="FF0000"/>
              </a:solidFill>
              <a:cs typeface="Arial" pitchFamily="34" charset="0"/>
            </a:endParaRPr>
          </a:p>
        </p:txBody>
      </p:sp>
      <p:sp>
        <p:nvSpPr>
          <p:cNvPr id="2" name="文本框 1"/>
          <p:cNvSpPr txBox="1"/>
          <p:nvPr/>
        </p:nvSpPr>
        <p:spPr>
          <a:xfrm>
            <a:off x="328295" y="4681855"/>
            <a:ext cx="11553825" cy="126936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Arial" pitchFamily="34" charset="0"/>
                <a:ea typeface="微软雅黑"/>
              </a:rPr>
              <a:t>补充说明：此题，改为</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简要概括韩非与司马光在用人选官员方面的主张有什么不同</a:t>
            </a:r>
            <a:r>
              <a:rPr lang="en-US" altLang="zh-CN" sz="2800">
                <a:solidFill>
                  <a:srgbClr val="7030A0"/>
                </a:solidFill>
                <a:latin typeface="Arial" pitchFamily="34" charset="0"/>
                <a:ea typeface="微软雅黑"/>
              </a:rPr>
              <a:t>”</a:t>
            </a:r>
            <a:r>
              <a:rPr lang="zh-CN" altLang="en-US" sz="2800">
                <a:solidFill>
                  <a:srgbClr val="7030A0"/>
                </a:solidFill>
                <a:latin typeface="Arial" pitchFamily="34" charset="0"/>
                <a:ea typeface="微软雅黑"/>
              </a:rPr>
              <a:t>，才能更好地体现两个文本的关联性。</a:t>
            </a:r>
            <a:endParaRPr lang="zh-CN" altLang="en-US" sz="2800">
              <a:solidFill>
                <a:srgbClr val="7030A0"/>
              </a:solidFill>
              <a:latin typeface="Arial" pitchFamily="34" charset="0"/>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0" y="140970"/>
            <a:ext cx="4905375" cy="4090670"/>
          </a:xfrm>
        </p:spPr>
        <p:txBody>
          <a:bodyPr>
            <a:normAutofit/>
          </a:bodyPr>
          <a:lstStyle/>
          <a:p>
            <a:pPr marL="0" indent="0">
              <a:buNone/>
            </a:pPr>
            <a:r>
              <a:rPr lang="zh-CN" altLang="en-US"/>
              <a:t>材料一：</a:t>
            </a:r>
            <a:endParaRPr lang="zh-CN" altLang="en-US"/>
          </a:p>
          <a:p>
            <a:pPr marL="0" indent="0">
              <a:buNone/>
            </a:pPr>
            <a:r>
              <a:rPr lang="en-US" altLang="zh-CN"/>
              <a:t>     </a:t>
            </a:r>
            <a:r>
              <a:rPr lang="en-US" altLang="zh-CN">
                <a:latin typeface="楷体" panose="02010609060101010101" charset="-122"/>
                <a:ea typeface="楷体" panose="02010609060101010101" charset="-122"/>
              </a:rPr>
              <a:t>闻古之善用人者，必循天顺人而明赏罚，循天则用力寡而功立，顺人则刑罚省而令行；明赏罚则</a:t>
            </a:r>
            <a:r>
              <a:rPr lang="en-US" altLang="zh-CN">
                <a:solidFill>
                  <a:srgbClr val="7030A0"/>
                </a:solidFill>
                <a:latin typeface="楷体" panose="02010609060101010101" charset="-122"/>
                <a:ea typeface="楷体" panose="02010609060101010101" charset="-122"/>
              </a:rPr>
              <a:t>伯夷</a:t>
            </a:r>
            <a:r>
              <a:rPr lang="en-US" altLang="zh-CN">
                <a:latin typeface="楷体" panose="02010609060101010101" charset="-122"/>
                <a:ea typeface="楷体" panose="02010609060101010101" charset="-122"/>
              </a:rPr>
              <a:t>、</a:t>
            </a:r>
            <a:r>
              <a:rPr lang="en-US" altLang="zh-CN">
                <a:solidFill>
                  <a:srgbClr val="7030A0"/>
                </a:solidFill>
                <a:latin typeface="楷体" panose="02010609060101010101" charset="-122"/>
                <a:ea typeface="楷体" panose="02010609060101010101" charset="-122"/>
              </a:rPr>
              <a:t>盗跖</a:t>
            </a:r>
            <a:r>
              <a:rPr lang="en-US" altLang="zh-CN">
                <a:latin typeface="楷体" panose="02010609060101010101" charset="-122"/>
                <a:ea typeface="楷体" panose="02010609060101010101" charset="-122"/>
              </a:rPr>
              <a:t>不</a:t>
            </a:r>
            <a:r>
              <a:rPr lang="en-US" altLang="zh-CN">
                <a:solidFill>
                  <a:srgbClr val="7030A0"/>
                </a:solidFill>
                <a:latin typeface="楷体" panose="02010609060101010101" charset="-122"/>
                <a:ea typeface="楷体" panose="02010609060101010101" charset="-122"/>
              </a:rPr>
              <a:t>乱</a:t>
            </a:r>
            <a:r>
              <a:rPr lang="en-US" altLang="zh-CN">
                <a:latin typeface="楷体" panose="02010609060101010101" charset="-122"/>
                <a:ea typeface="楷体" panose="02010609060101010101" charset="-122"/>
              </a:rPr>
              <a:t>。如此则白黑分矣。治国之臣</a:t>
            </a:r>
            <a:r>
              <a:rPr lang="en-US" altLang="zh-CN">
                <a:solidFill>
                  <a:srgbClr val="7030A0"/>
                </a:solidFill>
                <a:latin typeface="楷体" panose="02010609060101010101" charset="-122"/>
                <a:ea typeface="楷体" panose="02010609060101010101" charset="-122"/>
              </a:rPr>
              <a:t>效功</a:t>
            </a:r>
            <a:r>
              <a:rPr lang="en-US" altLang="zh-CN">
                <a:latin typeface="楷体" panose="02010609060101010101" charset="-122"/>
                <a:ea typeface="楷体" panose="02010609060101010101" charset="-122"/>
              </a:rPr>
              <a:t>于国以</a:t>
            </a:r>
            <a:r>
              <a:rPr lang="en-US" altLang="zh-CN">
                <a:solidFill>
                  <a:srgbClr val="7030A0"/>
                </a:solidFill>
                <a:latin typeface="楷体" panose="02010609060101010101" charset="-122"/>
                <a:ea typeface="楷体" panose="02010609060101010101" charset="-122"/>
              </a:rPr>
              <a:t>履位</a:t>
            </a:r>
            <a:r>
              <a:rPr lang="en-US" altLang="zh-CN">
                <a:latin typeface="楷体" panose="02010609060101010101" charset="-122"/>
                <a:ea typeface="楷体" panose="02010609060101010101" charset="-122"/>
              </a:rPr>
              <a:t>，</a:t>
            </a:r>
            <a:r>
              <a:rPr lang="en-US" altLang="zh-CN">
                <a:solidFill>
                  <a:srgbClr val="7030A0"/>
                </a:solidFill>
                <a:latin typeface="楷体" panose="02010609060101010101" charset="-122"/>
                <a:ea typeface="楷体" panose="02010609060101010101" charset="-122"/>
              </a:rPr>
              <a:t>见</a:t>
            </a:r>
            <a:r>
              <a:rPr lang="en-US" altLang="zh-CN">
                <a:latin typeface="楷体" panose="02010609060101010101" charset="-122"/>
                <a:ea typeface="楷体" panose="02010609060101010101" charset="-122"/>
              </a:rPr>
              <a:t>能于官以受职，尽力于</a:t>
            </a:r>
            <a:r>
              <a:rPr lang="en-US" altLang="zh-CN">
                <a:solidFill>
                  <a:srgbClr val="7030A0"/>
                </a:solidFill>
                <a:latin typeface="楷体" panose="02010609060101010101" charset="-122"/>
                <a:ea typeface="楷体" panose="02010609060101010101" charset="-122"/>
              </a:rPr>
              <a:t>权衡</a:t>
            </a:r>
            <a:r>
              <a:rPr lang="en-US" altLang="zh-CN">
                <a:latin typeface="楷体" panose="02010609060101010101" charset="-122"/>
                <a:ea typeface="楷体" panose="02010609060101010101" charset="-122"/>
              </a:rPr>
              <a:t>以任事。</a:t>
            </a:r>
            <a:endParaRPr lang="en-US" altLang="zh-CN">
              <a:latin typeface="楷体" panose="02010609060101010101" charset="-122"/>
              <a:ea typeface="楷体" panose="02010609060101010101" charset="-122"/>
            </a:endParaRPr>
          </a:p>
        </p:txBody>
      </p:sp>
      <p:sp>
        <p:nvSpPr>
          <p:cNvPr id="2" name="内容占位符 2"/>
          <p:cNvSpPr>
            <a:spLocks noGrp="1"/>
          </p:cNvSpPr>
          <p:nvPr>
            <p:custDataLst>
              <p:tags r:id="rId2"/>
            </p:custDataLst>
          </p:nvPr>
        </p:nvSpPr>
        <p:spPr>
          <a:xfrm>
            <a:off x="5274310" y="293370"/>
            <a:ext cx="6427470" cy="6181725"/>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a:t>  </a:t>
            </a:r>
            <a:endParaRPr lang="zh-CN" altLang="en-US"/>
          </a:p>
        </p:txBody>
      </p:sp>
      <p:sp>
        <p:nvSpPr>
          <p:cNvPr id="100" name="文本框 99"/>
          <p:cNvSpPr txBox="1"/>
          <p:nvPr/>
        </p:nvSpPr>
        <p:spPr>
          <a:xfrm>
            <a:off x="5073015" y="293370"/>
            <a:ext cx="7049135" cy="321183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r>
              <a:rPr lang="en-US" altLang="zh-CN" sz="2800" b="0"/>
              <a:t>  </a:t>
            </a:r>
            <a:r>
              <a:rPr lang="en-US" altLang="zh-CN" sz="2800" b="0">
                <a:latin typeface="楷体" panose="02010609060101010101" charset="-122"/>
                <a:ea typeface="楷体" panose="02010609060101010101" charset="-122"/>
              </a:rPr>
              <a:t>听说古代擅长用人的君主，必定会遵循天道顺应人情并且赏罚分明。遵循天道，就能够少用气力而</a:t>
            </a:r>
            <a:r>
              <a:rPr lang="zh-CN" altLang="en-US" sz="2800" b="0">
                <a:latin typeface="楷体" panose="02010609060101010101" charset="-122"/>
                <a:ea typeface="楷体" panose="02010609060101010101" charset="-122"/>
              </a:rPr>
              <a:t>取得成功</a:t>
            </a:r>
            <a:r>
              <a:rPr lang="en-US" altLang="zh-CN" sz="2800" b="0">
                <a:latin typeface="楷体" panose="02010609060101010101" charset="-122"/>
                <a:ea typeface="楷体" panose="02010609060101010101" charset="-122"/>
              </a:rPr>
              <a:t>；顺应人情，就能够少用刑罚而推行法令；赏罚分明，</a:t>
            </a:r>
            <a:r>
              <a:rPr lang="zh-CN" altLang="en-US" sz="2800" b="0">
                <a:solidFill>
                  <a:srgbClr val="FF0000"/>
                </a:solidFill>
                <a:latin typeface="楷体" panose="02010609060101010101" charset="-122"/>
                <a:ea typeface="楷体" panose="02010609060101010101" charset="-122"/>
              </a:rPr>
              <a:t>好人、坏人</a:t>
            </a:r>
            <a:r>
              <a:rPr lang="en-US" altLang="zh-CN" sz="2800" b="0">
                <a:latin typeface="楷体" panose="02010609060101010101" charset="-122"/>
                <a:ea typeface="楷体" panose="02010609060101010101" charset="-122"/>
              </a:rPr>
              <a:t>就不会混淆。这样一来，黑白就清楚了。</a:t>
            </a:r>
            <a:r>
              <a:rPr lang="zh-CN" altLang="en-US" sz="2800" b="0">
                <a:solidFill>
                  <a:srgbClr val="FF0000"/>
                </a:solidFill>
                <a:latin typeface="楷体" panose="02010609060101010101" charset="-122"/>
                <a:ea typeface="楷体" panose="02010609060101010101" charset="-122"/>
              </a:rPr>
              <a:t>治理</a:t>
            </a:r>
            <a:r>
              <a:rPr lang="en-US" altLang="zh-CN" sz="2800" b="0">
                <a:latin typeface="楷体" panose="02010609060101010101" charset="-122"/>
                <a:ea typeface="楷体" panose="02010609060101010101" charset="-122"/>
              </a:rPr>
              <a:t>国家的臣子，为国立功来</a:t>
            </a:r>
            <a:r>
              <a:rPr lang="zh-CN" altLang="en-US" sz="2800" b="0">
                <a:latin typeface="楷体" panose="02010609060101010101" charset="-122"/>
                <a:ea typeface="楷体" panose="02010609060101010101" charset="-122"/>
              </a:rPr>
              <a:t>登上官位</a:t>
            </a:r>
            <a:r>
              <a:rPr lang="en-US" altLang="zh-CN" sz="2800" b="0">
                <a:latin typeface="楷体" panose="02010609060101010101" charset="-122"/>
                <a:ea typeface="楷体" panose="02010609060101010101" charset="-122"/>
              </a:rPr>
              <a:t>，</a:t>
            </a:r>
            <a:r>
              <a:rPr lang="zh-CN" altLang="en-US" sz="2800" b="0">
                <a:solidFill>
                  <a:srgbClr val="FF0000"/>
                </a:solidFill>
                <a:latin typeface="楷体" panose="02010609060101010101" charset="-122"/>
                <a:ea typeface="楷体" panose="02010609060101010101" charset="-122"/>
              </a:rPr>
              <a:t>展现才能</a:t>
            </a:r>
            <a:r>
              <a:rPr lang="en-US" altLang="zh-CN" sz="2800" b="0">
                <a:latin typeface="楷体" panose="02010609060101010101" charset="-122"/>
                <a:ea typeface="楷体" panose="02010609060101010101" charset="-122"/>
              </a:rPr>
              <a:t>来</a:t>
            </a:r>
            <a:r>
              <a:rPr lang="zh-CN" altLang="en-US" sz="2800" b="0">
                <a:latin typeface="楷体" panose="02010609060101010101" charset="-122"/>
                <a:ea typeface="楷体" panose="02010609060101010101" charset="-122"/>
              </a:rPr>
              <a:t>接受</a:t>
            </a:r>
            <a:r>
              <a:rPr lang="en-US" altLang="zh-CN" sz="2800" b="0">
                <a:latin typeface="楷体" panose="02010609060101010101" charset="-122"/>
                <a:ea typeface="楷体" panose="02010609060101010101" charset="-122"/>
              </a:rPr>
              <a:t>职务，依法尽力来担当职事。</a:t>
            </a:r>
            <a:endParaRPr lang="en-US" altLang="zh-CN" sz="2800" b="0">
              <a:latin typeface="楷体" panose="02010609060101010101" charset="-122"/>
              <a:ea typeface="楷体" panose="02010609060101010101" charset="-122"/>
            </a:endParaRPr>
          </a:p>
        </p:txBody>
      </p:sp>
      <p:sp>
        <p:nvSpPr>
          <p:cNvPr id="4" name="文本框 3"/>
          <p:cNvSpPr txBox="1"/>
          <p:nvPr/>
        </p:nvSpPr>
        <p:spPr>
          <a:xfrm>
            <a:off x="233045" y="4035425"/>
            <a:ext cx="11562715"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楷体" panose="02010609060101010101" charset="-122"/>
                <a:ea typeface="楷体" panose="02010609060101010101" charset="-122"/>
              </a:rPr>
              <a:t>（1）</a:t>
            </a:r>
            <a:r>
              <a:rPr lang="zh-CN" altLang="en-US" sz="2800">
                <a:solidFill>
                  <a:srgbClr val="7030A0"/>
                </a:solidFill>
                <a:latin typeface="楷体" panose="02010609060101010101" charset="-122"/>
                <a:ea typeface="楷体" panose="02010609060101010101" charset="-122"/>
                <a:sym typeface="+mn-ea"/>
              </a:rPr>
              <a:t>伯夷：代指好人（2）盗跖：代指坏人（</a:t>
            </a:r>
            <a:r>
              <a:rPr lang="en-US" altLang="zh-CN" sz="2800">
                <a:solidFill>
                  <a:srgbClr val="7030A0"/>
                </a:solidFill>
                <a:latin typeface="楷体" panose="02010609060101010101" charset="-122"/>
                <a:ea typeface="楷体" panose="02010609060101010101" charset="-122"/>
                <a:sym typeface="+mn-ea"/>
              </a:rPr>
              <a:t>3</a:t>
            </a:r>
            <a:r>
              <a:rPr lang="zh-CN" altLang="en-US" sz="2800">
                <a:solidFill>
                  <a:srgbClr val="7030A0"/>
                </a:solidFill>
                <a:latin typeface="楷体" panose="02010609060101010101" charset="-122"/>
                <a:ea typeface="楷体" panose="02010609060101010101" charset="-122"/>
                <a:sym typeface="+mn-ea"/>
              </a:rPr>
              <a:t>）乱：混淆（</a:t>
            </a:r>
            <a:r>
              <a:rPr lang="en-US" altLang="zh-CN" sz="2800">
                <a:solidFill>
                  <a:srgbClr val="7030A0"/>
                </a:solidFill>
                <a:latin typeface="楷体" panose="02010609060101010101" charset="-122"/>
                <a:ea typeface="楷体" panose="02010609060101010101" charset="-122"/>
                <a:sym typeface="+mn-ea"/>
              </a:rPr>
              <a:t>4</a:t>
            </a:r>
            <a:r>
              <a:rPr lang="zh-CN" altLang="en-US" sz="2800">
                <a:solidFill>
                  <a:srgbClr val="7030A0"/>
                </a:solidFill>
                <a:latin typeface="楷体" panose="02010609060101010101" charset="-122"/>
                <a:ea typeface="楷体" panose="02010609060101010101" charset="-122"/>
                <a:sym typeface="+mn-ea"/>
              </a:rPr>
              <a:t>）效功：立功；效，献出（</a:t>
            </a:r>
            <a:r>
              <a:rPr lang="en-US" altLang="zh-CN" sz="2800">
                <a:solidFill>
                  <a:srgbClr val="7030A0"/>
                </a:solidFill>
                <a:latin typeface="楷体" panose="02010609060101010101" charset="-122"/>
                <a:ea typeface="楷体" panose="02010609060101010101" charset="-122"/>
                <a:sym typeface="+mn-ea"/>
              </a:rPr>
              <a:t>5</a:t>
            </a:r>
            <a:r>
              <a:rPr lang="zh-CN" altLang="en-US" sz="2800">
                <a:solidFill>
                  <a:srgbClr val="7030A0"/>
                </a:solidFill>
                <a:latin typeface="楷体" panose="02010609060101010101" charset="-122"/>
                <a:ea typeface="楷体" panose="02010609060101010101" charset="-122"/>
                <a:sym typeface="+mn-ea"/>
              </a:rPr>
              <a:t>）</a:t>
            </a:r>
            <a:r>
              <a:rPr lang="en-US" altLang="zh-CN" sz="2800">
                <a:solidFill>
                  <a:srgbClr val="7030A0"/>
                </a:solidFill>
                <a:latin typeface="楷体" panose="02010609060101010101" charset="-122"/>
                <a:ea typeface="楷体" panose="02010609060101010101" charset="-122"/>
                <a:sym typeface="+mn-ea"/>
              </a:rPr>
              <a:t>履位</a:t>
            </a:r>
            <a:r>
              <a:rPr lang="zh-CN" altLang="en-US" sz="2800">
                <a:solidFill>
                  <a:srgbClr val="7030A0"/>
                </a:solidFill>
                <a:latin typeface="楷体" panose="02010609060101010101" charset="-122"/>
                <a:ea typeface="楷体" panose="02010609060101010101" charset="-122"/>
                <a:sym typeface="+mn-ea"/>
              </a:rPr>
              <a:t>：就位；履，踏（</a:t>
            </a:r>
            <a:r>
              <a:rPr lang="en-US" altLang="zh-CN" sz="2800">
                <a:solidFill>
                  <a:srgbClr val="7030A0"/>
                </a:solidFill>
                <a:latin typeface="楷体" panose="02010609060101010101" charset="-122"/>
                <a:ea typeface="楷体" panose="02010609060101010101" charset="-122"/>
                <a:sym typeface="+mn-ea"/>
              </a:rPr>
              <a:t>6</a:t>
            </a:r>
            <a:r>
              <a:rPr lang="zh-CN" altLang="en-US" sz="2800">
                <a:solidFill>
                  <a:srgbClr val="7030A0"/>
                </a:solidFill>
                <a:latin typeface="楷体" panose="02010609060101010101" charset="-122"/>
                <a:ea typeface="楷体" panose="02010609060101010101" charset="-122"/>
                <a:sym typeface="+mn-ea"/>
              </a:rPr>
              <a:t>）见：通</a:t>
            </a:r>
            <a:r>
              <a:rPr lang="en-US" altLang="zh-CN" sz="2800">
                <a:solidFill>
                  <a:srgbClr val="7030A0"/>
                </a:solidFill>
                <a:latin typeface="楷体" panose="02010609060101010101" charset="-122"/>
                <a:ea typeface="楷体" panose="02010609060101010101" charset="-122"/>
                <a:sym typeface="+mn-ea"/>
              </a:rPr>
              <a:t>“</a:t>
            </a:r>
            <a:r>
              <a:rPr lang="zh-CN" altLang="en-US" sz="2800">
                <a:solidFill>
                  <a:srgbClr val="7030A0"/>
                </a:solidFill>
                <a:latin typeface="楷体" panose="02010609060101010101" charset="-122"/>
                <a:ea typeface="楷体" panose="02010609060101010101" charset="-122"/>
                <a:sym typeface="+mn-ea"/>
              </a:rPr>
              <a:t>现</a:t>
            </a:r>
            <a:r>
              <a:rPr lang="en-US" altLang="zh-CN" sz="2800">
                <a:solidFill>
                  <a:srgbClr val="7030A0"/>
                </a:solidFill>
                <a:latin typeface="楷体" panose="02010609060101010101" charset="-122"/>
                <a:ea typeface="楷体" panose="02010609060101010101" charset="-122"/>
                <a:sym typeface="+mn-ea"/>
              </a:rPr>
              <a:t>”</a:t>
            </a:r>
            <a:r>
              <a:rPr lang="zh-CN" altLang="en-US" sz="2800">
                <a:solidFill>
                  <a:srgbClr val="7030A0"/>
                </a:solidFill>
                <a:latin typeface="楷体" panose="02010609060101010101" charset="-122"/>
                <a:ea typeface="楷体" panose="02010609060101010101" charset="-122"/>
                <a:sym typeface="+mn-ea"/>
              </a:rPr>
              <a:t>，展现（</a:t>
            </a:r>
            <a:r>
              <a:rPr lang="en-US" altLang="zh-CN" sz="2800">
                <a:solidFill>
                  <a:srgbClr val="7030A0"/>
                </a:solidFill>
                <a:latin typeface="楷体" panose="02010609060101010101" charset="-122"/>
                <a:ea typeface="楷体" panose="02010609060101010101" charset="-122"/>
                <a:sym typeface="+mn-ea"/>
              </a:rPr>
              <a:t>7</a:t>
            </a:r>
            <a:r>
              <a:rPr lang="zh-CN" altLang="en-US" sz="2800">
                <a:solidFill>
                  <a:srgbClr val="7030A0"/>
                </a:solidFill>
                <a:latin typeface="楷体" panose="02010609060101010101" charset="-122"/>
                <a:ea typeface="楷体" panose="02010609060101010101" charset="-122"/>
                <a:sym typeface="+mn-ea"/>
              </a:rPr>
              <a:t>）权衡：秤锤和秤杆，代指法度</a:t>
            </a:r>
            <a:endParaRPr lang="zh-CN" altLang="en-US" sz="2800">
              <a:solidFill>
                <a:srgbClr val="7030A0"/>
              </a:solidFill>
              <a:latin typeface="楷体" panose="02010609060101010101" charset="-122"/>
              <a:ea typeface="楷体" panose="02010609060101010101" charset="-122"/>
              <a:sym typeface="+mn-ea"/>
            </a:endParaRPr>
          </a:p>
        </p:txBody>
      </p:sp>
      <p:sp>
        <p:nvSpPr>
          <p:cNvPr id="5" name="文本框 4"/>
          <p:cNvSpPr txBox="1"/>
          <p:nvPr/>
        </p:nvSpPr>
        <p:spPr>
          <a:xfrm>
            <a:off x="434340" y="5824220"/>
            <a:ext cx="1095946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FF0000"/>
                </a:solidFill>
                <a:latin typeface="Arial" pitchFamily="34" charset="0"/>
                <a:ea typeface="微软雅黑"/>
              </a:rPr>
              <a:t>补充说明：红色字体是与参考答案翻译不同的地方，以供参考</a:t>
            </a:r>
            <a:endParaRPr lang="zh-CN" altLang="en-US" sz="2800">
              <a:solidFill>
                <a:srgbClr val="FF0000"/>
              </a:solidFill>
              <a:latin typeface="Arial" pitchFamily="34" charset="0"/>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640" y="0"/>
            <a:ext cx="3708400" cy="4138295"/>
          </a:xfrm>
        </p:spPr>
        <p:txBody>
          <a:bodyPr>
            <a:normAutofit lnSpcReduction="20000"/>
          </a:bodyPr>
          <a:lstStyle/>
          <a:p>
            <a:pPr marL="0" indent="0" fontAlgn="auto">
              <a:lnSpc>
                <a:spcPct val="100000"/>
              </a:lnSpc>
              <a:buNone/>
            </a:pPr>
            <a:r>
              <a:rPr lang="en-US" altLang="zh-CN"/>
              <a:t>        </a:t>
            </a:r>
            <a:r>
              <a:rPr lang="en-US" altLang="zh-CN">
                <a:latin typeface="楷体" panose="02010609060101010101" charset="-122"/>
                <a:ea typeface="楷体" panose="02010609060101010101" charset="-122"/>
                <a:sym typeface="+mn-ea"/>
              </a:rPr>
              <a:t>人臣皆</a:t>
            </a:r>
            <a:r>
              <a:rPr lang="en-US" altLang="zh-CN">
                <a:solidFill>
                  <a:srgbClr val="7030A0"/>
                </a:solidFill>
                <a:latin typeface="楷体" panose="02010609060101010101" charset="-122"/>
                <a:ea typeface="楷体" panose="02010609060101010101" charset="-122"/>
                <a:sym typeface="+mn-ea"/>
              </a:rPr>
              <a:t>宜</a:t>
            </a:r>
            <a:r>
              <a:rPr lang="en-US" altLang="zh-CN">
                <a:latin typeface="楷体" panose="02010609060101010101" charset="-122"/>
                <a:ea typeface="楷体" panose="02010609060101010101" charset="-122"/>
                <a:sym typeface="+mn-ea"/>
              </a:rPr>
              <a:t>其能，</a:t>
            </a:r>
            <a:r>
              <a:rPr lang="en-US" altLang="zh-CN">
                <a:solidFill>
                  <a:srgbClr val="7030A0"/>
                </a:solidFill>
                <a:latin typeface="楷体" panose="02010609060101010101" charset="-122"/>
                <a:ea typeface="楷体" panose="02010609060101010101" charset="-122"/>
                <a:sym typeface="+mn-ea"/>
              </a:rPr>
              <a:t>胜</a:t>
            </a:r>
            <a:r>
              <a:rPr lang="en-US" altLang="zh-CN">
                <a:latin typeface="楷体" panose="02010609060101010101" charset="-122"/>
                <a:ea typeface="楷体" panose="02010609060101010101" charset="-122"/>
                <a:sym typeface="+mn-ea"/>
              </a:rPr>
              <a:t>其官，</a:t>
            </a:r>
            <a:r>
              <a:rPr lang="en-US" altLang="zh-CN">
                <a:solidFill>
                  <a:srgbClr val="7030A0"/>
                </a:solidFill>
                <a:latin typeface="楷体" panose="02010609060101010101" charset="-122"/>
                <a:ea typeface="楷体" panose="02010609060101010101" charset="-122"/>
                <a:sym typeface="+mn-ea"/>
              </a:rPr>
              <a:t>轻</a:t>
            </a:r>
            <a:r>
              <a:rPr lang="en-US" altLang="zh-CN">
                <a:latin typeface="楷体" panose="02010609060101010101" charset="-122"/>
                <a:ea typeface="楷体" panose="02010609060101010101" charset="-122"/>
                <a:sym typeface="+mn-ea"/>
              </a:rPr>
              <a:t>其任，而莫怀馀力于心，莫负</a:t>
            </a:r>
            <a:r>
              <a:rPr lang="en-US" altLang="zh-CN">
                <a:solidFill>
                  <a:srgbClr val="7030A0"/>
                </a:solidFill>
                <a:latin typeface="楷体" panose="02010609060101010101" charset="-122"/>
                <a:ea typeface="楷体" panose="02010609060101010101" charset="-122"/>
                <a:sym typeface="+mn-ea"/>
              </a:rPr>
              <a:t>兼官之责</a:t>
            </a:r>
            <a:r>
              <a:rPr lang="en-US" altLang="zh-CN">
                <a:latin typeface="楷体" panose="02010609060101010101" charset="-122"/>
                <a:ea typeface="楷体" panose="02010609060101010101" charset="-122"/>
                <a:sym typeface="+mn-ea"/>
              </a:rPr>
              <a:t>于君。明君使事不相</a:t>
            </a:r>
            <a:r>
              <a:rPr lang="en-US" altLang="zh-CN">
                <a:solidFill>
                  <a:srgbClr val="7030A0"/>
                </a:solidFill>
                <a:latin typeface="楷体" panose="02010609060101010101" charset="-122"/>
                <a:ea typeface="楷体" panose="02010609060101010101" charset="-122"/>
                <a:sym typeface="+mn-ea"/>
              </a:rPr>
              <a:t>干</a:t>
            </a:r>
            <a:r>
              <a:rPr lang="en-US" altLang="zh-CN">
                <a:latin typeface="楷体" panose="02010609060101010101" charset="-122"/>
                <a:ea typeface="楷体" panose="02010609060101010101" charset="-122"/>
                <a:sym typeface="+mn-ea"/>
              </a:rPr>
              <a:t>，故莫</a:t>
            </a:r>
            <a:r>
              <a:rPr lang="en-US" altLang="zh-CN">
                <a:solidFill>
                  <a:srgbClr val="7030A0"/>
                </a:solidFill>
                <a:latin typeface="楷体" panose="02010609060101010101" charset="-122"/>
                <a:ea typeface="楷体" panose="02010609060101010101" charset="-122"/>
                <a:sym typeface="+mn-ea"/>
              </a:rPr>
              <a:t>讼</a:t>
            </a:r>
            <a:r>
              <a:rPr lang="en-US" altLang="zh-CN">
                <a:latin typeface="楷体" panose="02010609060101010101" charset="-122"/>
                <a:ea typeface="楷体" panose="02010609060101010101" charset="-122"/>
                <a:sym typeface="+mn-ea"/>
              </a:rPr>
              <a:t>；使士不兼官，故技长；使人</a:t>
            </a:r>
            <a:r>
              <a:rPr lang="en-US" altLang="zh-CN">
                <a:solidFill>
                  <a:srgbClr val="7030A0"/>
                </a:solidFill>
                <a:latin typeface="楷体" panose="02010609060101010101" charset="-122"/>
                <a:ea typeface="楷体" panose="02010609060101010101" charset="-122"/>
                <a:sym typeface="+mn-ea"/>
              </a:rPr>
              <a:t>不同功</a:t>
            </a:r>
            <a:r>
              <a:rPr lang="en-US" altLang="zh-CN">
                <a:latin typeface="楷体" panose="02010609060101010101" charset="-122"/>
                <a:ea typeface="楷体" panose="02010609060101010101" charset="-122"/>
                <a:sym typeface="+mn-ea"/>
              </a:rPr>
              <a:t>，故莫争。争讼止，技长立，则强弱不</a:t>
            </a:r>
            <a:r>
              <a:rPr lang="en-US" altLang="zh-CN">
                <a:solidFill>
                  <a:srgbClr val="7030A0"/>
                </a:solidFill>
                <a:latin typeface="楷体" panose="02010609060101010101" charset="-122"/>
                <a:ea typeface="楷体" panose="02010609060101010101" charset="-122"/>
                <a:sym typeface="+mn-ea"/>
              </a:rPr>
              <a:t>角</a:t>
            </a:r>
            <a:r>
              <a:rPr lang="en-US" altLang="zh-CN">
                <a:latin typeface="楷体" panose="02010609060101010101" charset="-122"/>
                <a:ea typeface="楷体" panose="02010609060101010101" charset="-122"/>
                <a:sym typeface="+mn-ea"/>
              </a:rPr>
              <a:t>力，冰炭不合</a:t>
            </a:r>
            <a:r>
              <a:rPr lang="en-US" altLang="zh-CN">
                <a:solidFill>
                  <a:srgbClr val="7030A0"/>
                </a:solidFill>
                <a:latin typeface="楷体" panose="02010609060101010101" charset="-122"/>
                <a:ea typeface="楷体" panose="02010609060101010101" charset="-122"/>
                <a:sym typeface="+mn-ea"/>
              </a:rPr>
              <a:t>形</a:t>
            </a:r>
            <a:r>
              <a:rPr lang="en-US" altLang="zh-CN">
                <a:latin typeface="楷体" panose="02010609060101010101" charset="-122"/>
                <a:ea typeface="楷体" panose="02010609060101010101" charset="-122"/>
                <a:sym typeface="+mn-ea"/>
              </a:rPr>
              <a:t>，天下莫得相</a:t>
            </a:r>
            <a:r>
              <a:rPr lang="en-US" altLang="zh-CN">
                <a:solidFill>
                  <a:srgbClr val="7030A0"/>
                </a:solidFill>
                <a:latin typeface="楷体" panose="02010609060101010101" charset="-122"/>
                <a:ea typeface="楷体" panose="02010609060101010101" charset="-122"/>
                <a:sym typeface="+mn-ea"/>
              </a:rPr>
              <a:t>伤</a:t>
            </a:r>
            <a:r>
              <a:rPr lang="en-US" altLang="zh-CN">
                <a:latin typeface="楷体" panose="02010609060101010101" charset="-122"/>
                <a:ea typeface="楷体" panose="02010609060101010101" charset="-122"/>
                <a:sym typeface="+mn-ea"/>
              </a:rPr>
              <a:t>，治之至也。</a:t>
            </a:r>
            <a:endParaRPr lang="en-US" altLang="zh-CN"/>
          </a:p>
          <a:p>
            <a:pPr marL="0" indent="0">
              <a:buNone/>
            </a:pPr>
            <a:endParaRPr lang="zh-CN" altLang="en-US"/>
          </a:p>
        </p:txBody>
      </p:sp>
      <p:sp>
        <p:nvSpPr>
          <p:cNvPr id="2" name="文本框 1"/>
          <p:cNvSpPr txBox="1"/>
          <p:nvPr/>
        </p:nvSpPr>
        <p:spPr>
          <a:xfrm>
            <a:off x="4152265" y="83185"/>
            <a:ext cx="7701280" cy="4054475"/>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800">
                <a:latin typeface="Arial" pitchFamily="34" charset="0"/>
                <a:ea typeface="微软雅黑"/>
              </a:rPr>
              <a:t>     </a:t>
            </a:r>
            <a:r>
              <a:rPr lang="en-US" altLang="zh-CN" sz="1800">
                <a:latin typeface="楷体" panose="02010609060101010101" charset="-122"/>
                <a:ea typeface="楷体" panose="02010609060101010101" charset="-122"/>
                <a:cs typeface="楷体" panose="02010609060101010101" charset="-122"/>
              </a:rPr>
              <a:t> </a:t>
            </a:r>
            <a:r>
              <a:rPr lang="en-US" altLang="zh-CN" sz="2800">
                <a:latin typeface="楷体" panose="02010609060101010101" charset="-122"/>
                <a:ea typeface="楷体" panose="02010609060101010101" charset="-122"/>
                <a:cs typeface="楷体" panose="02010609060101010101" charset="-122"/>
                <a:sym typeface="+mn-ea"/>
              </a:rPr>
              <a:t>做臣子的都能发挥他们的才能，胜任他们的官职，轻松完成他们的任务，</a:t>
            </a:r>
            <a:r>
              <a:rPr lang="zh-CN" altLang="en-US" sz="2800">
                <a:latin typeface="楷体" panose="02010609060101010101" charset="-122"/>
                <a:ea typeface="楷体" panose="02010609060101010101" charset="-122"/>
                <a:cs typeface="楷体" panose="02010609060101010101" charset="-122"/>
                <a:sym typeface="+mn-ea"/>
              </a:rPr>
              <a:t>而没有人在心里保存剩余的精力（即</a:t>
            </a:r>
            <a:r>
              <a:rPr lang="zh-CN" altLang="en-US" sz="2800">
                <a:solidFill>
                  <a:srgbClr val="FF0000"/>
                </a:solidFill>
                <a:latin typeface="楷体" panose="02010609060101010101" charset="-122"/>
                <a:ea typeface="楷体" panose="02010609060101010101" charset="-122"/>
                <a:cs typeface="楷体" panose="02010609060101010101" charset="-122"/>
                <a:sym typeface="+mn-ea"/>
              </a:rPr>
              <a:t>发挥全部能力</a:t>
            </a:r>
            <a:r>
              <a:rPr lang="zh-CN" altLang="en-US" sz="2800">
                <a:latin typeface="楷体" panose="02010609060101010101" charset="-122"/>
                <a:ea typeface="楷体" panose="02010609060101010101" charset="-122"/>
                <a:cs typeface="楷体" panose="02010609060101010101" charset="-122"/>
                <a:sym typeface="+mn-ea"/>
              </a:rPr>
              <a:t>）</a:t>
            </a:r>
            <a:r>
              <a:rPr lang="en-US" altLang="zh-CN" sz="2800">
                <a:latin typeface="楷体" panose="02010609060101010101" charset="-122"/>
                <a:ea typeface="楷体" panose="02010609060101010101" charset="-122"/>
                <a:cs typeface="楷体" panose="02010609060101010101" charset="-122"/>
                <a:sym typeface="+mn-ea"/>
              </a:rPr>
              <a:t>，</a:t>
            </a:r>
            <a:r>
              <a:rPr lang="en-US" altLang="zh-CN" sz="2800">
                <a:solidFill>
                  <a:srgbClr val="FF0000"/>
                </a:solidFill>
                <a:latin typeface="楷体" panose="02010609060101010101" charset="-122"/>
                <a:ea typeface="楷体" panose="02010609060101010101" charset="-122"/>
                <a:cs typeface="楷体" panose="02010609060101010101" charset="-122"/>
                <a:sym typeface="+mn-ea"/>
              </a:rPr>
              <a:t>不</a:t>
            </a:r>
            <a:r>
              <a:rPr lang="zh-CN" altLang="en-US" sz="2800">
                <a:solidFill>
                  <a:srgbClr val="FF0000"/>
                </a:solidFill>
                <a:latin typeface="楷体" panose="02010609060101010101" charset="-122"/>
                <a:ea typeface="楷体" panose="02010609060101010101" charset="-122"/>
                <a:cs typeface="楷体" panose="02010609060101010101" charset="-122"/>
                <a:sym typeface="+mn-ea"/>
              </a:rPr>
              <a:t>对君主承担本职以外的任务</a:t>
            </a:r>
            <a:r>
              <a:rPr lang="en-US" altLang="zh-CN" sz="2800">
                <a:latin typeface="楷体" panose="02010609060101010101" charset="-122"/>
                <a:ea typeface="楷体" panose="02010609060101010101" charset="-122"/>
                <a:cs typeface="楷体" panose="02010609060101010101" charset="-122"/>
                <a:sym typeface="+mn-ea"/>
              </a:rPr>
              <a:t>。明君使</a:t>
            </a:r>
            <a:r>
              <a:rPr lang="zh-CN" altLang="en-US" sz="2800">
                <a:latin typeface="楷体" panose="02010609060101010101" charset="-122"/>
                <a:ea typeface="楷体" panose="02010609060101010101" charset="-122"/>
                <a:cs typeface="楷体" panose="02010609060101010101" charset="-122"/>
                <a:sym typeface="+mn-ea"/>
              </a:rPr>
              <a:t>下属</a:t>
            </a:r>
            <a:r>
              <a:rPr lang="en-US" altLang="zh-CN" sz="2800">
                <a:latin typeface="楷体" panose="02010609060101010101" charset="-122"/>
                <a:ea typeface="楷体" panose="02010609060101010101" charset="-122"/>
                <a:cs typeface="楷体" panose="02010609060101010101" charset="-122"/>
                <a:sym typeface="+mn-ea"/>
              </a:rPr>
              <a:t>职事不相干扰，所以</a:t>
            </a:r>
            <a:r>
              <a:rPr lang="zh-CN" altLang="en-US" sz="2800">
                <a:latin typeface="楷体" panose="02010609060101010101" charset="-122"/>
                <a:ea typeface="楷体" panose="02010609060101010101" charset="-122"/>
                <a:cs typeface="楷体" panose="02010609060101010101" charset="-122"/>
                <a:sym typeface="+mn-ea"/>
              </a:rPr>
              <a:t>没有人</a:t>
            </a:r>
            <a:r>
              <a:rPr lang="en-US" altLang="zh-CN" sz="2800">
                <a:latin typeface="楷体" panose="02010609060101010101" charset="-122"/>
                <a:ea typeface="楷体" panose="02010609060101010101" charset="-122"/>
                <a:cs typeface="楷体" panose="02010609060101010101" charset="-122"/>
                <a:sym typeface="+mn-ea"/>
              </a:rPr>
              <a:t>争吵；使臣下不兼任官职，所以</a:t>
            </a:r>
            <a:r>
              <a:rPr lang="zh-CN" altLang="en-US" sz="2800">
                <a:latin typeface="楷体" panose="02010609060101010101" charset="-122"/>
                <a:ea typeface="楷体" panose="02010609060101010101" charset="-122"/>
                <a:cs typeface="楷体" panose="02010609060101010101" charset="-122"/>
                <a:sym typeface="+mn-ea"/>
              </a:rPr>
              <a:t>技有专长</a:t>
            </a:r>
            <a:r>
              <a:rPr lang="en-US" altLang="zh-CN" sz="2800">
                <a:latin typeface="楷体" panose="02010609060101010101" charset="-122"/>
                <a:ea typeface="楷体" panose="02010609060101010101" charset="-122"/>
                <a:cs typeface="楷体" panose="02010609060101010101" charset="-122"/>
                <a:sym typeface="+mn-ea"/>
              </a:rPr>
              <a:t>；使人们</a:t>
            </a:r>
            <a:r>
              <a:rPr lang="zh-CN" altLang="en-US" sz="2800">
                <a:latin typeface="楷体" panose="02010609060101010101" charset="-122"/>
                <a:ea typeface="楷体" panose="02010609060101010101" charset="-122"/>
                <a:cs typeface="楷体" panose="02010609060101010101" charset="-122"/>
                <a:sym typeface="+mn-ea"/>
              </a:rPr>
              <a:t>都能</a:t>
            </a:r>
            <a:r>
              <a:rPr lang="zh-CN" altLang="en-US" sz="2800">
                <a:solidFill>
                  <a:srgbClr val="FF0000"/>
                </a:solidFill>
                <a:latin typeface="楷体" panose="02010609060101010101" charset="-122"/>
                <a:ea typeface="楷体" panose="02010609060101010101" charset="-122"/>
                <a:cs typeface="楷体" panose="02010609060101010101" charset="-122"/>
                <a:sym typeface="+mn-ea"/>
              </a:rPr>
              <a:t>有不同的贡献</a:t>
            </a:r>
            <a:r>
              <a:rPr lang="en-US" altLang="zh-CN" sz="2800">
                <a:latin typeface="楷体" panose="02010609060101010101" charset="-122"/>
                <a:ea typeface="楷体" panose="02010609060101010101" charset="-122"/>
                <a:cs typeface="楷体" panose="02010609060101010101" charset="-122"/>
                <a:sym typeface="+mn-ea"/>
              </a:rPr>
              <a:t>，所以</a:t>
            </a:r>
            <a:r>
              <a:rPr lang="zh-CN" altLang="en-US" sz="2800">
                <a:latin typeface="楷体" panose="02010609060101010101" charset="-122"/>
                <a:ea typeface="楷体" panose="02010609060101010101" charset="-122"/>
                <a:cs typeface="楷体" panose="02010609060101010101" charset="-122"/>
                <a:sym typeface="+mn-ea"/>
              </a:rPr>
              <a:t>没有人</a:t>
            </a:r>
            <a:r>
              <a:rPr lang="en-US" altLang="zh-CN" sz="2800">
                <a:latin typeface="楷体" panose="02010609060101010101" charset="-122"/>
                <a:ea typeface="楷体" panose="02010609060101010101" charset="-122"/>
                <a:cs typeface="楷体" panose="02010609060101010101" charset="-122"/>
                <a:sym typeface="+mn-ea"/>
              </a:rPr>
              <a:t>争斗。争吵</a:t>
            </a:r>
            <a:r>
              <a:rPr lang="zh-CN" altLang="en-US" sz="2800">
                <a:latin typeface="楷体" panose="02010609060101010101" charset="-122"/>
                <a:ea typeface="楷体" panose="02010609060101010101" charset="-122"/>
                <a:cs typeface="楷体" panose="02010609060101010101" charset="-122"/>
                <a:sym typeface="+mn-ea"/>
              </a:rPr>
              <a:t>停止</a:t>
            </a:r>
            <a:r>
              <a:rPr lang="en-US" altLang="zh-CN" sz="2800">
                <a:latin typeface="楷体" panose="02010609060101010101" charset="-122"/>
                <a:ea typeface="楷体" panose="02010609060101010101" charset="-122"/>
                <a:cs typeface="楷体" panose="02010609060101010101" charset="-122"/>
                <a:sym typeface="+mn-ea"/>
              </a:rPr>
              <a:t>了，</a:t>
            </a:r>
            <a:r>
              <a:rPr lang="zh-CN" altLang="en-US" sz="2800">
                <a:latin typeface="楷体" panose="02010609060101010101" charset="-122"/>
                <a:ea typeface="楷体" panose="02010609060101010101" charset="-122"/>
                <a:cs typeface="楷体" panose="02010609060101010101" charset="-122"/>
                <a:sym typeface="+mn-ea"/>
              </a:rPr>
              <a:t>专长确立了</a:t>
            </a:r>
            <a:r>
              <a:rPr lang="en-US" altLang="zh-CN" sz="2800">
                <a:latin typeface="楷体" panose="02010609060101010101" charset="-122"/>
                <a:ea typeface="楷体" panose="02010609060101010101" charset="-122"/>
                <a:cs typeface="楷体" panose="02010609060101010101" charset="-122"/>
                <a:sym typeface="+mn-ea"/>
              </a:rPr>
              <a:t>，强</a:t>
            </a:r>
            <a:r>
              <a:rPr lang="zh-CN" altLang="en-US" sz="2800">
                <a:latin typeface="楷体" panose="02010609060101010101" charset="-122"/>
                <a:ea typeface="楷体" panose="02010609060101010101" charset="-122"/>
                <a:cs typeface="楷体" panose="02010609060101010101" charset="-122"/>
                <a:sym typeface="+mn-ea"/>
              </a:rPr>
              <a:t>者和</a:t>
            </a:r>
            <a:r>
              <a:rPr lang="en-US" altLang="zh-CN" sz="2800">
                <a:latin typeface="楷体" panose="02010609060101010101" charset="-122"/>
                <a:ea typeface="楷体" panose="02010609060101010101" charset="-122"/>
                <a:cs typeface="楷体" panose="02010609060101010101" charset="-122"/>
                <a:sym typeface="+mn-ea"/>
              </a:rPr>
              <a:t>弱</a:t>
            </a:r>
            <a:r>
              <a:rPr lang="zh-CN" altLang="en-US" sz="2800">
                <a:latin typeface="楷体" panose="02010609060101010101" charset="-122"/>
                <a:ea typeface="楷体" panose="02010609060101010101" charset="-122"/>
                <a:cs typeface="楷体" panose="02010609060101010101" charset="-122"/>
                <a:sym typeface="+mn-ea"/>
              </a:rPr>
              <a:t>者</a:t>
            </a:r>
            <a:r>
              <a:rPr lang="en-US" altLang="zh-CN" sz="2800">
                <a:latin typeface="楷体" panose="02010609060101010101" charset="-122"/>
                <a:ea typeface="楷体" panose="02010609060101010101" charset="-122"/>
                <a:cs typeface="楷体" panose="02010609060101010101" charset="-122"/>
                <a:sym typeface="+mn-ea"/>
              </a:rPr>
              <a:t>之间就</a:t>
            </a:r>
            <a:r>
              <a:rPr lang="zh-CN" altLang="en-US" sz="2800">
                <a:latin typeface="楷体" panose="02010609060101010101" charset="-122"/>
                <a:ea typeface="楷体" panose="02010609060101010101" charset="-122"/>
                <a:cs typeface="楷体" panose="02010609060101010101" charset="-122"/>
                <a:sym typeface="+mn-ea"/>
              </a:rPr>
              <a:t>不会争胜负</a:t>
            </a:r>
            <a:r>
              <a:rPr lang="en-US" altLang="zh-CN" sz="2800">
                <a:latin typeface="楷体" panose="02010609060101010101" charset="-122"/>
                <a:ea typeface="楷体" panose="02010609060101010101" charset="-122"/>
                <a:cs typeface="楷体" panose="02010609060101010101" charset="-122"/>
                <a:sym typeface="+mn-ea"/>
              </a:rPr>
              <a:t>，犹如冰炭不</a:t>
            </a:r>
            <a:r>
              <a:rPr lang="zh-CN" altLang="en-US" sz="2800">
                <a:latin typeface="楷体" panose="02010609060101010101" charset="-122"/>
                <a:ea typeface="楷体" panose="02010609060101010101" charset="-122"/>
                <a:cs typeface="楷体" panose="02010609060101010101" charset="-122"/>
                <a:sym typeface="+mn-ea"/>
              </a:rPr>
              <a:t>放</a:t>
            </a:r>
            <a:r>
              <a:rPr lang="en-US" altLang="zh-CN" sz="2800">
                <a:latin typeface="楷体" panose="02010609060101010101" charset="-122"/>
                <a:ea typeface="楷体" panose="02010609060101010101" charset="-122"/>
                <a:cs typeface="楷体" panose="02010609060101010101" charset="-122"/>
                <a:sym typeface="+mn-ea"/>
              </a:rPr>
              <a:t>在同一个</a:t>
            </a:r>
            <a:r>
              <a:rPr lang="zh-CN" altLang="en-US" sz="2800">
                <a:solidFill>
                  <a:srgbClr val="FF0000"/>
                </a:solidFill>
                <a:latin typeface="楷体" panose="02010609060101010101" charset="-122"/>
                <a:ea typeface="楷体" panose="02010609060101010101" charset="-122"/>
                <a:cs typeface="楷体" panose="02010609060101010101" charset="-122"/>
                <a:sym typeface="+mn-ea"/>
              </a:rPr>
              <a:t>模具</a:t>
            </a:r>
            <a:r>
              <a:rPr lang="en-US" altLang="zh-CN" sz="2800">
                <a:latin typeface="楷体" panose="02010609060101010101" charset="-122"/>
                <a:ea typeface="楷体" panose="02010609060101010101" charset="-122"/>
                <a:cs typeface="楷体" panose="02010609060101010101" charset="-122"/>
                <a:sym typeface="+mn-ea"/>
              </a:rPr>
              <a:t>中，天下没有人相互</a:t>
            </a:r>
            <a:r>
              <a:rPr lang="zh-CN" altLang="en-US" sz="2800">
                <a:solidFill>
                  <a:srgbClr val="FF0000"/>
                </a:solidFill>
                <a:latin typeface="楷体" panose="02010609060101010101" charset="-122"/>
                <a:ea typeface="楷体" panose="02010609060101010101" charset="-122"/>
                <a:cs typeface="楷体" panose="02010609060101010101" charset="-122"/>
                <a:sym typeface="+mn-ea"/>
              </a:rPr>
              <a:t>妨碍</a:t>
            </a:r>
            <a:r>
              <a:rPr lang="en-US" altLang="zh-CN" sz="2800">
                <a:latin typeface="楷体" panose="02010609060101010101" charset="-122"/>
                <a:ea typeface="楷体" panose="02010609060101010101" charset="-122"/>
                <a:cs typeface="楷体" panose="02010609060101010101" charset="-122"/>
                <a:sym typeface="+mn-ea"/>
              </a:rPr>
              <a:t>,这是</a:t>
            </a:r>
            <a:r>
              <a:rPr lang="zh-CN" altLang="en-US" sz="2800">
                <a:latin typeface="楷体" panose="02010609060101010101" charset="-122"/>
                <a:ea typeface="楷体" panose="02010609060101010101" charset="-122"/>
                <a:cs typeface="楷体" panose="02010609060101010101" charset="-122"/>
                <a:sym typeface="+mn-ea"/>
              </a:rPr>
              <a:t>治理国家</a:t>
            </a:r>
            <a:r>
              <a:rPr lang="en-US" altLang="zh-CN" sz="2800">
                <a:latin typeface="楷体" panose="02010609060101010101" charset="-122"/>
                <a:ea typeface="楷体" panose="02010609060101010101" charset="-122"/>
                <a:cs typeface="楷体" panose="02010609060101010101" charset="-122"/>
                <a:sym typeface="+mn-ea"/>
              </a:rPr>
              <a:t>的最高境界。</a:t>
            </a:r>
            <a:endParaRPr lang="zh-CN" altLang="en-US" sz="2800">
              <a:solidFill>
                <a:srgbClr val="002060"/>
              </a:solidFill>
              <a:latin typeface="楷体" panose="02010609060101010101" charset="-122"/>
              <a:ea typeface="楷体" panose="02010609060101010101" charset="-122"/>
              <a:cs typeface="楷体" panose="02010609060101010101" charset="-122"/>
            </a:endParaRPr>
          </a:p>
        </p:txBody>
      </p:sp>
      <p:sp>
        <p:nvSpPr>
          <p:cNvPr id="4" name="文本框 3"/>
          <p:cNvSpPr txBox="1"/>
          <p:nvPr/>
        </p:nvSpPr>
        <p:spPr>
          <a:xfrm>
            <a:off x="167640" y="4366260"/>
            <a:ext cx="11685905" cy="18148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楷体" panose="02010609060101010101" charset="-122"/>
                <a:ea typeface="楷体" panose="02010609060101010101" charset="-122"/>
              </a:rPr>
              <a:t>（1）</a:t>
            </a:r>
            <a:r>
              <a:rPr lang="en-US" altLang="zh-CN" sz="2800">
                <a:solidFill>
                  <a:srgbClr val="7030A0"/>
                </a:solidFill>
                <a:latin typeface="楷体" panose="02010609060101010101" charset="-122"/>
                <a:ea typeface="楷体" panose="02010609060101010101" charset="-122"/>
                <a:sym typeface="+mn-ea"/>
              </a:rPr>
              <a:t>宜</a:t>
            </a:r>
            <a:r>
              <a:rPr lang="zh-CN" altLang="en-US" sz="2800">
                <a:solidFill>
                  <a:srgbClr val="7030A0"/>
                </a:solidFill>
                <a:latin typeface="楷体" panose="02010609060101010101" charset="-122"/>
                <a:ea typeface="楷体" panose="02010609060101010101" charset="-122"/>
                <a:sym typeface="+mn-ea"/>
              </a:rPr>
              <a:t>：适合，这里指职责与能力相配（</a:t>
            </a:r>
            <a:r>
              <a:rPr lang="en-US" altLang="zh-CN" sz="2800">
                <a:solidFill>
                  <a:srgbClr val="7030A0"/>
                </a:solidFill>
                <a:latin typeface="楷体" panose="02010609060101010101" charset="-122"/>
                <a:ea typeface="楷体" panose="02010609060101010101" charset="-122"/>
                <a:sym typeface="+mn-ea"/>
              </a:rPr>
              <a:t>2</a:t>
            </a:r>
            <a:r>
              <a:rPr lang="zh-CN" altLang="en-US" sz="2800">
                <a:solidFill>
                  <a:srgbClr val="7030A0"/>
                </a:solidFill>
                <a:latin typeface="楷体" panose="02010609060101010101" charset="-122"/>
                <a:ea typeface="楷体" panose="02010609060101010101" charset="-122"/>
                <a:sym typeface="+mn-ea"/>
              </a:rPr>
              <a:t>）胜：有力量做到，承担得起（</a:t>
            </a:r>
            <a:r>
              <a:rPr lang="en-US" altLang="zh-CN" sz="2800">
                <a:solidFill>
                  <a:srgbClr val="7030A0"/>
                </a:solidFill>
                <a:latin typeface="楷体" panose="02010609060101010101" charset="-122"/>
                <a:ea typeface="楷体" panose="02010609060101010101" charset="-122"/>
                <a:sym typeface="+mn-ea"/>
              </a:rPr>
              <a:t>3</a:t>
            </a:r>
            <a:r>
              <a:rPr lang="zh-CN" altLang="en-US" sz="2800">
                <a:solidFill>
                  <a:srgbClr val="7030A0"/>
                </a:solidFill>
                <a:latin typeface="楷体" panose="02010609060101010101" charset="-122"/>
                <a:ea typeface="楷体" panose="02010609060101010101" charset="-122"/>
                <a:sym typeface="+mn-ea"/>
              </a:rPr>
              <a:t>）轻：认为</a:t>
            </a:r>
            <a:r>
              <a:rPr lang="en-US" altLang="zh-CN" sz="2800">
                <a:solidFill>
                  <a:srgbClr val="7030A0"/>
                </a:solidFill>
                <a:latin typeface="楷体" panose="02010609060101010101" charset="-122"/>
                <a:ea typeface="楷体" panose="02010609060101010101" charset="-122"/>
                <a:sym typeface="+mn-ea"/>
              </a:rPr>
              <a:t>……</a:t>
            </a:r>
            <a:r>
              <a:rPr lang="zh-CN" altLang="en-US" sz="2800">
                <a:solidFill>
                  <a:srgbClr val="7030A0"/>
                </a:solidFill>
                <a:latin typeface="楷体" panose="02010609060101010101" charset="-122"/>
                <a:ea typeface="楷体" panose="02010609060101010101" charset="-122"/>
                <a:sym typeface="+mn-ea"/>
              </a:rPr>
              <a:t>不费力，意动用法（</a:t>
            </a:r>
            <a:r>
              <a:rPr lang="en-US" altLang="zh-CN" sz="2800">
                <a:solidFill>
                  <a:srgbClr val="7030A0"/>
                </a:solidFill>
                <a:latin typeface="楷体" panose="02010609060101010101" charset="-122"/>
                <a:ea typeface="楷体" panose="02010609060101010101" charset="-122"/>
                <a:sym typeface="+mn-ea"/>
              </a:rPr>
              <a:t>4</a:t>
            </a:r>
            <a:r>
              <a:rPr lang="zh-CN" altLang="en-US" sz="2800">
                <a:solidFill>
                  <a:srgbClr val="7030A0"/>
                </a:solidFill>
                <a:latin typeface="楷体" panose="02010609060101010101" charset="-122"/>
                <a:ea typeface="楷体" panose="02010609060101010101" charset="-122"/>
                <a:sym typeface="+mn-ea"/>
              </a:rPr>
              <a:t>）</a:t>
            </a:r>
            <a:r>
              <a:rPr lang="en-US" altLang="zh-CN" sz="2800">
                <a:solidFill>
                  <a:srgbClr val="7030A0"/>
                </a:solidFill>
                <a:latin typeface="楷体" panose="02010609060101010101" charset="-122"/>
                <a:ea typeface="楷体" panose="02010609060101010101" charset="-122"/>
                <a:sym typeface="+mn-ea"/>
              </a:rPr>
              <a:t>兼官之责</a:t>
            </a:r>
            <a:r>
              <a:rPr lang="zh-CN" altLang="en-US" sz="2800">
                <a:solidFill>
                  <a:srgbClr val="7030A0"/>
                </a:solidFill>
                <a:latin typeface="楷体" panose="02010609060101010101" charset="-122"/>
                <a:ea typeface="楷体" panose="02010609060101010101" charset="-122"/>
                <a:sym typeface="+mn-ea"/>
              </a:rPr>
              <a:t>：这里之本职之外的任务（</a:t>
            </a:r>
            <a:r>
              <a:rPr lang="en-US" altLang="zh-CN" sz="2800">
                <a:solidFill>
                  <a:srgbClr val="7030A0"/>
                </a:solidFill>
                <a:latin typeface="楷体" panose="02010609060101010101" charset="-122"/>
                <a:ea typeface="楷体" panose="02010609060101010101" charset="-122"/>
                <a:sym typeface="+mn-ea"/>
              </a:rPr>
              <a:t>5</a:t>
            </a:r>
            <a:r>
              <a:rPr lang="zh-CN" altLang="en-US" sz="2800">
                <a:solidFill>
                  <a:srgbClr val="7030A0"/>
                </a:solidFill>
                <a:latin typeface="楷体" panose="02010609060101010101" charset="-122"/>
                <a:ea typeface="楷体" panose="02010609060101010101" charset="-122"/>
                <a:sym typeface="+mn-ea"/>
              </a:rPr>
              <a:t>）干：牵涉（</a:t>
            </a:r>
            <a:r>
              <a:rPr lang="en-US" altLang="zh-CN" sz="2800">
                <a:solidFill>
                  <a:srgbClr val="7030A0"/>
                </a:solidFill>
                <a:latin typeface="楷体" panose="02010609060101010101" charset="-122"/>
                <a:ea typeface="楷体" panose="02010609060101010101" charset="-122"/>
                <a:sym typeface="+mn-ea"/>
              </a:rPr>
              <a:t>6</a:t>
            </a:r>
            <a:r>
              <a:rPr lang="zh-CN" altLang="en-US" sz="2800">
                <a:solidFill>
                  <a:srgbClr val="7030A0"/>
                </a:solidFill>
                <a:latin typeface="楷体" panose="02010609060101010101" charset="-122"/>
                <a:ea typeface="楷体" panose="02010609060101010101" charset="-122"/>
                <a:sym typeface="+mn-ea"/>
              </a:rPr>
              <a:t>）</a:t>
            </a:r>
            <a:r>
              <a:rPr lang="en-US" altLang="zh-CN" sz="2800">
                <a:solidFill>
                  <a:srgbClr val="7030A0"/>
                </a:solidFill>
                <a:latin typeface="楷体" panose="02010609060101010101" charset="-122"/>
                <a:ea typeface="楷体" panose="02010609060101010101" charset="-122"/>
                <a:sym typeface="+mn-ea"/>
              </a:rPr>
              <a:t>讼</a:t>
            </a:r>
            <a:r>
              <a:rPr lang="zh-CN" altLang="en-US" sz="2800">
                <a:solidFill>
                  <a:srgbClr val="7030A0"/>
                </a:solidFill>
                <a:latin typeface="楷体" panose="02010609060101010101" charset="-122"/>
                <a:ea typeface="楷体" panose="02010609060101010101" charset="-122"/>
                <a:sym typeface="+mn-ea"/>
              </a:rPr>
              <a:t>：争论（</a:t>
            </a:r>
            <a:r>
              <a:rPr lang="en-US" altLang="zh-CN" sz="2800">
                <a:solidFill>
                  <a:srgbClr val="7030A0"/>
                </a:solidFill>
                <a:latin typeface="楷体" panose="02010609060101010101" charset="-122"/>
                <a:ea typeface="楷体" panose="02010609060101010101" charset="-122"/>
                <a:sym typeface="+mn-ea"/>
              </a:rPr>
              <a:t>7</a:t>
            </a:r>
            <a:r>
              <a:rPr lang="zh-CN" altLang="en-US" sz="2800">
                <a:solidFill>
                  <a:srgbClr val="7030A0"/>
                </a:solidFill>
                <a:latin typeface="楷体" panose="02010609060101010101" charset="-122"/>
                <a:ea typeface="楷体" panose="02010609060101010101" charset="-122"/>
                <a:sym typeface="+mn-ea"/>
              </a:rPr>
              <a:t>）</a:t>
            </a:r>
            <a:r>
              <a:rPr lang="en-US" altLang="zh-CN" sz="2800">
                <a:solidFill>
                  <a:srgbClr val="7030A0"/>
                </a:solidFill>
                <a:latin typeface="楷体" panose="02010609060101010101" charset="-122"/>
                <a:ea typeface="楷体" panose="02010609060101010101" charset="-122"/>
                <a:sym typeface="+mn-ea"/>
              </a:rPr>
              <a:t>不同功</a:t>
            </a:r>
            <a:r>
              <a:rPr lang="zh-CN" altLang="en-US" sz="2800">
                <a:solidFill>
                  <a:srgbClr val="7030A0"/>
                </a:solidFill>
                <a:latin typeface="楷体" panose="02010609060101010101" charset="-122"/>
                <a:ea typeface="楷体" panose="02010609060101010101" charset="-122"/>
                <a:sym typeface="+mn-ea"/>
              </a:rPr>
              <a:t>：不同贡献（</a:t>
            </a:r>
            <a:r>
              <a:rPr lang="en-US" altLang="zh-CN" sz="2800">
                <a:solidFill>
                  <a:srgbClr val="7030A0"/>
                </a:solidFill>
                <a:latin typeface="楷体" panose="02010609060101010101" charset="-122"/>
                <a:ea typeface="楷体" panose="02010609060101010101" charset="-122"/>
                <a:sym typeface="+mn-ea"/>
              </a:rPr>
              <a:t>8</a:t>
            </a:r>
            <a:r>
              <a:rPr lang="zh-CN" altLang="en-US" sz="2800">
                <a:solidFill>
                  <a:srgbClr val="7030A0"/>
                </a:solidFill>
                <a:latin typeface="楷体" panose="02010609060101010101" charset="-122"/>
                <a:ea typeface="楷体" panose="02010609060101010101" charset="-122"/>
                <a:sym typeface="+mn-ea"/>
              </a:rPr>
              <a:t>）角：较量</a:t>
            </a:r>
            <a:endParaRPr lang="zh-CN" altLang="en-US" sz="2800">
              <a:solidFill>
                <a:srgbClr val="7030A0"/>
              </a:solidFill>
              <a:latin typeface="楷体" panose="02010609060101010101" charset="-122"/>
              <a:ea typeface="楷体" panose="02010609060101010101" charset="-122"/>
              <a:sym typeface="+mn-ea"/>
            </a:endParaRPr>
          </a:p>
          <a:p>
            <a:pPr algn="l"/>
            <a:r>
              <a:rPr lang="zh-CN" altLang="en-US" sz="2800">
                <a:solidFill>
                  <a:srgbClr val="7030A0"/>
                </a:solidFill>
                <a:latin typeface="楷体" panose="02010609060101010101" charset="-122"/>
                <a:ea typeface="楷体" panose="02010609060101010101" charset="-122"/>
                <a:sym typeface="+mn-ea"/>
              </a:rPr>
              <a:t>（</a:t>
            </a:r>
            <a:r>
              <a:rPr lang="en-US" altLang="zh-CN" sz="2800">
                <a:solidFill>
                  <a:srgbClr val="7030A0"/>
                </a:solidFill>
                <a:latin typeface="楷体" panose="02010609060101010101" charset="-122"/>
                <a:ea typeface="楷体" panose="02010609060101010101" charset="-122"/>
                <a:sym typeface="+mn-ea"/>
              </a:rPr>
              <a:t>9</a:t>
            </a:r>
            <a:r>
              <a:rPr lang="zh-CN" altLang="en-US" sz="2800">
                <a:solidFill>
                  <a:srgbClr val="7030A0"/>
                </a:solidFill>
                <a:latin typeface="楷体" panose="02010609060101010101" charset="-122"/>
                <a:ea typeface="楷体" panose="02010609060101010101" charset="-122"/>
                <a:sym typeface="+mn-ea"/>
              </a:rPr>
              <a:t>）形：通</a:t>
            </a:r>
            <a:r>
              <a:rPr lang="en-US" altLang="zh-CN" sz="2800">
                <a:solidFill>
                  <a:srgbClr val="7030A0"/>
                </a:solidFill>
                <a:latin typeface="楷体" panose="02010609060101010101" charset="-122"/>
                <a:ea typeface="楷体" panose="02010609060101010101" charset="-122"/>
                <a:sym typeface="+mn-ea"/>
              </a:rPr>
              <a:t>“</a:t>
            </a:r>
            <a:r>
              <a:rPr lang="zh-CN" altLang="en-US" sz="2800">
                <a:solidFill>
                  <a:srgbClr val="7030A0"/>
                </a:solidFill>
                <a:latin typeface="楷体" panose="02010609060101010101" charset="-122"/>
                <a:ea typeface="楷体" panose="02010609060101010101" charset="-122"/>
                <a:sym typeface="+mn-ea"/>
              </a:rPr>
              <a:t>型</a:t>
            </a:r>
            <a:r>
              <a:rPr lang="en-US" altLang="zh-CN" sz="2800">
                <a:solidFill>
                  <a:srgbClr val="7030A0"/>
                </a:solidFill>
                <a:latin typeface="楷体" panose="02010609060101010101" charset="-122"/>
                <a:ea typeface="楷体" panose="02010609060101010101" charset="-122"/>
                <a:sym typeface="+mn-ea"/>
              </a:rPr>
              <a:t>”</a:t>
            </a:r>
            <a:r>
              <a:rPr lang="zh-CN" altLang="en-US" sz="2800">
                <a:solidFill>
                  <a:srgbClr val="7030A0"/>
                </a:solidFill>
                <a:latin typeface="楷体" panose="02010609060101010101" charset="-122"/>
                <a:ea typeface="楷体" panose="02010609060101010101" charset="-122"/>
                <a:sym typeface="+mn-ea"/>
              </a:rPr>
              <a:t>，模型（</a:t>
            </a:r>
            <a:r>
              <a:rPr lang="en-US" altLang="zh-CN" sz="2800">
                <a:solidFill>
                  <a:srgbClr val="7030A0"/>
                </a:solidFill>
                <a:latin typeface="楷体" panose="02010609060101010101" charset="-122"/>
                <a:ea typeface="楷体" panose="02010609060101010101" charset="-122"/>
                <a:sym typeface="+mn-ea"/>
              </a:rPr>
              <a:t>10</a:t>
            </a:r>
            <a:r>
              <a:rPr lang="zh-CN" altLang="en-US" sz="2800">
                <a:solidFill>
                  <a:srgbClr val="7030A0"/>
                </a:solidFill>
                <a:latin typeface="楷体" panose="02010609060101010101" charset="-122"/>
                <a:ea typeface="楷体" panose="02010609060101010101" charset="-122"/>
                <a:sym typeface="+mn-ea"/>
              </a:rPr>
              <a:t>）伤：妨碍</a:t>
            </a:r>
            <a:endParaRPr lang="zh-CN" altLang="en-US" sz="2800">
              <a:solidFill>
                <a:srgbClr val="7030A0"/>
              </a:solidFill>
              <a:latin typeface="楷体" panose="02010609060101010101" charset="-122"/>
              <a:ea typeface="楷体" panose="02010609060101010101" charset="-122"/>
              <a:sym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https://d.book118.com/627111110103006030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微软雅黑</vt:lpstr>
      <vt:lpstr>楷体</vt:lpstr>
      <vt:lpstr>Office Theme</vt:lpstr>
      <vt:lpstr>湖北省部分地市州2024年元月高三期末联考 语文试题答案详解及补充说明</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2024-09-02T03:58:57.539</cp:lastPrinted>
  <dcterms:created xsi:type="dcterms:W3CDTF">2024-09-01T19:58:57Z</dcterms:created>
  <dcterms:modified xsi:type="dcterms:W3CDTF">2024-09-01T19:58:59Z</dcterms:modified>
</cp:coreProperties>
</file>