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2" r:id="rId41"/>
  </p:sldIdLst>
  <p:sldSz cx="12192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tags" Target="tags/tag333.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5BCB66-86DC-49B3-9227-D460449F0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1CB17-83B0-41C6-ADB7-9753FC3A3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95D9CF-24C0-47DE-8494-DA48332BF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BCDC3D-FBAF-4A3E-BE21-A349027242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DFFFD0-4019-472A-9378-C8460FFAD5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CBC03B-36AD-429C-A343-5F555ABBBB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860D5E-2C2E-44B5-BF76-0AFCBC114A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CA2E8F-B344-495B-AFBF-5D8C84849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8FBE8-DBF3-4152-8F1C-27B4F2448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9FF349-C370-49B6-A886-9C96E24AB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33F53-7037-4843-A71F-6347EDCD0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2" Type="http://schemas.openxmlformats.org/officeDocument/2006/relationships/image" Target="../media/image2.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tags" Target="../tags/tag21.xml" /><Relationship Id="rId14" Type="http://schemas.openxmlformats.org/officeDocument/2006/relationships/tags" Target="../tags/tag22.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image" Target="../media/image2.png" /><Relationship Id="rId7" Type="http://schemas.openxmlformats.org/officeDocument/2006/relationships/tags" Target="../tags/tag15.xml" /><Relationship Id="rId8" Type="http://schemas.openxmlformats.org/officeDocument/2006/relationships/tags" Target="../tags/tag16.xml" /><Relationship Id="rId9" Type="http://schemas.openxmlformats.org/officeDocument/2006/relationships/tags" Target="../tags/tag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image" Target="../media/image2.png"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image" Target="../media/image2.pn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4.xml" /><Relationship Id="rId11" Type="http://schemas.openxmlformats.org/officeDocument/2006/relationships/tags" Target="../tags/tag55.xml" /><Relationship Id="rId12" Type="http://schemas.openxmlformats.org/officeDocument/2006/relationships/tags" Target="../tags/tag56.xml" /><Relationship Id="rId13" Type="http://schemas.openxmlformats.org/officeDocument/2006/relationships/tags" Target="../tags/tag57.xml" /><Relationship Id="rId14" Type="http://schemas.openxmlformats.org/officeDocument/2006/relationships/tags" Target="../tags/tag58.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image" Target="../media/image2.png"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tags" Target="../tags/tag51.xml" /><Relationship Id="rId8" Type="http://schemas.openxmlformats.org/officeDocument/2006/relationships/tags" Target="../tags/tag52.xml" /><Relationship Id="rId9" Type="http://schemas.openxmlformats.org/officeDocument/2006/relationships/tags" Target="../tags/tag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tags" Target="../tags/tag69.xml" /><Relationship Id="rId14" Type="http://schemas.openxmlformats.org/officeDocument/2006/relationships/tags" Target="../tags/tag70.xml" /><Relationship Id="rId15" Type="http://schemas.openxmlformats.org/officeDocument/2006/relationships/tags" Target="../tags/tag71.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image" Target="../media/image2.png" /><Relationship Id="rId8" Type="http://schemas.openxmlformats.org/officeDocument/2006/relationships/tags" Target="../tags/tag64.xml" /><Relationship Id="rId9" Type="http://schemas.openxmlformats.org/officeDocument/2006/relationships/tags" Target="../tags/tag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xml" /><Relationship Id="rId3" Type="http://schemas.openxmlformats.org/officeDocument/2006/relationships/image" Target="../media/image3.png" /><Relationship Id="rId4" Type="http://schemas.openxmlformats.org/officeDocument/2006/relationships/tags" Target="../tags/tag73.xml" /><Relationship Id="rId5" Type="http://schemas.openxmlformats.org/officeDocument/2006/relationships/image" Target="../media/image4.jpeg" /><Relationship Id="rId6" Type="http://schemas.openxmlformats.org/officeDocument/2006/relationships/tags" Target="../tags/tag74.xml" /><Relationship Id="rId7" Type="http://schemas.openxmlformats.org/officeDocument/2006/relationships/tags" Target="../tags/tag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6.xml" /><Relationship Id="rId3" Type="http://schemas.openxmlformats.org/officeDocument/2006/relationships/image" Target="../media/image3.png" /><Relationship Id="rId4" Type="http://schemas.openxmlformats.org/officeDocument/2006/relationships/tags" Target="../tags/tag77.xml" /><Relationship Id="rId5" Type="http://schemas.openxmlformats.org/officeDocument/2006/relationships/image" Target="../media/image4.jpeg" /><Relationship Id="rId6" Type="http://schemas.openxmlformats.org/officeDocument/2006/relationships/tags" Target="../tags/tag78.xml" /><Relationship Id="rId7" Type="http://schemas.openxmlformats.org/officeDocument/2006/relationships/tags" Target="../tags/tag79.xml" /><Relationship Id="rId8" Type="http://schemas.openxmlformats.org/officeDocument/2006/relationships/tags" Target="../tags/tag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xml" /><Relationship Id="rId3" Type="http://schemas.openxmlformats.org/officeDocument/2006/relationships/image" Target="../media/image3.png"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image" Target="../media/image5.jpeg" /><Relationship Id="rId8" Type="http://schemas.openxmlformats.org/officeDocument/2006/relationships/tags" Target="../tags/tag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2.xml" /><Relationship Id="rId2" Type="http://schemas.openxmlformats.org/officeDocument/2006/relationships/tags" Target="../tags/tag86.xml" /><Relationship Id="rId3" Type="http://schemas.openxmlformats.org/officeDocument/2006/relationships/image" Target="../media/image6.jpeg" /><Relationship Id="rId4" Type="http://schemas.openxmlformats.org/officeDocument/2006/relationships/tags" Target="../tags/tag87.xml" /><Relationship Id="rId5" Type="http://schemas.openxmlformats.org/officeDocument/2006/relationships/image" Target="../media/image3.pn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image" Target="../media/image3.png" /><Relationship Id="rId13" Type="http://schemas.openxmlformats.org/officeDocument/2006/relationships/tags" Target="../tags/tag103.xml"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4.xml" /><Relationship Id="rId11" Type="http://schemas.openxmlformats.org/officeDocument/2006/relationships/tags" Target="../tags/tag115.xml" /><Relationship Id="rId2" Type="http://schemas.openxmlformats.org/officeDocument/2006/relationships/tags" Target="../tags/tag108.xml" /><Relationship Id="rId3" Type="http://schemas.openxmlformats.org/officeDocument/2006/relationships/image" Target="../media/image7.png" /><Relationship Id="rId4" Type="http://schemas.openxmlformats.org/officeDocument/2006/relationships/tags" Target="../tags/tag109.xml" /><Relationship Id="rId5" Type="http://schemas.openxmlformats.org/officeDocument/2006/relationships/image" Target="../media/image3.png" /><Relationship Id="rId6" Type="http://schemas.openxmlformats.org/officeDocument/2006/relationships/tags" Target="../tags/tag110.xml" /><Relationship Id="rId7" Type="http://schemas.openxmlformats.org/officeDocument/2006/relationships/tags" Target="../tags/tag111.xml" /><Relationship Id="rId8" Type="http://schemas.openxmlformats.org/officeDocument/2006/relationships/tags" Target="../tags/tag112.xml" /><Relationship Id="rId9" Type="http://schemas.openxmlformats.org/officeDocument/2006/relationships/tags" Target="../tags/tag1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3.xml" /><Relationship Id="rId11" Type="http://schemas.openxmlformats.org/officeDocument/2006/relationships/tags" Target="../tags/tag124.xml" /><Relationship Id="rId12" Type="http://schemas.openxmlformats.org/officeDocument/2006/relationships/tags" Target="../tags/tag125.xml" /><Relationship Id="rId13" Type="http://schemas.openxmlformats.org/officeDocument/2006/relationships/tags" Target="../tags/tag126.xml" /><Relationship Id="rId14" Type="http://schemas.openxmlformats.org/officeDocument/2006/relationships/tags" Target="../tags/tag127.xml" /><Relationship Id="rId15" Type="http://schemas.openxmlformats.org/officeDocument/2006/relationships/tags" Target="../tags/tag128.xml" /><Relationship Id="rId16" Type="http://schemas.openxmlformats.org/officeDocument/2006/relationships/tags" Target="../tags/tag129.xml" /><Relationship Id="rId17" Type="http://schemas.openxmlformats.org/officeDocument/2006/relationships/tags" Target="../tags/tag130.xml" /><Relationship Id="rId18" Type="http://schemas.openxmlformats.org/officeDocument/2006/relationships/tags" Target="../tags/tag131.xml" /><Relationship Id="rId19" Type="http://schemas.openxmlformats.org/officeDocument/2006/relationships/tags" Target="../tags/tag132.xml" /><Relationship Id="rId2" Type="http://schemas.openxmlformats.org/officeDocument/2006/relationships/tags" Target="../tags/tag116.xml" /><Relationship Id="rId20" Type="http://schemas.openxmlformats.org/officeDocument/2006/relationships/tags" Target="../tags/tag133.xml" /><Relationship Id="rId21" Type="http://schemas.openxmlformats.org/officeDocument/2006/relationships/tags" Target="../tags/tag134.xml" /><Relationship Id="rId22" Type="http://schemas.openxmlformats.org/officeDocument/2006/relationships/tags" Target="../tags/tag135.xml" /><Relationship Id="rId23" Type="http://schemas.openxmlformats.org/officeDocument/2006/relationships/tags" Target="../tags/tag136.xml" /><Relationship Id="rId24" Type="http://schemas.openxmlformats.org/officeDocument/2006/relationships/tags" Target="../tags/tag137.xml" /><Relationship Id="rId25" Type="http://schemas.openxmlformats.org/officeDocument/2006/relationships/tags" Target="../tags/tag138.xml" /><Relationship Id="rId26" Type="http://schemas.openxmlformats.org/officeDocument/2006/relationships/tags" Target="../tags/tag139.xml" /><Relationship Id="rId27" Type="http://schemas.openxmlformats.org/officeDocument/2006/relationships/tags" Target="../tags/tag140.xml" /><Relationship Id="rId28" Type="http://schemas.openxmlformats.org/officeDocument/2006/relationships/tags" Target="../tags/tag141.xml" /><Relationship Id="rId29" Type="http://schemas.openxmlformats.org/officeDocument/2006/relationships/tags" Target="../tags/tag142.xml" /><Relationship Id="rId3" Type="http://schemas.openxmlformats.org/officeDocument/2006/relationships/image" Target="../media/image3.png" /><Relationship Id="rId30" Type="http://schemas.openxmlformats.org/officeDocument/2006/relationships/tags" Target="../tags/tag143.xml" /><Relationship Id="rId31" Type="http://schemas.openxmlformats.org/officeDocument/2006/relationships/tags" Target="../tags/tag144.xml" /><Relationship Id="rId32" Type="http://schemas.openxmlformats.org/officeDocument/2006/relationships/tags" Target="../tags/tag145.xml" /><Relationship Id="rId33" Type="http://schemas.openxmlformats.org/officeDocument/2006/relationships/tags" Target="../tags/tag146.xml" /><Relationship Id="rId34" Type="http://schemas.openxmlformats.org/officeDocument/2006/relationships/tags" Target="../tags/tag147.xml" /><Relationship Id="rId35" Type="http://schemas.openxmlformats.org/officeDocument/2006/relationships/tags" Target="../tags/tag148.xml" /><Relationship Id="rId36" Type="http://schemas.openxmlformats.org/officeDocument/2006/relationships/tags" Target="../tags/tag149.xml" /><Relationship Id="rId37" Type="http://schemas.openxmlformats.org/officeDocument/2006/relationships/tags" Target="../tags/tag150.xml" /><Relationship Id="rId38" Type="http://schemas.openxmlformats.org/officeDocument/2006/relationships/tags" Target="../tags/tag151.xml" /><Relationship Id="rId39" Type="http://schemas.openxmlformats.org/officeDocument/2006/relationships/tags" Target="../tags/tag152.xml" /><Relationship Id="rId4" Type="http://schemas.openxmlformats.org/officeDocument/2006/relationships/tags" Target="../tags/tag117.xml" /><Relationship Id="rId40" Type="http://schemas.openxmlformats.org/officeDocument/2006/relationships/tags" Target="../tags/tag153.xml" /><Relationship Id="rId41" Type="http://schemas.openxmlformats.org/officeDocument/2006/relationships/tags" Target="../tags/tag154.xml" /><Relationship Id="rId42" Type="http://schemas.openxmlformats.org/officeDocument/2006/relationships/tags" Target="../tags/tag155.xml" /><Relationship Id="rId43" Type="http://schemas.openxmlformats.org/officeDocument/2006/relationships/tags" Target="../tags/tag156.xml" /><Relationship Id="rId44" Type="http://schemas.openxmlformats.org/officeDocument/2006/relationships/tags" Target="../tags/tag157.xml" /><Relationship Id="rId45" Type="http://schemas.openxmlformats.org/officeDocument/2006/relationships/image" Target="../media/image8.jpeg"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jpeg"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image" Target="../media/image3.png"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image" Target="../media/image9.jpeg" /><Relationship Id="rId12" Type="http://schemas.openxmlformats.org/officeDocument/2006/relationships/tags" Target="../tags/tag172.xml" /><Relationship Id="rId2" Type="http://schemas.openxmlformats.org/officeDocument/2006/relationships/image" Target="../media/image10.jpeg"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image" Target="../media/image3.png"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image" Target="../media/image9.jpeg" /><Relationship Id="rId12" Type="http://schemas.openxmlformats.org/officeDocument/2006/relationships/tags" Target="../tags/tag181.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image" Target="../media/image3.png"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2" Type="http://schemas.openxmlformats.org/officeDocument/2006/relationships/tags" Target="../tags/tag182.xml" /><Relationship Id="rId3" Type="http://schemas.openxmlformats.org/officeDocument/2006/relationships/image" Target="../media/image3.png"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image" Target="../media/image9.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2" Type="http://schemas.openxmlformats.org/officeDocument/2006/relationships/tags" Target="../tags/tag189.xml" /><Relationship Id="rId3" Type="http://schemas.openxmlformats.org/officeDocument/2006/relationships/image" Target="../media/image3.png"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image" Target="../media/image9.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image" Target="../media/image9.jpeg" /><Relationship Id="rId13" Type="http://schemas.openxmlformats.org/officeDocument/2006/relationships/tags" Target="../tags/tag204.xml" /><Relationship Id="rId2" Type="http://schemas.openxmlformats.org/officeDocument/2006/relationships/image" Target="../media/image11.png"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image" Target="../media/image3.png"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tags" Target="../tags/tag205.xml" /><Relationship Id="rId4" Type="http://schemas.openxmlformats.org/officeDocument/2006/relationships/image" Target="../media/image3.png"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2" Type="http://schemas.openxmlformats.org/officeDocument/2006/relationships/image" Target="../media/image12.jpeg" /><Relationship Id="rId3" Type="http://schemas.openxmlformats.org/officeDocument/2006/relationships/tags" Target="../tags/tag211.xml" /><Relationship Id="rId4" Type="http://schemas.openxmlformats.org/officeDocument/2006/relationships/image" Target="../media/image3.png"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tags" Target="../tags/tag219.xml" /><Relationship Id="rId4" Type="http://schemas.openxmlformats.org/officeDocument/2006/relationships/image" Target="../media/image3.png"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2" Type="http://schemas.openxmlformats.org/officeDocument/2006/relationships/image" Target="../media/image13.jpeg"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image" Target="../media/image3.png" /><Relationship Id="rId8" Type="http://schemas.openxmlformats.org/officeDocument/2006/relationships/tags" Target="../tags/tag229.xml" /><Relationship Id="rId9" Type="http://schemas.openxmlformats.org/officeDocument/2006/relationships/tags" Target="../tags/tag23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0.xml" /><Relationship Id="rId11" Type="http://schemas.openxmlformats.org/officeDocument/2006/relationships/tags" Target="../tags/tag241.xml" /><Relationship Id="rId12" Type="http://schemas.openxmlformats.org/officeDocument/2006/relationships/tags" Target="../tags/tag242.xml" /><Relationship Id="rId13" Type="http://schemas.openxmlformats.org/officeDocument/2006/relationships/tags" Target="../tags/tag24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image" Target="../media/image14.png"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image" Target="../media/image3.png" /><Relationship Id="rId9" Type="http://schemas.openxmlformats.org/officeDocument/2006/relationships/tags" Target="../tags/tag239.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0.xml" /><Relationship Id="rId11" Type="http://schemas.openxmlformats.org/officeDocument/2006/relationships/tags" Target="../tags/tag251.xml" /><Relationship Id="rId12" Type="http://schemas.openxmlformats.org/officeDocument/2006/relationships/tags" Target="../tags/tag252.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image" Target="../media/image15.png"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image" Target="../media/image3.png" /><Relationship Id="rId8" Type="http://schemas.openxmlformats.org/officeDocument/2006/relationships/tags" Target="../tags/tag248.xml" /><Relationship Id="rId9" Type="http://schemas.openxmlformats.org/officeDocument/2006/relationships/tags" Target="../tags/tag249.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tags" Target="../tags/tag262.xml" /><Relationship Id="rId14" Type="http://schemas.openxmlformats.org/officeDocument/2006/relationships/tags" Target="../tags/tag263.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16.png"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image" Target="../media/image3.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2" Type="http://schemas.openxmlformats.org/officeDocument/2006/relationships/tags" Target="../tags/tag264.xml" /><Relationship Id="rId3" Type="http://schemas.openxmlformats.org/officeDocument/2006/relationships/tags" Target="../tags/tag265.xml" /><Relationship Id="rId4" Type="http://schemas.openxmlformats.org/officeDocument/2006/relationships/image" Target="../media/image17.png"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image" Target="../media/image3.png" /><Relationship Id="rId8" Type="http://schemas.openxmlformats.org/officeDocument/2006/relationships/tags" Target="../tags/tag268.xml" /><Relationship Id="rId9" Type="http://schemas.openxmlformats.org/officeDocument/2006/relationships/tags" Target="../tags/tag269.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0.xml" /><Relationship Id="rId11" Type="http://schemas.openxmlformats.org/officeDocument/2006/relationships/image" Target="../media/image17.png" /><Relationship Id="rId12" Type="http://schemas.openxmlformats.org/officeDocument/2006/relationships/tags" Target="../tags/tag281.xml" /><Relationship Id="rId2" Type="http://schemas.openxmlformats.org/officeDocument/2006/relationships/tags" Target="../tags/tag273.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image" Target="../media/image3.png"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2" Type="http://schemas.openxmlformats.org/officeDocument/2006/relationships/tags" Target="../tags/tag282.xml" /><Relationship Id="rId3" Type="http://schemas.openxmlformats.org/officeDocument/2006/relationships/tags" Target="../tags/tag283.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tags" Target="../tags/tag286.xml" /><Relationship Id="rId7" Type="http://schemas.openxmlformats.org/officeDocument/2006/relationships/image" Target="../media/image3.png" /><Relationship Id="rId8" Type="http://schemas.openxmlformats.org/officeDocument/2006/relationships/tags" Target="../tags/tag287.xml" /><Relationship Id="rId9" Type="http://schemas.openxmlformats.org/officeDocument/2006/relationships/tags" Target="../tags/tag28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8.xml" /><Relationship Id="rId2" Type="http://schemas.openxmlformats.org/officeDocument/2006/relationships/tags" Target="../tags/tag292.xml" /><Relationship Id="rId3" Type="http://schemas.openxmlformats.org/officeDocument/2006/relationships/image" Target="../media/image6.jpeg" /><Relationship Id="rId4" Type="http://schemas.openxmlformats.org/officeDocument/2006/relationships/tags" Target="../tags/tag293.xml" /><Relationship Id="rId5" Type="http://schemas.openxmlformats.org/officeDocument/2006/relationships/image" Target="../media/image3.png"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5.xml" /><Relationship Id="rId11" Type="http://schemas.openxmlformats.org/officeDocument/2006/relationships/tags" Target="../tags/tag306.xml" /><Relationship Id="rId12" Type="http://schemas.openxmlformats.org/officeDocument/2006/relationships/tags" Target="../tags/tag307.xml"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image" Target="../media/image18.png"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image" Target="../media/image3.png" /><Relationship Id="rId8" Type="http://schemas.openxmlformats.org/officeDocument/2006/relationships/tags" Target="../tags/tag303.xml" /><Relationship Id="rId9" Type="http://schemas.openxmlformats.org/officeDocument/2006/relationships/tags" Target="../tags/tag30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tags" Target="../tags/tag316.xml" /><Relationship Id="rId2" Type="http://schemas.openxmlformats.org/officeDocument/2006/relationships/tags" Target="../tags/tag308.xml" /><Relationship Id="rId3" Type="http://schemas.openxmlformats.org/officeDocument/2006/relationships/tags" Target="../tags/tag309.xml" /><Relationship Id="rId4" Type="http://schemas.openxmlformats.org/officeDocument/2006/relationships/image" Target="../media/image18.png"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image" Target="../media/image3.png" /><Relationship Id="rId8" Type="http://schemas.openxmlformats.org/officeDocument/2006/relationships/tags" Target="../tags/tag312.xml" /><Relationship Id="rId9" Type="http://schemas.openxmlformats.org/officeDocument/2006/relationships/tags" Target="../tags/tag3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4.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image" Target="../media/image3.png" /><Relationship Id="rId6" Type="http://schemas.openxmlformats.org/officeDocument/2006/relationships/tags" Target="../tags/tag320.xml" /><Relationship Id="rId7" Type="http://schemas.openxmlformats.org/officeDocument/2006/relationships/tags" Target="../tags/tag321.xml" /><Relationship Id="rId8" Type="http://schemas.openxmlformats.org/officeDocument/2006/relationships/tags" Target="../tags/tag322.xml" /><Relationship Id="rId9" Type="http://schemas.openxmlformats.org/officeDocument/2006/relationships/tags" Target="../tags/tag32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2.xml" /><Relationship Id="rId2" Type="http://schemas.openxmlformats.org/officeDocument/2006/relationships/tags" Target="../tags/tag325.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image" Target="../media/image3.png"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tags" Target="../tags/tag330.xml" /><Relationship Id="rId9" Type="http://schemas.openxmlformats.org/officeDocument/2006/relationships/tags" Target="../tags/tag331.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15166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a:off x="-868756"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 name="文本框 1"/>
          <p:cNvSpPr txBox="1"/>
          <p:nvPr/>
        </p:nvSpPr>
        <p:spPr>
          <a:xfrm rot="1790941">
            <a:off x="-66675" y="1312545"/>
            <a:ext cx="250444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lang="en-US" altLang="zh-CN"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沙盘模拟实训》</a:t>
            </a:r>
            <a:endPar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flipV="1">
            <a:off x="4593192" y="4718669"/>
            <a:ext cx="6369050" cy="5080"/>
          </a:xfrm>
          <a:prstGeom prst="line">
            <a:avLst/>
          </a:prstGeom>
          <a:noFill/>
          <a:ln w="9525">
            <a:gradFill flip="none" rotWithShape="1">
              <a:gsLst>
                <a:gs pos="0">
                  <a:schemeClr val="bg1"/>
                </a:gs>
                <a:gs pos="100000">
                  <a:srgbClr val="1F4E79"/>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4" name="直接连接符 13"/>
          <p:cNvCxnSpPr/>
          <p:nvPr/>
        </p:nvCxnSpPr>
        <p:spPr>
          <a:xfrm>
            <a:off x="10253246" y="461295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5" name="直接连接符 14"/>
          <p:cNvCxnSpPr/>
          <p:nvPr/>
        </p:nvCxnSpPr>
        <p:spPr>
          <a:xfrm>
            <a:off x="10725001" y="479680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6" name="文本框 15"/>
          <p:cNvSpPr txBox="1"/>
          <p:nvPr/>
        </p:nvSpPr>
        <p:spPr>
          <a:xfrm>
            <a:off x="4861560" y="3625850"/>
            <a:ext cx="6183630"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7" name="组合 16"/>
          <p:cNvGrpSpPr/>
          <p:nvPr/>
        </p:nvGrpSpPr>
        <p:grpSpPr>
          <a:xfrm>
            <a:off x="4808255" y="1968369"/>
            <a:ext cx="1951256" cy="1148983"/>
            <a:chOff x="4797078" y="1556605"/>
            <a:chExt cx="1951256" cy="1148983"/>
          </a:xfrm>
        </p:grpSpPr>
        <p:grpSp>
          <p:nvGrpSpPr>
            <p:cNvPr id="18" name="组合 17"/>
            <p:cNvGrpSpPr/>
            <p:nvPr/>
          </p:nvGrpSpPr>
          <p:grpSpPr>
            <a:xfrm>
              <a:off x="5200629" y="1556605"/>
              <a:ext cx="1143065" cy="1148983"/>
              <a:chOff x="4703635" y="2002196"/>
              <a:chExt cx="2782077" cy="2796484"/>
            </a:xfrm>
          </p:grpSpPr>
          <p:sp>
            <p:nvSpPr>
              <p:cNvPr id="20" name="椭圆 1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1" name="椭圆 2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19" name="文本框 1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项</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2" name="组合 21"/>
          <p:cNvGrpSpPr/>
          <p:nvPr/>
        </p:nvGrpSpPr>
        <p:grpSpPr>
          <a:xfrm>
            <a:off x="5987323" y="1968369"/>
            <a:ext cx="1951256" cy="1148983"/>
            <a:chOff x="4797078" y="1556605"/>
            <a:chExt cx="1951256" cy="1148983"/>
          </a:xfrm>
        </p:grpSpPr>
        <p:grpSp>
          <p:nvGrpSpPr>
            <p:cNvPr id="23" name="组合 22"/>
            <p:cNvGrpSpPr/>
            <p:nvPr/>
          </p:nvGrpSpPr>
          <p:grpSpPr>
            <a:xfrm>
              <a:off x="5200629" y="1556605"/>
              <a:ext cx="1143065" cy="1148983"/>
              <a:chOff x="4703635" y="2002196"/>
              <a:chExt cx="2782077" cy="2796484"/>
            </a:xfrm>
          </p:grpSpPr>
          <p:sp>
            <p:nvSpPr>
              <p:cNvPr id="25" name="椭圆 24"/>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6" name="椭圆 25"/>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4" name="文本框 23"/>
            <p:cNvSpPr txBox="1"/>
            <p:nvPr/>
          </p:nvSpPr>
          <p:spPr>
            <a:xfrm>
              <a:off x="4797078" y="1608693"/>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目</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7" name="组合 26"/>
          <p:cNvGrpSpPr/>
          <p:nvPr/>
        </p:nvGrpSpPr>
        <p:grpSpPr>
          <a:xfrm>
            <a:off x="7166391" y="1968369"/>
            <a:ext cx="1951256" cy="1148983"/>
            <a:chOff x="4797078" y="1556605"/>
            <a:chExt cx="1951256" cy="1148983"/>
          </a:xfrm>
        </p:grpSpPr>
        <p:grpSp>
          <p:nvGrpSpPr>
            <p:cNvPr id="28" name="组合 27"/>
            <p:cNvGrpSpPr/>
            <p:nvPr/>
          </p:nvGrpSpPr>
          <p:grpSpPr>
            <a:xfrm>
              <a:off x="5200629" y="1556605"/>
              <a:ext cx="1143065" cy="1148983"/>
              <a:chOff x="4703635" y="2002196"/>
              <a:chExt cx="2782077" cy="2796484"/>
            </a:xfrm>
          </p:grpSpPr>
          <p:sp>
            <p:nvSpPr>
              <p:cNvPr id="30" name="椭圆 2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31" name="椭圆 3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9" name="文本框 2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一</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sp>
        <p:nvSpPr>
          <p:cNvPr id="34" name="任意多边形 33"/>
          <p:cNvSpPr/>
          <p:nvPr/>
        </p:nvSpPr>
        <p:spPr>
          <a:xfrm rot="17650411" flipH="1">
            <a:off x="11146977" y="139795"/>
            <a:ext cx="1457080" cy="1347834"/>
          </a:xfrm>
          <a:custGeom>
            <a:gdLst>
              <a:gd name="connsiteX0" fmla="*/ 129028 w 1457080"/>
              <a:gd name="connsiteY0" fmla="*/ 22464 h 1347834"/>
              <a:gd name="connsiteX1" fmla="*/ 0 w 1457080"/>
              <a:gd name="connsiteY1" fmla="*/ 309918 h 1347834"/>
              <a:gd name="connsiteX2" fmla="*/ 665562 w 1457080"/>
              <a:gd name="connsiteY2" fmla="*/ 282388 h 1347834"/>
              <a:gd name="connsiteX3" fmla="*/ 1347329 w 1457080"/>
              <a:gd name="connsiteY3" fmla="*/ 909994 h 1347834"/>
              <a:gd name="connsiteX4" fmla="*/ 1363706 w 1457080"/>
              <a:gd name="connsiteY4" fmla="*/ 1305923 h 1347834"/>
              <a:gd name="connsiteX5" fmla="*/ 1457080 w 1457080"/>
              <a:gd name="connsiteY5" fmla="*/ 1347834 h 1347834"/>
              <a:gd name="connsiteX6" fmla="*/ 1431049 w 1457080"/>
              <a:gd name="connsiteY6" fmla="*/ 699750 h 1347834"/>
              <a:gd name="connsiteX7" fmla="*/ 673383 w 1457080"/>
              <a:gd name="connsiteY7" fmla="*/ 599 h 1347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7080" h="1347834">
                <a:moveTo>
                  <a:pt x="129028" y="22464"/>
                </a:moveTo>
                <a:lnTo>
                  <a:pt x="0" y="309918"/>
                </a:lnTo>
                <a:lnTo>
                  <a:pt x="665562" y="282388"/>
                </a:lnTo>
                <a:cubicBezTo>
                  <a:pt x="1027134" y="267433"/>
                  <a:pt x="1332372" y="548422"/>
                  <a:pt x="1347329" y="909994"/>
                </a:cubicBezTo>
                <a:lnTo>
                  <a:pt x="1363706" y="1305923"/>
                </a:lnTo>
                <a:lnTo>
                  <a:pt x="1457080" y="1347834"/>
                </a:lnTo>
                <a:lnTo>
                  <a:pt x="1431049" y="699750"/>
                </a:lnTo>
                <a:cubicBezTo>
                  <a:pt x="1414890" y="297462"/>
                  <a:pt x="1075671" y="-15558"/>
                  <a:pt x="673383" y="599"/>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48988" y="1456532"/>
            <a:ext cx="2152129"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CONTENTS</a:t>
            </a:r>
            <a:endPar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sp>
        <p:nvSpPr>
          <p:cNvPr id="33" name="文本框 32"/>
          <p:cNvSpPr txBox="1"/>
          <p:nvPr/>
        </p:nvSpPr>
        <p:spPr>
          <a:xfrm flipH="1">
            <a:off x="8846471" y="2628900"/>
            <a:ext cx="2851972"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目录</a:t>
            </a:r>
            <a:endPar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0" name="组合 39"/>
          <p:cNvGrpSpPr/>
          <p:nvPr/>
        </p:nvGrpSpPr>
        <p:grpSpPr>
          <a:xfrm>
            <a:off x="1626115" y="1414728"/>
            <a:ext cx="771743" cy="694481"/>
            <a:chOff x="2260633" y="1720544"/>
            <a:chExt cx="771743" cy="694481"/>
          </a:xfrm>
        </p:grpSpPr>
        <p:sp>
          <p:nvSpPr>
            <p:cNvPr id="35" name="圆角矩形 34"/>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9" name="任意多边形 38"/>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1" name="组合 40"/>
          <p:cNvGrpSpPr/>
          <p:nvPr/>
        </p:nvGrpSpPr>
        <p:grpSpPr>
          <a:xfrm>
            <a:off x="1626115" y="2426598"/>
            <a:ext cx="771743" cy="694481"/>
            <a:chOff x="2260633" y="1720544"/>
            <a:chExt cx="771743" cy="694481"/>
          </a:xfrm>
        </p:grpSpPr>
        <p:sp>
          <p:nvSpPr>
            <p:cNvPr id="42" name="圆角矩形 41"/>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3" name="任意多边形 42"/>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4" name="组合 43"/>
          <p:cNvGrpSpPr/>
          <p:nvPr/>
        </p:nvGrpSpPr>
        <p:grpSpPr>
          <a:xfrm>
            <a:off x="1626115" y="3438468"/>
            <a:ext cx="771743" cy="694481"/>
            <a:chOff x="2260633" y="1720544"/>
            <a:chExt cx="771743" cy="694481"/>
          </a:xfrm>
        </p:grpSpPr>
        <p:sp>
          <p:nvSpPr>
            <p:cNvPr id="45" name="圆角矩形 44"/>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6" name="任意多边形 45"/>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7" name="组合 46"/>
          <p:cNvGrpSpPr/>
          <p:nvPr/>
        </p:nvGrpSpPr>
        <p:grpSpPr>
          <a:xfrm>
            <a:off x="1626115" y="4450339"/>
            <a:ext cx="771743" cy="694481"/>
            <a:chOff x="2260633" y="1720544"/>
            <a:chExt cx="771743" cy="694481"/>
          </a:xfrm>
        </p:grpSpPr>
        <p:sp>
          <p:nvSpPr>
            <p:cNvPr id="48" name="圆角矩形 47"/>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9" name="任意多边形 48"/>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50" name="文本框 49"/>
          <p:cNvSpPr txBox="1"/>
          <p:nvPr/>
        </p:nvSpPr>
        <p:spPr>
          <a:xfrm>
            <a:off x="1545129" y="1411892"/>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1.</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1" name="文本框 50"/>
          <p:cNvSpPr txBox="1"/>
          <p:nvPr/>
        </p:nvSpPr>
        <p:spPr>
          <a:xfrm>
            <a:off x="2584450" y="1444625"/>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认识沙盘</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2" name="文本框 51"/>
          <p:cNvSpPr txBox="1"/>
          <p:nvPr/>
        </p:nvSpPr>
        <p:spPr>
          <a:xfrm>
            <a:off x="1545129" y="2440003"/>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2</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3" name="文本框 52"/>
          <p:cNvSpPr txBox="1"/>
          <p:nvPr/>
        </p:nvSpPr>
        <p:spPr>
          <a:xfrm>
            <a:off x="2584450" y="2472690"/>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ERP简介</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4" name="文本框 53"/>
          <p:cNvSpPr txBox="1"/>
          <p:nvPr/>
        </p:nvSpPr>
        <p:spPr>
          <a:xfrm>
            <a:off x="1545129" y="3468114"/>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3</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5" name="文本框 54"/>
          <p:cNvSpPr txBox="1"/>
          <p:nvPr/>
        </p:nvSpPr>
        <p:spPr>
          <a:xfrm>
            <a:off x="2584450" y="3500755"/>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ERP的功能</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nvSpPr>
        <p:spPr>
          <a:xfrm>
            <a:off x="1545129" y="4496225"/>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4</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7" name="文本框 56"/>
          <p:cNvSpPr txBox="1"/>
          <p:nvPr/>
        </p:nvSpPr>
        <p:spPr>
          <a:xfrm>
            <a:off x="2584450" y="4528820"/>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ERP的实施流程</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2" name="椭圆 41"/>
          <p:cNvSpPr/>
          <p:nvPr/>
        </p:nvSpPr>
        <p:spPr>
          <a:xfrm>
            <a:off x="4344627" y="1615772"/>
            <a:ext cx="364240" cy="364240"/>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44" name="椭圆 43"/>
          <p:cNvSpPr/>
          <p:nvPr/>
        </p:nvSpPr>
        <p:spPr>
          <a:xfrm>
            <a:off x="4346532" y="3062195"/>
            <a:ext cx="364240" cy="364240"/>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矩形 57"/>
          <p:cNvSpPr/>
          <p:nvPr/>
        </p:nvSpPr>
        <p:spPr>
          <a:xfrm>
            <a:off x="4973955" y="1530350"/>
            <a:ext cx="3875405" cy="5708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了解ERP的概念及特点</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59" name="矩形 58"/>
          <p:cNvSpPr/>
          <p:nvPr/>
        </p:nvSpPr>
        <p:spPr>
          <a:xfrm>
            <a:off x="4973638" y="2954655"/>
            <a:ext cx="2499360" cy="57848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掌握ERP的功能</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60" name="矩形 59"/>
          <p:cNvSpPr/>
          <p:nvPr/>
        </p:nvSpPr>
        <p:spPr>
          <a:xfrm>
            <a:off x="4973888" y="4238244"/>
            <a:ext cx="3875539" cy="5708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了解ERP在我国的发展阶段</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nvGrpSpPr>
          <p:cNvPr id="68" name="组合 67"/>
          <p:cNvGrpSpPr/>
          <p:nvPr/>
        </p:nvGrpSpPr>
        <p:grpSpPr>
          <a:xfrm>
            <a:off x="873125" y="996950"/>
            <a:ext cx="2464435" cy="541020"/>
            <a:chOff x="1375" y="1705"/>
            <a:chExt cx="3881" cy="852"/>
          </a:xfrm>
        </p:grpSpPr>
        <p:cxnSp>
          <p:nvCxnSpPr>
            <p:cNvPr id="46" name="直接连接符 45"/>
            <p:cNvCxnSpPr/>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67" name="组合 66"/>
            <p:cNvGrpSpPr/>
            <p:nvPr/>
          </p:nvGrpSpPr>
          <p:grpSpPr>
            <a:xfrm>
              <a:off x="1375" y="1705"/>
              <a:ext cx="3881" cy="852"/>
              <a:chOff x="1375" y="1602"/>
              <a:chExt cx="3881" cy="852"/>
            </a:xfrm>
          </p:grpSpPr>
          <p:cxnSp>
            <p:nvCxnSpPr>
              <p:cNvPr id="49" name="直接连接符 48"/>
              <p:cNvCxnSpPr/>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6" name="图片 5" descr="32313535393135353b32313535393135343bcec4bcfed6d8b5e3"/>
              <p:cNvPicPr>
                <a:picLocks noChangeAspect="1"/>
              </p:cNvPicPr>
              <p:nvPr/>
            </p:nvPicPr>
            <p:blipFill>
              <a:blip r:embed="rId2"/>
              <a:stretch>
                <a:fillRect/>
              </a:stretch>
            </p:blipFill>
            <p:spPr>
              <a:xfrm>
                <a:off x="1375" y="1602"/>
                <a:ext cx="852" cy="852"/>
              </a:xfrm>
              <a:prstGeom prst="rect">
                <a:avLst/>
              </a:prstGeom>
            </p:spPr>
          </p:pic>
          <p:sp>
            <p:nvSpPr>
              <p:cNvPr id="7" name="文本框 6"/>
              <p:cNvSpPr txBox="1"/>
              <p:nvPr>
                <p:custDataLst>
                  <p:tags r:id="rId3"/>
                </p:custDataLst>
              </p:nvPr>
            </p:nvSpPr>
            <p:spPr>
              <a:xfrm>
                <a:off x="2767" y="1730"/>
                <a:ext cx="2489"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学习目标</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sp>
        <p:nvSpPr>
          <p:cNvPr id="63" name="矩形 62"/>
          <p:cNvSpPr/>
          <p:nvPr>
            <p:custDataLst>
              <p:tags r:id="rId4"/>
            </p:custDataLst>
          </p:nvPr>
        </p:nvSpPr>
        <p:spPr>
          <a:xfrm>
            <a:off x="4973638" y="5678805"/>
            <a:ext cx="3044190" cy="5708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掌握ERP的实施流程</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nvGrpSpPr>
          <p:cNvPr id="109" name="组合 108"/>
          <p:cNvGrpSpPr/>
          <p:nvPr/>
        </p:nvGrpSpPr>
        <p:grpSpPr>
          <a:xfrm>
            <a:off x="225425" y="268605"/>
            <a:ext cx="4638675" cy="635000"/>
            <a:chOff x="355" y="423"/>
            <a:chExt cx="7305" cy="1000"/>
          </a:xfrm>
        </p:grpSpPr>
        <p:grpSp>
          <p:nvGrpSpPr>
            <p:cNvPr id="110" name="组合 109"/>
            <p:cNvGrpSpPr/>
            <p:nvPr/>
          </p:nvGrpSpPr>
          <p:grpSpPr>
            <a:xfrm>
              <a:off x="355" y="423"/>
              <a:ext cx="2077" cy="984"/>
              <a:chOff x="355" y="423"/>
              <a:chExt cx="2077" cy="984"/>
            </a:xfrm>
          </p:grpSpPr>
          <p:grpSp>
            <p:nvGrpSpPr>
              <p:cNvPr id="111" name="组合 110"/>
              <p:cNvGrpSpPr/>
              <p:nvPr/>
            </p:nvGrpSpPr>
            <p:grpSpPr>
              <a:xfrm>
                <a:off x="355" y="423"/>
                <a:ext cx="2024" cy="984"/>
                <a:chOff x="2260633" y="1720544"/>
                <a:chExt cx="771743" cy="694481"/>
              </a:xfrm>
            </p:grpSpPr>
            <p:sp>
              <p:nvSpPr>
                <p:cNvPr id="112" name="圆角矩形 111"/>
                <p:cNvSpPr/>
                <p:nvPr>
                  <p:custDataLst>
                    <p:tags r:id="rId5"/>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13" name="任意多边形 112"/>
                <p:cNvSpPr/>
                <p:nvPr>
                  <p:custDataLst>
                    <p:tags r:id="rId6"/>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14" name="文本框 113"/>
              <p:cNvSpPr txBox="1"/>
              <p:nvPr>
                <p:custDataLst>
                  <p:tags r:id="rId7"/>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15" name="文本框 114"/>
            <p:cNvSpPr txBox="1"/>
            <p:nvPr>
              <p:custDataLst>
                <p:tags r:id="rId8"/>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16" name="直接连接符 115"/>
            <p:cNvCxnSpPr/>
            <p:nvPr>
              <p:custDataLst>
                <p:tags r:id="rId9"/>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17" name="直接连接符 116"/>
            <p:cNvCxnSpPr/>
            <p:nvPr>
              <p:custDataLst>
                <p:tags r:id="rId10"/>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
        <p:nvSpPr>
          <p:cNvPr id="13" name="椭圆 12"/>
          <p:cNvSpPr/>
          <p:nvPr>
            <p:custDataLst>
              <p:tags r:id="rId11"/>
            </p:custDataLst>
          </p:nvPr>
        </p:nvSpPr>
        <p:spPr>
          <a:xfrm>
            <a:off x="4346532" y="4350082"/>
            <a:ext cx="364240" cy="364240"/>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4" name="椭圆 13"/>
          <p:cNvSpPr/>
          <p:nvPr>
            <p:custDataLst>
              <p:tags r:id="rId12"/>
            </p:custDataLst>
          </p:nvPr>
        </p:nvSpPr>
        <p:spPr>
          <a:xfrm>
            <a:off x="4346532" y="5806030"/>
            <a:ext cx="364240" cy="364240"/>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948055" y="1735455"/>
            <a:ext cx="10576560" cy="4417695"/>
            <a:chOff x="1492" y="1989"/>
            <a:chExt cx="17084" cy="6020"/>
          </a:xfrm>
        </p:grpSpPr>
        <p:grpSp>
          <p:nvGrpSpPr>
            <p:cNvPr id="28" name="组合 27"/>
            <p:cNvGrpSpPr/>
            <p:nvPr/>
          </p:nvGrpSpPr>
          <p:grpSpPr>
            <a:xfrm>
              <a:off x="1492" y="1989"/>
              <a:ext cx="17084" cy="6020"/>
              <a:chOff x="547590" y="1863724"/>
              <a:chExt cx="10848343" cy="3822637"/>
            </a:xfrm>
          </p:grpSpPr>
          <p:sp>
            <p:nvSpPr>
              <p:cNvPr id="29" name="圆角矩形 28"/>
              <p:cNvSpPr/>
              <p:nvPr/>
            </p:nvSpPr>
            <p:spPr>
              <a:xfrm>
                <a:off x="599660" y="1863724"/>
                <a:ext cx="10796273" cy="1121461"/>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201"/>
                <a:ext cx="10796273" cy="3645160"/>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04" y="2699"/>
              <a:ext cx="15829" cy="50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一天中午，丈夫在外给家里打电话</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丈夫：“亲爱的老婆，晚上我带几个同事回家吃饭可以吗?”(</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订货意向</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妻子：“当然可以，来几个人，几点来，想吃什么菜?”</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丈夫：“6个人，我们7点左右回来，准备些酒、烤鸭、番茄炒蛋、凉菜、蛋花汤，你看可以吗?”(</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商务沟通</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妻子：“没问题，我会准备好的。”(</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订单确认</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妻子记录需要的菜单(MPS计划)，具体要准备的东西：鸭、酒、番茄、鸡蛋、调料 ……(</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BOM 物料清单</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)，发现需要：1只鸭，5瓶酒，4个番茄(</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BOM 展开</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)，炒蛋需要6个鸡蛋，蛋花汤需要4个鸡蛋(</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共用物料</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)。打开冰箱一看(库房)，只剩下2个鸡蛋(</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缺料</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76" name="组合 75"/>
          <p:cNvGrpSpPr/>
          <p:nvPr/>
        </p:nvGrpSpPr>
        <p:grpSpPr>
          <a:xfrm>
            <a:off x="9811385" y="2120265"/>
            <a:ext cx="2217420" cy="525780"/>
            <a:chOff x="15116" y="595"/>
            <a:chExt cx="3492" cy="828"/>
          </a:xfrm>
        </p:grpSpPr>
        <p:sp>
          <p:nvSpPr>
            <p:cNvPr id="5" name="圆角矩形 4"/>
            <p:cNvSpPr/>
            <p:nvPr>
              <p:custDataLst>
                <p:tags r:id="rId2"/>
              </p:custDataLst>
            </p:nvPr>
          </p:nvSpPr>
          <p:spPr>
            <a:xfrm>
              <a:off x="15116" y="595"/>
              <a:ext cx="3492" cy="828"/>
            </a:xfrm>
            <a:prstGeom prst="roundRect">
              <a:avLst>
                <a:gd name="adj" fmla="val 50000"/>
              </a:avLst>
            </a:prstGeom>
            <a:gradFill flip="none" rotWithShape="1">
              <a:gsLst>
                <a:gs pos="0">
                  <a:schemeClr val="bg1"/>
                </a:gs>
                <a:gs pos="51000">
                  <a:schemeClr val="bg1">
                    <a:lumMod val="95000"/>
                  </a:schemeClr>
                </a:gs>
                <a:gs pos="100000">
                  <a:schemeClr val="bg1">
                    <a:lumMod val="75000"/>
                  </a:schemeClr>
                </a:gs>
              </a:gsLst>
              <a:lin ang="13500000" scaled="1"/>
            </a:gradFill>
            <a:ln w="19050">
              <a:gradFill flip="none" rotWithShape="1">
                <a:gsLst>
                  <a:gs pos="0">
                    <a:schemeClr val="bg1"/>
                  </a:gs>
                  <a:gs pos="100000">
                    <a:schemeClr val="bg1">
                      <a:lumMod val="75000"/>
                    </a:schemeClr>
                  </a:gs>
                </a:gsLst>
                <a:lin ang="2700000" scaled="1"/>
              </a:gradFill>
            </a:ln>
            <a:effectLst>
              <a:outerShdw blurRad="177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5" name="文本框 74"/>
            <p:cNvSpPr txBox="1"/>
            <p:nvPr>
              <p:custDataLst>
                <p:tags r:id="rId3"/>
              </p:custDataLst>
            </p:nvPr>
          </p:nvSpPr>
          <p:spPr>
            <a:xfrm>
              <a:off x="15242" y="659"/>
              <a:ext cx="323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defRPr/>
              </a:pPr>
              <a:r>
                <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rPr>
                <a:t>生活中的ERP</a:t>
              </a:r>
              <a:endPar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grpSp>
      <p:grpSp>
        <p:nvGrpSpPr>
          <p:cNvPr id="2" name="组合 1"/>
          <p:cNvGrpSpPr/>
          <p:nvPr/>
        </p:nvGrpSpPr>
        <p:grpSpPr>
          <a:xfrm>
            <a:off x="225425" y="268605"/>
            <a:ext cx="4638040" cy="1288415"/>
            <a:chOff x="355" y="423"/>
            <a:chExt cx="7304" cy="2029"/>
          </a:xfrm>
        </p:grpSpPr>
        <p:grpSp>
          <p:nvGrpSpPr>
            <p:cNvPr id="3" name="组合 2"/>
            <p:cNvGrpSpPr/>
            <p:nvPr/>
          </p:nvGrpSpPr>
          <p:grpSpPr>
            <a:xfrm>
              <a:off x="1375" y="1600"/>
              <a:ext cx="3888" cy="852"/>
              <a:chOff x="1375" y="1705"/>
              <a:chExt cx="3888" cy="852"/>
            </a:xfrm>
          </p:grpSpPr>
          <p:cxnSp>
            <p:nvCxnSpPr>
              <p:cNvPr id="9" name="直接连接符 8"/>
              <p:cNvCxnSpPr/>
              <p:nvPr>
                <p:custDataLst>
                  <p:tags r:id="rId4"/>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10" name="组合 9"/>
              <p:cNvGrpSpPr/>
              <p:nvPr/>
            </p:nvGrpSpPr>
            <p:grpSpPr>
              <a:xfrm>
                <a:off x="1375" y="1705"/>
                <a:ext cx="3888" cy="852"/>
                <a:chOff x="1375" y="1602"/>
                <a:chExt cx="3888" cy="852"/>
              </a:xfrm>
            </p:grpSpPr>
            <p:cxnSp>
              <p:nvCxnSpPr>
                <p:cNvPr id="11" name="直接连接符 10"/>
                <p:cNvCxnSpPr/>
                <p:nvPr>
                  <p:custDataLst>
                    <p:tags r:id="rId5"/>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12" name="图片 11" descr="32313535393135353b32313535393135343bcec4bcfed6d8b5e3"/>
                <p:cNvPicPr>
                  <a:picLocks noChangeAspect="1"/>
                </p:cNvPicPr>
                <p:nvPr>
                  <p:custDataLst>
                    <p:tags r:id="rId7"/>
                  </p:custDataLst>
                </p:nvPr>
              </p:nvPicPr>
              <p:blipFill>
                <a:blip r:embed="rId6"/>
                <a:stretch>
                  <a:fillRect/>
                </a:stretch>
              </p:blipFill>
              <p:spPr>
                <a:xfrm>
                  <a:off x="1375" y="1602"/>
                  <a:ext cx="852" cy="852"/>
                </a:xfrm>
                <a:prstGeom prst="rect">
                  <a:avLst/>
                </a:prstGeom>
              </p:spPr>
            </p:pic>
            <p:sp>
              <p:nvSpPr>
                <p:cNvPr id="13" name="文本框 12"/>
                <p:cNvSpPr txBox="1"/>
                <p:nvPr>
                  <p:custDataLst>
                    <p:tags r:id="rId8"/>
                  </p:custDataLst>
                </p:nvPr>
              </p:nvSpPr>
              <p:spPr>
                <a:xfrm>
                  <a:off x="2578" y="1753"/>
                  <a:ext cx="2685"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案例导读</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14" name="组合 13"/>
            <p:cNvGrpSpPr/>
            <p:nvPr/>
          </p:nvGrpSpPr>
          <p:grpSpPr>
            <a:xfrm>
              <a:off x="355" y="423"/>
              <a:ext cx="7305" cy="1000"/>
              <a:chOff x="355" y="423"/>
              <a:chExt cx="7305" cy="1000"/>
            </a:xfrm>
          </p:grpSpPr>
          <p:grpSp>
            <p:nvGrpSpPr>
              <p:cNvPr id="15" name="组合 14"/>
              <p:cNvGrpSpPr/>
              <p:nvPr/>
            </p:nvGrpSpPr>
            <p:grpSpPr>
              <a:xfrm>
                <a:off x="355" y="423"/>
                <a:ext cx="2077" cy="984"/>
                <a:chOff x="355" y="423"/>
                <a:chExt cx="2077" cy="984"/>
              </a:xfrm>
            </p:grpSpPr>
            <p:grpSp>
              <p:nvGrpSpPr>
                <p:cNvPr id="16" name="组合 15"/>
                <p:cNvGrpSpPr/>
                <p:nvPr/>
              </p:nvGrpSpPr>
              <p:grpSpPr>
                <a:xfrm>
                  <a:off x="355" y="423"/>
                  <a:ext cx="2024" cy="984"/>
                  <a:chOff x="2260633" y="1720544"/>
                  <a:chExt cx="771743" cy="694481"/>
                </a:xfrm>
              </p:grpSpPr>
              <p:sp>
                <p:nvSpPr>
                  <p:cNvPr id="17" name="圆角矩形 16"/>
                  <p:cNvSpPr/>
                  <p:nvPr>
                    <p:custDataLst>
                      <p:tags r:id="rId9"/>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8" name="任意多边形 17"/>
                  <p:cNvSpPr/>
                  <p:nvPr>
                    <p:custDataLst>
                      <p:tags r:id="rId10"/>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9" name="文本框 18"/>
                <p:cNvSpPr txBox="1"/>
                <p:nvPr>
                  <p:custDataLst>
                    <p:tags r:id="rId11"/>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20" name="文本框 19"/>
              <p:cNvSpPr txBox="1"/>
              <p:nvPr>
                <p:custDataLst>
                  <p:tags r:id="rId12"/>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3"/>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p:custDataLst>
                  <p:tags r:id="rId14"/>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671830" y="1755775"/>
            <a:ext cx="10848340" cy="3973195"/>
            <a:chOff x="1492" y="2553"/>
            <a:chExt cx="17084" cy="5457"/>
          </a:xfrm>
        </p:grpSpPr>
        <p:grpSp>
          <p:nvGrpSpPr>
            <p:cNvPr id="28" name="组合 27"/>
            <p:cNvGrpSpPr/>
            <p:nvPr/>
          </p:nvGrpSpPr>
          <p:grpSpPr>
            <a:xfrm>
              <a:off x="1492" y="2553"/>
              <a:ext cx="17084" cy="5457"/>
              <a:chOff x="547590" y="2221188"/>
              <a:chExt cx="10848537" cy="3465171"/>
            </a:xfrm>
          </p:grpSpPr>
          <p:sp>
            <p:nvSpPr>
              <p:cNvPr id="29" name="圆角矩形 28"/>
              <p:cNvSpPr/>
              <p:nvPr/>
            </p:nvSpPr>
            <p:spPr>
              <a:xfrm>
                <a:off x="599661" y="2221188"/>
                <a:ext cx="10796466" cy="764217"/>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384624"/>
                <a:ext cx="10796466" cy="3301735"/>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064" y="3125"/>
              <a:ext cx="15539" cy="452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来到自由市场</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妻子：“请问鸡蛋怎么卖?”(</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采购询价</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小贩：“1个1元，半打5元，1打9.5元。”</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妻子：“我只需要8个，但这次买1打。”(</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经济批量采购</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妻子：“这有一个坏的，换一个。”(</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验收、退料、换料</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回到家中，准备洗菜、切菜、炒菜……(</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工艺线路</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)，厨房中有燃气灶、微波炉、电 饭煲(</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工作中心</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)。妻子发现拔鸭毛最费时间(</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瓶颈工序，关键工艺路线</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)，用微波炉自己做烤鸭可能来不及(</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产能不足</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)，于是在楼下的餐厅里买现成的烤鸭(</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产品委托外包</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grpSp>
        <p:nvGrpSpPr>
          <p:cNvPr id="6" name="组合 5"/>
          <p:cNvGrpSpPr/>
          <p:nvPr/>
        </p:nvGrpSpPr>
        <p:grpSpPr>
          <a:xfrm>
            <a:off x="225425" y="268605"/>
            <a:ext cx="4638040" cy="1288415"/>
            <a:chOff x="355" y="423"/>
            <a:chExt cx="7304" cy="2029"/>
          </a:xfrm>
        </p:grpSpPr>
        <p:grpSp>
          <p:nvGrpSpPr>
            <p:cNvPr id="2" name="组合 1"/>
            <p:cNvGrpSpPr/>
            <p:nvPr/>
          </p:nvGrpSpPr>
          <p:grpSpPr>
            <a:xfrm>
              <a:off x="1375" y="1600"/>
              <a:ext cx="3888" cy="852"/>
              <a:chOff x="1375" y="1705"/>
              <a:chExt cx="3888" cy="852"/>
            </a:xfrm>
          </p:grpSpPr>
          <p:cxnSp>
            <p:nvCxnSpPr>
              <p:cNvPr id="3" name="直接连接符 2"/>
              <p:cNvCxnSpPr/>
              <p:nvPr>
                <p:custDataLst>
                  <p:tags r:id="rId2"/>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7" name="组合 6"/>
              <p:cNvGrpSpPr/>
              <p:nvPr/>
            </p:nvGrpSpPr>
            <p:grpSpPr>
              <a:xfrm>
                <a:off x="1375" y="1705"/>
                <a:ext cx="3888" cy="852"/>
                <a:chOff x="1375" y="1602"/>
                <a:chExt cx="3888" cy="852"/>
              </a:xfrm>
            </p:grpSpPr>
            <p:cxnSp>
              <p:nvCxnSpPr>
                <p:cNvPr id="8" name="直接连接符 7"/>
                <p:cNvCxnSpPr/>
                <p:nvPr>
                  <p:custDataLst>
                    <p:tags r:id="rId3"/>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9" name="图片 8" descr="32313535393135353b32313535393135343bcec4bcfed6d8b5e3"/>
                <p:cNvPicPr>
                  <a:picLocks noChangeAspect="1"/>
                </p:cNvPicPr>
                <p:nvPr>
                  <p:custDataLst>
                    <p:tags r:id="rId5"/>
                  </p:custDataLst>
                </p:nvPr>
              </p:nvPicPr>
              <p:blipFill>
                <a:blip r:embed="rId4"/>
                <a:stretch>
                  <a:fillRect/>
                </a:stretch>
              </p:blipFill>
              <p:spPr>
                <a:xfrm>
                  <a:off x="1375" y="1602"/>
                  <a:ext cx="852" cy="852"/>
                </a:xfrm>
                <a:prstGeom prst="rect">
                  <a:avLst/>
                </a:prstGeom>
              </p:spPr>
            </p:pic>
            <p:sp>
              <p:nvSpPr>
                <p:cNvPr id="10" name="文本框 9"/>
                <p:cNvSpPr txBox="1"/>
                <p:nvPr>
                  <p:custDataLst>
                    <p:tags r:id="rId6"/>
                  </p:custDataLst>
                </p:nvPr>
              </p:nvSpPr>
              <p:spPr>
                <a:xfrm>
                  <a:off x="2578" y="1753"/>
                  <a:ext cx="2685"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案例导读</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11" name="组合 10"/>
            <p:cNvGrpSpPr/>
            <p:nvPr/>
          </p:nvGrpSpPr>
          <p:grpSpPr>
            <a:xfrm>
              <a:off x="355" y="423"/>
              <a:ext cx="7305" cy="1000"/>
              <a:chOff x="355" y="423"/>
              <a:chExt cx="7305" cy="1000"/>
            </a:xfrm>
          </p:grpSpPr>
          <p:grpSp>
            <p:nvGrpSpPr>
              <p:cNvPr id="12" name="组合 11"/>
              <p:cNvGrpSpPr/>
              <p:nvPr/>
            </p:nvGrpSpPr>
            <p:grpSpPr>
              <a:xfrm>
                <a:off x="355" y="423"/>
                <a:ext cx="2077" cy="984"/>
                <a:chOff x="355" y="423"/>
                <a:chExt cx="2077" cy="984"/>
              </a:xfrm>
            </p:grpSpPr>
            <p:grpSp>
              <p:nvGrpSpPr>
                <p:cNvPr id="13" name="组合 12"/>
                <p:cNvGrpSpPr/>
                <p:nvPr/>
              </p:nvGrpSpPr>
              <p:grpSpPr>
                <a:xfrm>
                  <a:off x="355" y="423"/>
                  <a:ext cx="2024" cy="984"/>
                  <a:chOff x="2260633" y="1720544"/>
                  <a:chExt cx="771743" cy="694481"/>
                </a:xfrm>
              </p:grpSpPr>
              <p:sp>
                <p:nvSpPr>
                  <p:cNvPr id="14" name="圆角矩形 13"/>
                  <p:cNvSpPr/>
                  <p:nvPr>
                    <p:custDataLst>
                      <p:tags r:id="rId7"/>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5" name="任意多边形 14"/>
                  <p:cNvSpPr/>
                  <p:nvPr>
                    <p:custDataLst>
                      <p:tags r:id="rId8"/>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6" name="文本框 15"/>
                <p:cNvSpPr txBox="1"/>
                <p:nvPr>
                  <p:custDataLst>
                    <p:tags r:id="rId9"/>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7" name="文本框 16"/>
              <p:cNvSpPr txBox="1"/>
              <p:nvPr>
                <p:custDataLst>
                  <p:tags r:id="rId10"/>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8" name="直接连接符 17"/>
              <p:cNvCxnSpPr/>
              <p:nvPr>
                <p:custDataLst>
                  <p:tags r:id="rId11"/>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9" name="直接连接符 18"/>
              <p:cNvCxnSpPr/>
              <p:nvPr>
                <p:custDataLst>
                  <p:tags r:id="rId12"/>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grpSp>
        <p:nvGrpSpPr>
          <p:cNvPr id="20" name="组合 19"/>
          <p:cNvGrpSpPr/>
          <p:nvPr/>
        </p:nvGrpSpPr>
        <p:grpSpPr>
          <a:xfrm>
            <a:off x="9811385" y="2120265"/>
            <a:ext cx="2217420" cy="525780"/>
            <a:chOff x="15116" y="595"/>
            <a:chExt cx="3492" cy="828"/>
          </a:xfrm>
        </p:grpSpPr>
        <p:sp>
          <p:nvSpPr>
            <p:cNvPr id="21" name="圆角矩形 20"/>
            <p:cNvSpPr/>
            <p:nvPr>
              <p:custDataLst>
                <p:tags r:id="rId13"/>
              </p:custDataLst>
            </p:nvPr>
          </p:nvSpPr>
          <p:spPr>
            <a:xfrm>
              <a:off x="15116" y="595"/>
              <a:ext cx="3492" cy="828"/>
            </a:xfrm>
            <a:prstGeom prst="roundRect">
              <a:avLst>
                <a:gd name="adj" fmla="val 50000"/>
              </a:avLst>
            </a:prstGeom>
            <a:gradFill flip="none" rotWithShape="1">
              <a:gsLst>
                <a:gs pos="0">
                  <a:schemeClr val="bg1"/>
                </a:gs>
                <a:gs pos="51000">
                  <a:schemeClr val="bg1">
                    <a:lumMod val="95000"/>
                  </a:schemeClr>
                </a:gs>
                <a:gs pos="100000">
                  <a:schemeClr val="bg1">
                    <a:lumMod val="75000"/>
                  </a:schemeClr>
                </a:gs>
              </a:gsLst>
              <a:lin ang="13500000" scaled="1"/>
            </a:gradFill>
            <a:ln w="19050">
              <a:gradFill flip="none" rotWithShape="1">
                <a:gsLst>
                  <a:gs pos="0">
                    <a:schemeClr val="bg1"/>
                  </a:gs>
                  <a:gs pos="100000">
                    <a:schemeClr val="bg1">
                      <a:lumMod val="75000"/>
                    </a:schemeClr>
                  </a:gs>
                </a:gsLst>
                <a:lin ang="2700000" scaled="1"/>
              </a:gradFill>
            </a:ln>
            <a:effectLst>
              <a:outerShdw blurRad="177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2" name="文本框 21"/>
            <p:cNvSpPr txBox="1"/>
            <p:nvPr>
              <p:custDataLst>
                <p:tags r:id="rId14"/>
              </p:custDataLst>
            </p:nvPr>
          </p:nvSpPr>
          <p:spPr>
            <a:xfrm>
              <a:off x="15242" y="659"/>
              <a:ext cx="323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defRPr/>
              </a:pPr>
              <a:r>
                <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rPr>
                <a:t>生活中的ERP</a:t>
              </a:r>
              <a:endPar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671830" y="1746250"/>
            <a:ext cx="10848340" cy="3841750"/>
            <a:chOff x="1492" y="1799"/>
            <a:chExt cx="17084" cy="5083"/>
          </a:xfrm>
        </p:grpSpPr>
        <p:grpSp>
          <p:nvGrpSpPr>
            <p:cNvPr id="28" name="组合 27"/>
            <p:cNvGrpSpPr/>
            <p:nvPr/>
          </p:nvGrpSpPr>
          <p:grpSpPr>
            <a:xfrm>
              <a:off x="1492" y="1799"/>
              <a:ext cx="17084" cy="5083"/>
              <a:chOff x="547590" y="1742841"/>
              <a:chExt cx="10848537" cy="3228115"/>
            </a:xfrm>
          </p:grpSpPr>
          <p:sp>
            <p:nvSpPr>
              <p:cNvPr id="29" name="圆角矩形 28"/>
              <p:cNvSpPr/>
              <p:nvPr/>
            </p:nvSpPr>
            <p:spPr>
              <a:xfrm>
                <a:off x="599660" y="1742841"/>
                <a:ext cx="10796467" cy="1242391"/>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1907131"/>
                <a:ext cx="10796273" cy="3063825"/>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1809" y="2557"/>
              <a:ext cx="16767" cy="38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下午4点，接到儿子的电话</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儿子：“妈妈，晚上几个同学想来家里吃饭，你帮忙准备一下。”(</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紧急订单</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妻子：“好的，你们想吃什么，爸爸晚上也有客人，你愿意和他们一起吃吗?”</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儿子：“菜你看着办吧，但一定要有番茄炒蛋，我们不和大人一起吃，6:30左右来。”</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不能并单处理</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妻子：“好的，肯定让你们满意。”(</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订单确定</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妻子：“鸡蛋又不够了，打电话叫小贩送来。”(</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紧急采购</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grpSp>
        <p:nvGrpSpPr>
          <p:cNvPr id="6" name="组合 5"/>
          <p:cNvGrpSpPr/>
          <p:nvPr/>
        </p:nvGrpSpPr>
        <p:grpSpPr>
          <a:xfrm>
            <a:off x="225425" y="268605"/>
            <a:ext cx="4638040" cy="1288415"/>
            <a:chOff x="355" y="423"/>
            <a:chExt cx="7304" cy="2029"/>
          </a:xfrm>
        </p:grpSpPr>
        <p:grpSp>
          <p:nvGrpSpPr>
            <p:cNvPr id="7" name="组合 6"/>
            <p:cNvGrpSpPr/>
            <p:nvPr/>
          </p:nvGrpSpPr>
          <p:grpSpPr>
            <a:xfrm>
              <a:off x="1375" y="1600"/>
              <a:ext cx="3888" cy="852"/>
              <a:chOff x="1375" y="1705"/>
              <a:chExt cx="3888" cy="852"/>
            </a:xfrm>
          </p:grpSpPr>
          <p:cxnSp>
            <p:nvCxnSpPr>
              <p:cNvPr id="8" name="直接连接符 7"/>
              <p:cNvCxnSpPr/>
              <p:nvPr>
                <p:custDataLst>
                  <p:tags r:id="rId2"/>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16" name="组合 15"/>
              <p:cNvGrpSpPr/>
              <p:nvPr/>
            </p:nvGrpSpPr>
            <p:grpSpPr>
              <a:xfrm>
                <a:off x="1375" y="1705"/>
                <a:ext cx="3888" cy="852"/>
                <a:chOff x="1375" y="1602"/>
                <a:chExt cx="3888" cy="852"/>
              </a:xfrm>
            </p:grpSpPr>
            <p:cxnSp>
              <p:nvCxnSpPr>
                <p:cNvPr id="17" name="直接连接符 16"/>
                <p:cNvCxnSpPr/>
                <p:nvPr>
                  <p:custDataLst>
                    <p:tags r:id="rId3"/>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18" name="图片 17" descr="32313535393135353b32313535393135343bcec4bcfed6d8b5e3"/>
                <p:cNvPicPr>
                  <a:picLocks noChangeAspect="1"/>
                </p:cNvPicPr>
                <p:nvPr>
                  <p:custDataLst>
                    <p:tags r:id="rId5"/>
                  </p:custDataLst>
                </p:nvPr>
              </p:nvPicPr>
              <p:blipFill>
                <a:blip r:embed="rId4"/>
                <a:stretch>
                  <a:fillRect/>
                </a:stretch>
              </p:blipFill>
              <p:spPr>
                <a:xfrm>
                  <a:off x="1375" y="1602"/>
                  <a:ext cx="852" cy="852"/>
                </a:xfrm>
                <a:prstGeom prst="rect">
                  <a:avLst/>
                </a:prstGeom>
              </p:spPr>
            </p:pic>
            <p:sp>
              <p:nvSpPr>
                <p:cNvPr id="19" name="文本框 18"/>
                <p:cNvSpPr txBox="1"/>
                <p:nvPr>
                  <p:custDataLst>
                    <p:tags r:id="rId6"/>
                  </p:custDataLst>
                </p:nvPr>
              </p:nvSpPr>
              <p:spPr>
                <a:xfrm>
                  <a:off x="2578" y="1753"/>
                  <a:ext cx="2685"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案例导读</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20" name="组合 19"/>
            <p:cNvGrpSpPr/>
            <p:nvPr/>
          </p:nvGrpSpPr>
          <p:grpSpPr>
            <a:xfrm>
              <a:off x="355" y="423"/>
              <a:ext cx="7305" cy="1000"/>
              <a:chOff x="355" y="423"/>
              <a:chExt cx="7305" cy="1000"/>
            </a:xfrm>
          </p:grpSpPr>
          <p:grpSp>
            <p:nvGrpSpPr>
              <p:cNvPr id="21" name="组合 20"/>
              <p:cNvGrpSpPr/>
              <p:nvPr/>
            </p:nvGrpSpPr>
            <p:grpSpPr>
              <a:xfrm>
                <a:off x="355" y="423"/>
                <a:ext cx="2077" cy="984"/>
                <a:chOff x="355" y="423"/>
                <a:chExt cx="2077" cy="984"/>
              </a:xfrm>
            </p:grpSpPr>
            <p:grpSp>
              <p:nvGrpSpPr>
                <p:cNvPr id="22" name="组合 21"/>
                <p:cNvGrpSpPr/>
                <p:nvPr/>
              </p:nvGrpSpPr>
              <p:grpSpPr>
                <a:xfrm>
                  <a:off x="355" y="423"/>
                  <a:ext cx="2024" cy="984"/>
                  <a:chOff x="2260633" y="1720544"/>
                  <a:chExt cx="771743" cy="694481"/>
                </a:xfrm>
              </p:grpSpPr>
              <p:sp>
                <p:nvSpPr>
                  <p:cNvPr id="23" name="圆角矩形 22"/>
                  <p:cNvSpPr/>
                  <p:nvPr>
                    <p:custDataLst>
                      <p:tags r:id="rId7"/>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4" name="任意多边形 23"/>
                  <p:cNvSpPr/>
                  <p:nvPr>
                    <p:custDataLst>
                      <p:tags r:id="rId8"/>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5" name="文本框 24"/>
                <p:cNvSpPr txBox="1"/>
                <p:nvPr>
                  <p:custDataLst>
                    <p:tags r:id="rId9"/>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26" name="文本框 25"/>
              <p:cNvSpPr txBox="1"/>
              <p:nvPr>
                <p:custDataLst>
                  <p:tags r:id="rId10"/>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7" name="直接连接符 26"/>
              <p:cNvCxnSpPr/>
              <p:nvPr>
                <p:custDataLst>
                  <p:tags r:id="rId11"/>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12"/>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grpSp>
        <p:nvGrpSpPr>
          <p:cNvPr id="2" name="组合 1"/>
          <p:cNvGrpSpPr/>
          <p:nvPr/>
        </p:nvGrpSpPr>
        <p:grpSpPr>
          <a:xfrm>
            <a:off x="9811385" y="2120265"/>
            <a:ext cx="2217420" cy="525780"/>
            <a:chOff x="15116" y="595"/>
            <a:chExt cx="3492" cy="828"/>
          </a:xfrm>
        </p:grpSpPr>
        <p:sp>
          <p:nvSpPr>
            <p:cNvPr id="3" name="圆角矩形 2"/>
            <p:cNvSpPr/>
            <p:nvPr>
              <p:custDataLst>
                <p:tags r:id="rId13"/>
              </p:custDataLst>
            </p:nvPr>
          </p:nvSpPr>
          <p:spPr>
            <a:xfrm>
              <a:off x="15116" y="595"/>
              <a:ext cx="3492" cy="828"/>
            </a:xfrm>
            <a:prstGeom prst="roundRect">
              <a:avLst>
                <a:gd name="adj" fmla="val 50000"/>
              </a:avLst>
            </a:prstGeom>
            <a:gradFill flip="none" rotWithShape="1">
              <a:gsLst>
                <a:gs pos="0">
                  <a:schemeClr val="bg1"/>
                </a:gs>
                <a:gs pos="51000">
                  <a:schemeClr val="bg1">
                    <a:lumMod val="95000"/>
                  </a:schemeClr>
                </a:gs>
                <a:gs pos="100000">
                  <a:schemeClr val="bg1">
                    <a:lumMod val="75000"/>
                  </a:schemeClr>
                </a:gs>
              </a:gsLst>
              <a:lin ang="13500000" scaled="1"/>
            </a:gradFill>
            <a:ln w="19050">
              <a:gradFill flip="none" rotWithShape="1">
                <a:gsLst>
                  <a:gs pos="0">
                    <a:schemeClr val="bg1"/>
                  </a:gs>
                  <a:gs pos="100000">
                    <a:schemeClr val="bg1">
                      <a:lumMod val="75000"/>
                    </a:schemeClr>
                  </a:gs>
                </a:gsLst>
                <a:lin ang="2700000" scaled="1"/>
              </a:gradFill>
            </a:ln>
            <a:effectLst>
              <a:outerShdw blurRad="177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文本框 8"/>
            <p:cNvSpPr txBox="1"/>
            <p:nvPr>
              <p:custDataLst>
                <p:tags r:id="rId14"/>
              </p:custDataLst>
            </p:nvPr>
          </p:nvSpPr>
          <p:spPr>
            <a:xfrm>
              <a:off x="15242" y="659"/>
              <a:ext cx="323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defRPr/>
              </a:pPr>
              <a:r>
                <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rPr>
                <a:t>生活中的ERP</a:t>
              </a:r>
              <a:endPar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800735" y="1735455"/>
            <a:ext cx="10793730" cy="4417695"/>
            <a:chOff x="1492" y="1989"/>
            <a:chExt cx="17221" cy="6020"/>
          </a:xfrm>
        </p:grpSpPr>
        <p:grpSp>
          <p:nvGrpSpPr>
            <p:cNvPr id="28" name="组合 27"/>
            <p:cNvGrpSpPr/>
            <p:nvPr/>
          </p:nvGrpSpPr>
          <p:grpSpPr>
            <a:xfrm>
              <a:off x="1492" y="1989"/>
              <a:ext cx="17221" cy="6020"/>
              <a:chOff x="547590" y="1863724"/>
              <a:chExt cx="10935338" cy="3822637"/>
            </a:xfrm>
          </p:grpSpPr>
          <p:sp>
            <p:nvSpPr>
              <p:cNvPr id="29" name="圆角矩形 28"/>
              <p:cNvSpPr/>
              <p:nvPr/>
            </p:nvSpPr>
            <p:spPr>
              <a:xfrm>
                <a:off x="599660" y="1863724"/>
                <a:ext cx="10883268" cy="3519882"/>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201"/>
                <a:ext cx="10796273" cy="3645160"/>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96" y="2371"/>
              <a:ext cx="15113" cy="55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6:30,一切准备就绪，可烤鸭还没送来，急忙打电话询问</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妻子：“我是李太太，怎么订的烤鸭还不送来?”(</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采购委托外单跟踪</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烤鸭店：“不好意思，送货的人已经走了，可能马上就会到。”</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送货员：“李太太，这是您要的烤鸭。请在单上签一下字。</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验收、入库、转应付账款</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6:45，女儿的电话：“妈妈，我想现在带几个朋友回家吃饭可以吗?”</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紧急订购意向，要求现货</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妻子：“不行呀，女儿，今天妈妈已经需要准备两桌饭了，时间实在是来不及，真的非常抱歉，下次早点说， 一定给你们准备好。”</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这就是ERP 的使用局限，需要有稳定的外部环境，要有一个起码的提前期</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6" name="组合 5"/>
          <p:cNvGrpSpPr/>
          <p:nvPr/>
        </p:nvGrpSpPr>
        <p:grpSpPr>
          <a:xfrm>
            <a:off x="225425" y="268605"/>
            <a:ext cx="4638040" cy="1288415"/>
            <a:chOff x="355" y="423"/>
            <a:chExt cx="7304" cy="2029"/>
          </a:xfrm>
        </p:grpSpPr>
        <p:grpSp>
          <p:nvGrpSpPr>
            <p:cNvPr id="7" name="组合 6"/>
            <p:cNvGrpSpPr/>
            <p:nvPr/>
          </p:nvGrpSpPr>
          <p:grpSpPr>
            <a:xfrm>
              <a:off x="1375" y="1600"/>
              <a:ext cx="3888" cy="852"/>
              <a:chOff x="1375" y="1705"/>
              <a:chExt cx="3888" cy="852"/>
            </a:xfrm>
          </p:grpSpPr>
          <p:cxnSp>
            <p:nvCxnSpPr>
              <p:cNvPr id="8" name="直接连接符 7"/>
              <p:cNvCxnSpPr/>
              <p:nvPr>
                <p:custDataLst>
                  <p:tags r:id="rId2"/>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16" name="组合 15"/>
              <p:cNvGrpSpPr/>
              <p:nvPr/>
            </p:nvGrpSpPr>
            <p:grpSpPr>
              <a:xfrm>
                <a:off x="1375" y="1705"/>
                <a:ext cx="3888" cy="852"/>
                <a:chOff x="1375" y="1602"/>
                <a:chExt cx="3888" cy="852"/>
              </a:xfrm>
            </p:grpSpPr>
            <p:cxnSp>
              <p:nvCxnSpPr>
                <p:cNvPr id="17" name="直接连接符 16"/>
                <p:cNvCxnSpPr/>
                <p:nvPr>
                  <p:custDataLst>
                    <p:tags r:id="rId3"/>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18" name="图片 17" descr="32313535393135353b32313535393135343bcec4bcfed6d8b5e3"/>
                <p:cNvPicPr>
                  <a:picLocks noChangeAspect="1"/>
                </p:cNvPicPr>
                <p:nvPr>
                  <p:custDataLst>
                    <p:tags r:id="rId5"/>
                  </p:custDataLst>
                </p:nvPr>
              </p:nvPicPr>
              <p:blipFill>
                <a:blip r:embed="rId4"/>
                <a:stretch>
                  <a:fillRect/>
                </a:stretch>
              </p:blipFill>
              <p:spPr>
                <a:xfrm>
                  <a:off x="1375" y="1602"/>
                  <a:ext cx="852" cy="852"/>
                </a:xfrm>
                <a:prstGeom prst="rect">
                  <a:avLst/>
                </a:prstGeom>
              </p:spPr>
            </p:pic>
            <p:sp>
              <p:nvSpPr>
                <p:cNvPr id="19" name="文本框 18"/>
                <p:cNvSpPr txBox="1"/>
                <p:nvPr>
                  <p:custDataLst>
                    <p:tags r:id="rId6"/>
                  </p:custDataLst>
                </p:nvPr>
              </p:nvSpPr>
              <p:spPr>
                <a:xfrm>
                  <a:off x="2578" y="1753"/>
                  <a:ext cx="2685"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案例导读</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20" name="组合 19"/>
            <p:cNvGrpSpPr/>
            <p:nvPr/>
          </p:nvGrpSpPr>
          <p:grpSpPr>
            <a:xfrm>
              <a:off x="355" y="423"/>
              <a:ext cx="7305" cy="1000"/>
              <a:chOff x="355" y="423"/>
              <a:chExt cx="7305" cy="1000"/>
            </a:xfrm>
          </p:grpSpPr>
          <p:grpSp>
            <p:nvGrpSpPr>
              <p:cNvPr id="21" name="组合 20"/>
              <p:cNvGrpSpPr/>
              <p:nvPr/>
            </p:nvGrpSpPr>
            <p:grpSpPr>
              <a:xfrm>
                <a:off x="355" y="423"/>
                <a:ext cx="2077" cy="984"/>
                <a:chOff x="355" y="423"/>
                <a:chExt cx="2077" cy="984"/>
              </a:xfrm>
            </p:grpSpPr>
            <p:grpSp>
              <p:nvGrpSpPr>
                <p:cNvPr id="22" name="组合 21"/>
                <p:cNvGrpSpPr/>
                <p:nvPr/>
              </p:nvGrpSpPr>
              <p:grpSpPr>
                <a:xfrm>
                  <a:off x="355" y="423"/>
                  <a:ext cx="2024" cy="984"/>
                  <a:chOff x="2260633" y="1720544"/>
                  <a:chExt cx="771743" cy="694481"/>
                </a:xfrm>
              </p:grpSpPr>
              <p:sp>
                <p:nvSpPr>
                  <p:cNvPr id="23" name="圆角矩形 22"/>
                  <p:cNvSpPr/>
                  <p:nvPr>
                    <p:custDataLst>
                      <p:tags r:id="rId7"/>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4" name="任意多边形 23"/>
                  <p:cNvSpPr/>
                  <p:nvPr>
                    <p:custDataLst>
                      <p:tags r:id="rId8"/>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5" name="文本框 24"/>
                <p:cNvSpPr txBox="1"/>
                <p:nvPr>
                  <p:custDataLst>
                    <p:tags r:id="rId9"/>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26" name="文本框 25"/>
              <p:cNvSpPr txBox="1"/>
              <p:nvPr>
                <p:custDataLst>
                  <p:tags r:id="rId10"/>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7" name="直接连接符 26"/>
              <p:cNvCxnSpPr/>
              <p:nvPr>
                <p:custDataLst>
                  <p:tags r:id="rId11"/>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12"/>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grpSp>
        <p:nvGrpSpPr>
          <p:cNvPr id="2" name="组合 1"/>
          <p:cNvGrpSpPr/>
          <p:nvPr/>
        </p:nvGrpSpPr>
        <p:grpSpPr>
          <a:xfrm>
            <a:off x="9811385" y="2120265"/>
            <a:ext cx="2217420" cy="525780"/>
            <a:chOff x="15116" y="595"/>
            <a:chExt cx="3492" cy="828"/>
          </a:xfrm>
        </p:grpSpPr>
        <p:sp>
          <p:nvSpPr>
            <p:cNvPr id="3" name="圆角矩形 2"/>
            <p:cNvSpPr/>
            <p:nvPr>
              <p:custDataLst>
                <p:tags r:id="rId13"/>
              </p:custDataLst>
            </p:nvPr>
          </p:nvSpPr>
          <p:spPr>
            <a:xfrm>
              <a:off x="15116" y="595"/>
              <a:ext cx="3492" cy="828"/>
            </a:xfrm>
            <a:prstGeom prst="roundRect">
              <a:avLst>
                <a:gd name="adj" fmla="val 50000"/>
              </a:avLst>
            </a:prstGeom>
            <a:gradFill flip="none" rotWithShape="1">
              <a:gsLst>
                <a:gs pos="0">
                  <a:schemeClr val="bg1"/>
                </a:gs>
                <a:gs pos="51000">
                  <a:schemeClr val="bg1">
                    <a:lumMod val="95000"/>
                  </a:schemeClr>
                </a:gs>
                <a:gs pos="100000">
                  <a:schemeClr val="bg1">
                    <a:lumMod val="75000"/>
                  </a:schemeClr>
                </a:gs>
              </a:gsLst>
              <a:lin ang="13500000" scaled="1"/>
            </a:gradFill>
            <a:ln w="19050">
              <a:gradFill flip="none" rotWithShape="1">
                <a:gsLst>
                  <a:gs pos="0">
                    <a:schemeClr val="bg1"/>
                  </a:gs>
                  <a:gs pos="100000">
                    <a:schemeClr val="bg1">
                      <a:lumMod val="75000"/>
                    </a:schemeClr>
                  </a:gs>
                </a:gsLst>
                <a:lin ang="2700000" scaled="1"/>
              </a:gradFill>
            </a:ln>
            <a:effectLst>
              <a:outerShdw blurRad="177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文本框 8"/>
            <p:cNvSpPr txBox="1"/>
            <p:nvPr>
              <p:custDataLst>
                <p:tags r:id="rId14"/>
              </p:custDataLst>
            </p:nvPr>
          </p:nvSpPr>
          <p:spPr>
            <a:xfrm>
              <a:off x="15242" y="659"/>
              <a:ext cx="323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defRPr/>
              </a:pPr>
              <a:r>
                <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rPr>
                <a:t>生活中的ERP</a:t>
              </a:r>
              <a:endParaRPr lang="zh-CN" altLang="en-US" sz="24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167765" y="2197735"/>
            <a:ext cx="9958070" cy="3417570"/>
            <a:chOff x="1756" y="1989"/>
            <a:chExt cx="15682" cy="6011"/>
          </a:xfrm>
        </p:grpSpPr>
        <p:grpSp>
          <p:nvGrpSpPr>
            <p:cNvPr id="28" name="组合 27"/>
            <p:cNvGrpSpPr/>
            <p:nvPr/>
          </p:nvGrpSpPr>
          <p:grpSpPr>
            <a:xfrm>
              <a:off x="1756" y="1989"/>
              <a:ext cx="15682" cy="6011"/>
              <a:chOff x="715230" y="1863724"/>
              <a:chExt cx="9958073" cy="3816800"/>
            </a:xfrm>
          </p:grpSpPr>
          <p:sp>
            <p:nvSpPr>
              <p:cNvPr id="29" name="圆角矩形 28"/>
              <p:cNvSpPr/>
              <p:nvPr/>
            </p:nvSpPr>
            <p:spPr>
              <a:xfrm>
                <a:off x="858740" y="1863724"/>
                <a:ext cx="9814563" cy="3626031"/>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715230" y="2035345"/>
                <a:ext cx="9716773" cy="3645179"/>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96" y="2928"/>
              <a:ext cx="14319" cy="43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送走了所有客人，疲惫的妻子坐在沙发上</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妻子：“亲爱的，现在咱们家请客的频率非常高，应该要买些厨房用品了(</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设备采购</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)，最好能再雇个小保姆。”</a:t>
              </a:r>
              <a:r>
                <a:rPr kumimoji="0" lang="en-US" altLang="zh-CN"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 </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人力资源系统</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丈夫：“家里你做主，需要什么你就去办吧。”(</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通过审核</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妻子：“还有，最近家里花销太大，用你的私房钱来补贴一下，好吗?”</a:t>
              </a:r>
              <a:r>
                <a:rPr kumimoji="0" lang="en-US" altLang="zh-CN"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      </a:t>
              </a:r>
              <a:endParaRPr kumimoji="0" lang="en-US" altLang="zh-CN"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最后就是应收货款的催要</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3" name="组合 2"/>
          <p:cNvGrpSpPr/>
          <p:nvPr/>
        </p:nvGrpSpPr>
        <p:grpSpPr>
          <a:xfrm>
            <a:off x="7728759" y="817245"/>
            <a:ext cx="3905248" cy="1727946"/>
            <a:chOff x="8041" y="832"/>
            <a:chExt cx="5812" cy="1892"/>
          </a:xfrm>
        </p:grpSpPr>
        <p:grpSp>
          <p:nvGrpSpPr>
            <p:cNvPr id="2" name="组合 1"/>
            <p:cNvGrpSpPr/>
            <p:nvPr/>
          </p:nvGrpSpPr>
          <p:grpSpPr>
            <a:xfrm>
              <a:off x="8041" y="832"/>
              <a:ext cx="5812" cy="1892"/>
              <a:chOff x="8234" y="1821"/>
              <a:chExt cx="4842" cy="992"/>
            </a:xfrm>
          </p:grpSpPr>
          <p:sp>
            <p:nvSpPr>
              <p:cNvPr id="125" name="云形标注 124"/>
              <p:cNvSpPr/>
              <p:nvPr>
                <p:custDataLst>
                  <p:tags r:id="rId2"/>
                </p:custDataLst>
              </p:nvPr>
            </p:nvSpPr>
            <p:spPr>
              <a:xfrm>
                <a:off x="8234" y="1837"/>
                <a:ext cx="4511" cy="976"/>
              </a:xfrm>
              <a:prstGeom prst="cloudCallout">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26" name="云形标注 125"/>
              <p:cNvSpPr/>
              <p:nvPr>
                <p:custDataLst>
                  <p:tags r:id="rId3"/>
                </p:custDataLst>
              </p:nvPr>
            </p:nvSpPr>
            <p:spPr>
              <a:xfrm>
                <a:off x="8369" y="1821"/>
                <a:ext cx="4707" cy="904"/>
              </a:xfrm>
              <a:prstGeom prst="cloudCallout">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133" name="文本框 132"/>
            <p:cNvSpPr txBox="1"/>
            <p:nvPr>
              <p:custDataLst>
                <p:tags r:id="rId4"/>
              </p:custDataLst>
            </p:nvPr>
          </p:nvSpPr>
          <p:spPr>
            <a:xfrm>
              <a:off x="9049" y="1083"/>
              <a:ext cx="4803" cy="97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l" defTabSz="914400" rtl="0" fontAlgn="auto">
                <a:lnSpc>
                  <a:spcPct val="130000"/>
                </a:lnSpc>
                <a:spcBef>
                  <a:spcPct val="0"/>
                </a:spcBef>
                <a:spcAft>
                  <a:spcPct val="0"/>
                </a:spcAft>
                <a:buClrTx/>
                <a:buSzTx/>
                <a:buFontTx/>
                <a:buNone/>
                <a:defRPr/>
              </a:pPr>
              <a:r>
                <a:rPr lang="zh-CN" altLang="en-US"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思考：ERP 有哪些优势?</a:t>
              </a:r>
              <a:r>
                <a:rPr lang="en-US" altLang="zh-CN"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              </a:t>
              </a:r>
              <a:r>
                <a:rPr lang="zh-CN" altLang="en-US"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它的作用是什么?</a:t>
              </a:r>
              <a:endParaRPr lang="zh-CN" altLang="en-US" sz="2000" noProof="0">
                <a:ln>
                  <a:noFill/>
                </a:ln>
                <a:solidFill>
                  <a:prstClr val="black">
                    <a:lumMod val="75000"/>
                    <a:lumOff val="25000"/>
                  </a:prstClr>
                </a:solidFill>
                <a:effectLst/>
                <a:uLnTx/>
                <a:uFillTx/>
                <a:latin typeface="微软雅黑" panose="020b0503020204020204" charset="-122"/>
                <a:ea typeface="微软雅黑" panose="020b0503020204020204" charset="-122"/>
                <a:sym typeface="+mn-ea"/>
              </a:endParaRPr>
            </a:p>
          </p:txBody>
        </p:sp>
      </p:grpSp>
      <p:grpSp>
        <p:nvGrpSpPr>
          <p:cNvPr id="6" name="组合 5"/>
          <p:cNvGrpSpPr/>
          <p:nvPr/>
        </p:nvGrpSpPr>
        <p:grpSpPr>
          <a:xfrm>
            <a:off x="225425" y="268605"/>
            <a:ext cx="4638040" cy="1288415"/>
            <a:chOff x="355" y="423"/>
            <a:chExt cx="7304" cy="2029"/>
          </a:xfrm>
        </p:grpSpPr>
        <p:grpSp>
          <p:nvGrpSpPr>
            <p:cNvPr id="69" name="组合 68"/>
            <p:cNvGrpSpPr/>
            <p:nvPr/>
          </p:nvGrpSpPr>
          <p:grpSpPr>
            <a:xfrm>
              <a:off x="1375" y="1600"/>
              <a:ext cx="3888" cy="852"/>
              <a:chOff x="1375" y="1705"/>
              <a:chExt cx="3888" cy="852"/>
            </a:xfrm>
          </p:grpSpPr>
          <p:cxnSp>
            <p:nvCxnSpPr>
              <p:cNvPr id="70" name="直接连接符 69"/>
              <p:cNvCxnSpPr/>
              <p:nvPr>
                <p:custDataLst>
                  <p:tags r:id="rId5"/>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71" name="组合 70"/>
              <p:cNvGrpSpPr/>
              <p:nvPr/>
            </p:nvGrpSpPr>
            <p:grpSpPr>
              <a:xfrm>
                <a:off x="1375" y="1705"/>
                <a:ext cx="3888" cy="852"/>
                <a:chOff x="1375" y="1602"/>
                <a:chExt cx="3888" cy="852"/>
              </a:xfrm>
            </p:grpSpPr>
            <p:cxnSp>
              <p:nvCxnSpPr>
                <p:cNvPr id="72" name="直接连接符 71"/>
                <p:cNvCxnSpPr/>
                <p:nvPr>
                  <p:custDataLst>
                    <p:tags r:id="rId6"/>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73" name="图片 72" descr="32313535393135353b32313535393135343bcec4bcfed6d8b5e3"/>
                <p:cNvPicPr>
                  <a:picLocks noChangeAspect="1"/>
                </p:cNvPicPr>
                <p:nvPr>
                  <p:custDataLst>
                    <p:tags r:id="rId8"/>
                  </p:custDataLst>
                </p:nvPr>
              </p:nvPicPr>
              <p:blipFill>
                <a:blip r:embed="rId7"/>
                <a:stretch>
                  <a:fillRect/>
                </a:stretch>
              </p:blipFill>
              <p:spPr>
                <a:xfrm>
                  <a:off x="1375" y="1602"/>
                  <a:ext cx="852" cy="852"/>
                </a:xfrm>
                <a:prstGeom prst="rect">
                  <a:avLst/>
                </a:prstGeom>
              </p:spPr>
            </p:pic>
            <p:sp>
              <p:nvSpPr>
                <p:cNvPr id="74" name="文本框 73"/>
                <p:cNvSpPr txBox="1"/>
                <p:nvPr>
                  <p:custDataLst>
                    <p:tags r:id="rId9"/>
                  </p:custDataLst>
                </p:nvPr>
              </p:nvSpPr>
              <p:spPr>
                <a:xfrm>
                  <a:off x="2578" y="1753"/>
                  <a:ext cx="2685"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案例导读</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9" name="组合 8"/>
            <p:cNvGrpSpPr/>
            <p:nvPr/>
          </p:nvGrpSpPr>
          <p:grpSpPr>
            <a:xfrm>
              <a:off x="355" y="423"/>
              <a:ext cx="7305" cy="1000"/>
              <a:chOff x="355" y="423"/>
              <a:chExt cx="7305" cy="1000"/>
            </a:xfrm>
          </p:grpSpPr>
          <p:grpSp>
            <p:nvGrpSpPr>
              <p:cNvPr id="10" name="组合 9"/>
              <p:cNvGrpSpPr/>
              <p:nvPr/>
            </p:nvGrpSpPr>
            <p:grpSpPr>
              <a:xfrm>
                <a:off x="355" y="423"/>
                <a:ext cx="2077" cy="984"/>
                <a:chOff x="355" y="423"/>
                <a:chExt cx="2077" cy="984"/>
              </a:xfrm>
            </p:grpSpPr>
            <p:grpSp>
              <p:nvGrpSpPr>
                <p:cNvPr id="11" name="组合 10"/>
                <p:cNvGrpSpPr/>
                <p:nvPr/>
              </p:nvGrpSpPr>
              <p:grpSpPr>
                <a:xfrm>
                  <a:off x="355" y="423"/>
                  <a:ext cx="2024" cy="984"/>
                  <a:chOff x="2260633" y="1720544"/>
                  <a:chExt cx="771743" cy="694481"/>
                </a:xfrm>
              </p:grpSpPr>
              <p:sp>
                <p:nvSpPr>
                  <p:cNvPr id="12" name="圆角矩形 11"/>
                  <p:cNvSpPr/>
                  <p:nvPr>
                    <p:custDataLst>
                      <p:tags r:id="rId10"/>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11"/>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4" name="文本框 13"/>
                <p:cNvSpPr txBox="1"/>
                <p:nvPr>
                  <p:custDataLst>
                    <p:tags r:id="rId12"/>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5" name="文本框 14"/>
              <p:cNvSpPr txBox="1"/>
              <p:nvPr>
                <p:custDataLst>
                  <p:tags r:id="rId13"/>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6" name="直接连接符 15"/>
              <p:cNvCxnSpPr/>
              <p:nvPr>
                <p:custDataLst>
                  <p:tags r:id="rId14"/>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7" name="直接连接符 16"/>
              <p:cNvCxnSpPr/>
              <p:nvPr>
                <p:custDataLst>
                  <p:tags r:id="rId15"/>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5671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01</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883410" y="2409825"/>
            <a:ext cx="488505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7200" noProof="0" smtClean="0">
                <a:ln>
                  <a:noFill/>
                </a:ln>
                <a:solidFill>
                  <a:srgbClr val="1F4E79"/>
                </a:solidFill>
                <a:effectLst/>
                <a:uLnTx/>
                <a:uFillTx/>
                <a:latin typeface="微软雅黑" panose="020b0503020204020204" charset="-122"/>
                <a:ea typeface="微软雅黑" panose="020b0503020204020204" charset="-122"/>
                <a:sym typeface="+mn-ea"/>
              </a:rPr>
              <a:t>认</a:t>
            </a:r>
            <a:r>
              <a:rPr lang="en-US" altLang="zh-CN" sz="7200" noProof="0" smtClean="0">
                <a:ln>
                  <a:noFill/>
                </a:ln>
                <a:solidFill>
                  <a:srgbClr val="1F4E79"/>
                </a:solidFill>
                <a:effectLst/>
                <a:uLnTx/>
                <a:uFillTx/>
                <a:latin typeface="微软雅黑" panose="020b0503020204020204" charset="-122"/>
                <a:ea typeface="微软雅黑" panose="020b0503020204020204" charset="-122"/>
                <a:sym typeface="+mn-ea"/>
              </a:rPr>
              <a:t> </a:t>
            </a:r>
            <a:r>
              <a:rPr lang="zh-CN" altLang="en-US" sz="7200" noProof="0" smtClean="0">
                <a:ln>
                  <a:noFill/>
                </a:ln>
                <a:solidFill>
                  <a:srgbClr val="1F4E79"/>
                </a:solidFill>
                <a:effectLst/>
                <a:uLnTx/>
                <a:uFillTx/>
                <a:latin typeface="微软雅黑" panose="020b0503020204020204" charset="-122"/>
                <a:ea typeface="微软雅黑" panose="020b0503020204020204" charset="-122"/>
                <a:sym typeface="+mn-ea"/>
              </a:rPr>
              <a:t>识</a:t>
            </a:r>
            <a:r>
              <a:rPr lang="en-US" altLang="zh-CN" sz="7200" noProof="0" smtClean="0">
                <a:ln>
                  <a:noFill/>
                </a:ln>
                <a:solidFill>
                  <a:srgbClr val="1F4E79"/>
                </a:solidFill>
                <a:effectLst/>
                <a:uLnTx/>
                <a:uFillTx/>
                <a:latin typeface="微软雅黑" panose="020b0503020204020204" charset="-122"/>
                <a:ea typeface="微软雅黑" panose="020b0503020204020204" charset="-122"/>
                <a:sym typeface="+mn-ea"/>
              </a:rPr>
              <a:t> </a:t>
            </a:r>
            <a:r>
              <a:rPr lang="zh-CN" altLang="en-US" sz="7200" noProof="0" smtClean="0">
                <a:ln>
                  <a:noFill/>
                </a:ln>
                <a:solidFill>
                  <a:srgbClr val="1F4E79"/>
                </a:solidFill>
                <a:effectLst/>
                <a:uLnTx/>
                <a:uFillTx/>
                <a:latin typeface="微软雅黑" panose="020b0503020204020204" charset="-122"/>
                <a:ea typeface="微软雅黑" panose="020b0503020204020204" charset="-122"/>
                <a:sym typeface="+mn-ea"/>
              </a:rPr>
              <a:t>沙</a:t>
            </a:r>
            <a:r>
              <a:rPr lang="en-US" altLang="zh-CN" sz="7200" noProof="0" smtClean="0">
                <a:ln>
                  <a:noFill/>
                </a:ln>
                <a:solidFill>
                  <a:srgbClr val="1F4E79"/>
                </a:solidFill>
                <a:effectLst/>
                <a:uLnTx/>
                <a:uFillTx/>
                <a:latin typeface="微软雅黑" panose="020b0503020204020204" charset="-122"/>
                <a:ea typeface="微软雅黑" panose="020b0503020204020204" charset="-122"/>
                <a:sym typeface="+mn-ea"/>
              </a:rPr>
              <a:t> </a:t>
            </a:r>
            <a:r>
              <a:rPr lang="zh-CN" altLang="en-US" sz="7200" noProof="0" smtClean="0">
                <a:ln>
                  <a:noFill/>
                </a:ln>
                <a:solidFill>
                  <a:srgbClr val="1F4E79"/>
                </a:solidFill>
                <a:effectLst/>
                <a:uLnTx/>
                <a:uFillTx/>
                <a:latin typeface="微软雅黑" panose="020b0503020204020204" charset="-122"/>
                <a:ea typeface="微软雅黑" panose="020b0503020204020204" charset="-122"/>
                <a:sym typeface="+mn-ea"/>
              </a:rPr>
              <a:t>盘</a:t>
            </a:r>
            <a:endParaRPr kumimoji="0" lang="zh-CN" altLang="en-US" sz="7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4" name="椭圆 33"/>
          <p:cNvSpPr/>
          <p:nvPr/>
        </p:nvSpPr>
        <p:spPr>
          <a:xfrm>
            <a:off x="1826927"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37" name="椭圆 36"/>
          <p:cNvSpPr/>
          <p:nvPr/>
        </p:nvSpPr>
        <p:spPr>
          <a:xfrm>
            <a:off x="4026530" y="378926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椭圆 57"/>
          <p:cNvSpPr/>
          <p:nvPr/>
        </p:nvSpPr>
        <p:spPr>
          <a:xfrm>
            <a:off x="6226133"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1826927"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4026530" y="45503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2" name="椭圆 21"/>
          <p:cNvSpPr/>
          <p:nvPr/>
        </p:nvSpPr>
        <p:spPr>
          <a:xfrm>
            <a:off x="6226133"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378585"/>
            <a:ext cx="10506075" cy="16916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沙盘”一词起源于战争模拟推演，在古代是将帅用于指挥战争的工具。当时的沙盘是根据地形图或实际地形，按照一定的比例尺，利用泥沙等多种材料堆制而成的模型，用来模拟战场的地形、装备以及敌我双方兵力的部署情况，通过推演模拟双方在战场上排兵布阵的对抗与较量，发现对方战略战术上的弱点，从而制定有效的作战方案。</a:t>
            </a:r>
            <a:endParaRPr sz="2000" smtClean="0">
              <a:solidFill>
                <a:schemeClr val="tx1">
                  <a:lumMod val="75000"/>
                  <a:lumOff val="25000"/>
                </a:schemeClr>
              </a:solidFill>
              <a:latin typeface="微软雅黑" panose="020b0503020204020204" charset="-122"/>
              <a:ea typeface="微软雅黑" panose="020b0503020204020204" charset="-122"/>
            </a:endParaRPr>
          </a:p>
        </p:txBody>
      </p:sp>
      <p:grpSp>
        <p:nvGrpSpPr>
          <p:cNvPr id="7" name="组合 6"/>
          <p:cNvGrpSpPr/>
          <p:nvPr/>
        </p:nvGrpSpPr>
        <p:grpSpPr>
          <a:xfrm>
            <a:off x="128905" y="0"/>
            <a:ext cx="3964305" cy="1225550"/>
            <a:chOff x="203" y="0"/>
            <a:chExt cx="6243" cy="1930"/>
          </a:xfrm>
        </p:grpSpPr>
        <p:pic>
          <p:nvPicPr>
            <p:cNvPr id="6" name="图片 5"/>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nvSpPr>
          <p:spPr>
            <a:xfrm>
              <a:off x="2646" y="682"/>
              <a:ext cx="380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识</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盘</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pic>
        <p:nvPicPr>
          <p:cNvPr id="5" name="IM 18"/>
          <p:cNvPicPr/>
          <p:nvPr>
            <p:custDataLst>
              <p:tags r:id="rId6"/>
            </p:custDataLst>
          </p:nvPr>
        </p:nvPicPr>
        <p:blipFill>
          <a:blip r:embed="rId5"/>
          <a:stretch>
            <a:fillRect/>
          </a:stretch>
        </p:blipFill>
        <p:spPr>
          <a:xfrm>
            <a:off x="783590" y="3303270"/>
            <a:ext cx="4675505" cy="2783205"/>
          </a:xfrm>
          <a:prstGeom prst="rect">
            <a:avLst/>
          </a:prstGeom>
        </p:spPr>
      </p:pic>
      <p:sp>
        <p:nvSpPr>
          <p:cNvPr id="8" name="文本框 7"/>
          <p:cNvSpPr txBox="1"/>
          <p:nvPr>
            <p:custDataLst>
              <p:tags r:id="rId7"/>
            </p:custDataLst>
          </p:nvPr>
        </p:nvSpPr>
        <p:spPr>
          <a:xfrm>
            <a:off x="5706745" y="3032125"/>
            <a:ext cx="5582920" cy="33274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我国是最早利用兵棋沙盘开展对抗演练战法的国家。据《后汉书·马援列传》记载，公元32年，汉光武帝征讨陇西的隗嚣，召名将马援商讨进军战略。马援对陇西一带的地理情况很熟悉</a:t>
            </a:r>
            <a:r>
              <a:rPr lang="zh-CN" sz="2000" smtClean="0">
                <a:solidFill>
                  <a:schemeClr val="tx1">
                    <a:lumMod val="75000"/>
                    <a:lumOff val="25000"/>
                  </a:schemeClr>
                </a:solidFill>
                <a:latin typeface="微软雅黑" panose="020b0503020204020204" charset="-122"/>
                <a:ea typeface="微软雅黑" panose="020b0503020204020204" charset="-122"/>
              </a:rPr>
              <a:t>，</a:t>
            </a:r>
            <a:r>
              <a:rPr sz="2000" smtClean="0">
                <a:solidFill>
                  <a:schemeClr val="tx1">
                    <a:lumMod val="75000"/>
                    <a:lumOff val="25000"/>
                  </a:schemeClr>
                </a:solidFill>
                <a:latin typeface="微软雅黑" panose="020b0503020204020204" charset="-122"/>
                <a:ea typeface="微软雅黑" panose="020b0503020204020204" charset="-122"/>
              </a:rPr>
              <a:t>就用米堆成一个与实地地形相似的模型，从地形地势上做了详尽的战术分析。光武帝看后，高兴地说：“虏在吾目中矣!”(即“敌人尽在我眼中了!”)这可以说是最早的军事沙盘了。</a:t>
            </a:r>
            <a:endParaRPr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10" name="文本框 9"/>
          <p:cNvSpPr txBox="1"/>
          <p:nvPr/>
        </p:nvSpPr>
        <p:spPr>
          <a:xfrm>
            <a:off x="2541270" y="6319520"/>
            <a:ext cx="116014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军事沙盘</a:t>
            </a:r>
            <a:endParaRPr lang="zh-CN" altLang="en-US" sz="16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83590" y="1485900"/>
            <a:ext cx="10506075" cy="16916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1811年，普鲁士国王腓特烈·威廉三世的文职军事顾问冯·莱斯维茨，用胶泥制作 了一个比例为1:2373的精巧的战场模型，并用颜色把道路、河流、村庄和树林标记出来，用小瓷块代表军队和武器，陈列在波茨坦皇宫里，用来进行军事游戏，并且请本国的高级官员和来访的外国贵宾观摩。</a:t>
            </a:r>
            <a:endParaRPr sz="2000" smtClean="0">
              <a:solidFill>
                <a:schemeClr val="tx1">
                  <a:lumMod val="75000"/>
                  <a:lumOff val="25000"/>
                </a:schemeClr>
              </a:solidFill>
              <a:latin typeface="微软雅黑" panose="020b0503020204020204" charset="-122"/>
              <a:ea typeface="微软雅黑" panose="020b0503020204020204" charset="-122"/>
            </a:endParaRPr>
          </a:p>
        </p:txBody>
      </p:sp>
      <p:grpSp>
        <p:nvGrpSpPr>
          <p:cNvPr id="7" name="组合 6"/>
          <p:cNvGrpSpPr/>
          <p:nvPr/>
        </p:nvGrpSpPr>
        <p:grpSpPr>
          <a:xfrm>
            <a:off x="128905" y="0"/>
            <a:ext cx="3964305" cy="1225550"/>
            <a:chOff x="203" y="0"/>
            <a:chExt cx="6243" cy="1930"/>
          </a:xfrm>
        </p:grpSpPr>
        <p:pic>
          <p:nvPicPr>
            <p:cNvPr id="6" name="图片 5"/>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nvSpPr>
          <p:spPr>
            <a:xfrm>
              <a:off x="2646" y="682"/>
              <a:ext cx="380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识</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盘</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pic>
        <p:nvPicPr>
          <p:cNvPr id="5" name="IM 18"/>
          <p:cNvPicPr/>
          <p:nvPr>
            <p:custDataLst>
              <p:tags r:id="rId6"/>
            </p:custDataLst>
          </p:nvPr>
        </p:nvPicPr>
        <p:blipFill>
          <a:blip r:embed="rId5"/>
          <a:stretch>
            <a:fillRect/>
          </a:stretch>
        </p:blipFill>
        <p:spPr>
          <a:xfrm>
            <a:off x="783590" y="3303270"/>
            <a:ext cx="4675505" cy="2783205"/>
          </a:xfrm>
          <a:prstGeom prst="rect">
            <a:avLst/>
          </a:prstGeom>
        </p:spPr>
      </p:pic>
      <p:sp>
        <p:nvSpPr>
          <p:cNvPr id="8" name="文本框 7"/>
          <p:cNvSpPr txBox="1"/>
          <p:nvPr>
            <p:custDataLst>
              <p:tags r:id="rId7"/>
            </p:custDataLst>
          </p:nvPr>
        </p:nvSpPr>
        <p:spPr>
          <a:xfrm>
            <a:off x="5706745" y="3030855"/>
            <a:ext cx="5582920" cy="33274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sym typeface="+mn-ea"/>
              </a:rPr>
              <a:t>后来，莱斯维茨的儿子又拓展了这项工作，把作战经验和军事行动的时间引入这种军事游戏中。他利用沙盘、地图表示地形地貌，以标识器表 示军队和武器的配置情况，按照实战方式进行策略谋划，在相隔的两个作战室中表演出营 团一级的战斗情况，从而把这种军事对阵的游戏发展成为具有军事用途的活动，即最初的 “战争博弈”</a:t>
            </a:r>
            <a:r>
              <a:rPr lang="zh-CN" sz="2000" smtClean="0">
                <a:solidFill>
                  <a:schemeClr val="tx1">
                    <a:lumMod val="75000"/>
                    <a:lumOff val="25000"/>
                  </a:schemeClr>
                </a:solidFill>
                <a:latin typeface="微软雅黑" panose="020b0503020204020204" charset="-122"/>
                <a:ea typeface="微软雅黑" panose="020b0503020204020204" charset="-122"/>
                <a:sym typeface="+mn-ea"/>
              </a:rPr>
              <a:t>，</a:t>
            </a:r>
            <a:r>
              <a:rPr sz="2000" smtClean="0">
                <a:solidFill>
                  <a:schemeClr val="tx1">
                    <a:lumMod val="75000"/>
                    <a:lumOff val="25000"/>
                  </a:schemeClr>
                </a:solidFill>
                <a:latin typeface="微软雅黑" panose="020b0503020204020204" charset="-122"/>
                <a:ea typeface="微软雅黑" panose="020b0503020204020204" charset="-122"/>
                <a:sym typeface="+mn-ea"/>
              </a:rPr>
              <a:t>这就是现代军事沙盘的雏形。</a:t>
            </a:r>
            <a:endParaRPr sz="2000" smtClean="0">
              <a:solidFill>
                <a:schemeClr val="tx1">
                  <a:lumMod val="75000"/>
                  <a:lumOff val="25000"/>
                </a:schemeClr>
              </a:solidFill>
              <a:latin typeface="微软雅黑" panose="020b0503020204020204" charset="-122"/>
              <a:ea typeface="微软雅黑" panose="020b0503020204020204" charset="-122"/>
              <a:sym typeface="+mn-ea"/>
            </a:endParaRPr>
          </a:p>
        </p:txBody>
      </p:sp>
      <p:sp>
        <p:nvSpPr>
          <p:cNvPr id="10" name="文本框 9"/>
          <p:cNvSpPr txBox="1"/>
          <p:nvPr>
            <p:custDataLst>
              <p:tags r:id="rId8"/>
            </p:custDataLst>
          </p:nvPr>
        </p:nvSpPr>
        <p:spPr>
          <a:xfrm>
            <a:off x="2575560" y="6319520"/>
            <a:ext cx="109093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军事沙盘</a:t>
            </a:r>
            <a:endParaRPr lang="zh-CN" altLang="en-US" sz="16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7" name="组合 6"/>
          <p:cNvGrpSpPr/>
          <p:nvPr/>
        </p:nvGrpSpPr>
        <p:grpSpPr>
          <a:xfrm>
            <a:off x="128905" y="0"/>
            <a:ext cx="3964305" cy="1225550"/>
            <a:chOff x="203" y="0"/>
            <a:chExt cx="6243" cy="1930"/>
          </a:xfrm>
        </p:grpSpPr>
        <p:pic>
          <p:nvPicPr>
            <p:cNvPr id="6" name="图片 5"/>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nvSpPr>
          <p:spPr>
            <a:xfrm>
              <a:off x="2646" y="682"/>
              <a:ext cx="3801"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识</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a:t>
              </a:r>
              <a:r>
                <a:rPr kumimoji="0" lang="en-US" altLang="zh-CN"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盘</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44" name="矩形 43"/>
          <p:cNvSpPr/>
          <p:nvPr/>
        </p:nvSpPr>
        <p:spPr>
          <a:xfrm>
            <a:off x="783433" y="3617721"/>
            <a:ext cx="6152799"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费用支出综述</a:t>
            </a:r>
            <a:endParaRPr kumimoji="0" lang="en-US" altLang="zh-CN" sz="24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endParaRPr>
          </a:p>
          <a:p>
            <a:pPr lvl="0">
              <a:lnSpc>
                <a:spcPct val="150000"/>
              </a:lnSpc>
              <a:defRPr/>
            </a:pP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请在这里输入您想表达的内容</a:t>
            </a:r>
            <a:r>
              <a:rPr lang="zh-CN" altLang="en-US" sz="1200" smtClean="0">
                <a:solidFill>
                  <a:schemeClr val="bg1"/>
                </a:solidFill>
                <a:latin typeface="微软雅黑" panose="020b0503020204020204" charset="-122"/>
                <a:ea typeface="微软雅黑" panose="020b0503020204020204" charset="-122"/>
              </a:rPr>
              <a:t>，</a:t>
            </a:r>
            <a:r>
              <a:rPr kumimoji="0" lang="zh-CN" altLang="en-US" sz="1200" b="0" i="0" u="none" strike="noStrike" kern="1200" cap="none" spc="0" normalizeH="0" baseline="0" noProof="0" smtClean="0">
                <a:ln>
                  <a:noFill/>
                </a:ln>
                <a:solidFill>
                  <a:schemeClr val="bg1"/>
                </a:solidFill>
                <a:effectLst/>
                <a:uLnTx/>
                <a:uFillTx/>
                <a:latin typeface="微软雅黑" panose="020b0503020204020204" charset="-122"/>
                <a:ea typeface="微软雅黑" panose="020b0503020204020204" charset="-122"/>
                <a:cs typeface="+mn-cs"/>
              </a:rPr>
              <a:t>并适当进行量化结果</a:t>
            </a:r>
            <a:r>
              <a:rPr lang="zh-CN" altLang="en-US" sz="1200">
                <a:solidFill>
                  <a:schemeClr val="bg1"/>
                </a:solidFill>
                <a:latin typeface="微软雅黑" panose="020b0503020204020204" charset="-122"/>
                <a:ea typeface="微软雅黑" panose="020b0503020204020204" charset="-122"/>
              </a:rPr>
              <a:t>分析，请在这里输入您想表达的内容，并适当进行量化结果分析</a:t>
            </a:r>
            <a:r>
              <a:rPr lang="zh-CN" altLang="en-US" sz="1200" smtClean="0">
                <a:solidFill>
                  <a:schemeClr val="bg1"/>
                </a:solidFill>
                <a:latin typeface="微软雅黑" panose="020b0503020204020204" charset="-122"/>
                <a:ea typeface="微软雅黑" panose="020b0503020204020204" charset="-122"/>
              </a:rPr>
              <a:t>。</a:t>
            </a:r>
            <a:endParaRPr kumimoji="0" lang="en-US" altLang="zh-CN" sz="1200" b="0" i="0" u="none" strike="noStrike" kern="1200" cap="none" spc="0" normalizeH="0" baseline="0" noProof="0">
              <a:ln>
                <a:noFill/>
              </a:ln>
              <a:solidFill>
                <a:schemeClr val="bg1"/>
              </a:solidFill>
              <a:effectLst/>
              <a:uLnTx/>
              <a:uFillTx/>
              <a:latin typeface="微软雅黑" panose="020b0503020204020204" charset="-122"/>
              <a:ea typeface="微软雅黑" panose="020b0503020204020204" charset="-122"/>
            </a:endParaRPr>
          </a:p>
        </p:txBody>
      </p:sp>
      <p:sp>
        <p:nvSpPr>
          <p:cNvPr id="8" name="文本框 7"/>
          <p:cNvSpPr txBox="1"/>
          <p:nvPr>
            <p:custDataLst>
              <p:tags r:id="rId5"/>
            </p:custDataLst>
          </p:nvPr>
        </p:nvSpPr>
        <p:spPr>
          <a:xfrm>
            <a:off x="314325" y="1384935"/>
            <a:ext cx="6910705" cy="49161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sym typeface="+mn-ea"/>
              </a:rPr>
              <a:t>瑞典皇家工学院的科拉斯·梅兰(Klas Mellan)开发出了一种</a:t>
            </a:r>
            <a:r>
              <a:rPr sz="2000" smtClean="0">
                <a:solidFill>
                  <a:schemeClr val="tx1"/>
                </a:solidFill>
                <a:latin typeface="微软雅黑" panose="020b0503020204020204" charset="-122"/>
                <a:ea typeface="微软雅黑" panose="020b0503020204020204" charset="-122"/>
                <a:sym typeface="+mn-ea"/>
              </a:rPr>
              <a:t>用于</a:t>
            </a:r>
            <a:r>
              <a:rPr sz="2000" b="1" smtClean="0">
                <a:solidFill>
                  <a:schemeClr val="tx1"/>
                </a:solidFill>
                <a:latin typeface="微软雅黑" panose="020b0503020204020204" charset="-122"/>
                <a:ea typeface="微软雅黑" panose="020b0503020204020204" charset="-122"/>
                <a:sym typeface="+mn-ea"/>
              </a:rPr>
              <a:t>企业经营决策</a:t>
            </a:r>
            <a:r>
              <a:rPr sz="2000" smtClean="0">
                <a:solidFill>
                  <a:schemeClr val="tx1"/>
                </a:solidFill>
                <a:latin typeface="微软雅黑" panose="020b0503020204020204" charset="-122"/>
                <a:ea typeface="微软雅黑" panose="020b0503020204020204" charset="-122"/>
                <a:sym typeface="+mn-ea"/>
              </a:rPr>
              <a:t>的沙盘</a:t>
            </a:r>
            <a:r>
              <a:rPr sz="2000" smtClean="0">
                <a:solidFill>
                  <a:schemeClr val="tx1">
                    <a:lumMod val="75000"/>
                    <a:lumOff val="25000"/>
                  </a:schemeClr>
                </a:solidFill>
                <a:latin typeface="微软雅黑" panose="020b0503020204020204" charset="-122"/>
                <a:ea typeface="微软雅黑" panose="020b0503020204020204" charset="-122"/>
                <a:sym typeface="+mn-ea"/>
              </a:rPr>
              <a:t>，此后沙盘模拟便迅速风靡全球，成了一种盛行的体验式学习方式。沙盘模拟主要是运用独特直观的教具，融入市场变数，结合角色扮演、情景模拟、教师点评等环节，使受训 学生在虚拟的市场竞争环境中真实地体验企业数年的经营管理过程。</a:t>
            </a:r>
            <a:endParaRPr sz="2000" smtClean="0">
              <a:solidFill>
                <a:schemeClr val="tx1">
                  <a:lumMod val="75000"/>
                  <a:lumOff val="2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sym typeface="+mn-ea"/>
              </a:rPr>
              <a:t>目前，沙盘模拟，特别是ERP沙盘模拟已经得到广泛的推广。20世纪80年代初期，沙盘模拟被引入我国，率先在企业的中高层管理者培训中使用并快速发展。</a:t>
            </a:r>
            <a:endParaRPr sz="2000" smtClean="0">
              <a:solidFill>
                <a:schemeClr val="tx1">
                  <a:lumMod val="75000"/>
                  <a:lumOff val="2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sym typeface="+mn-ea"/>
              </a:rPr>
              <a:t>21世纪初，用友、金蝶等软件公司相 继开发出了ERP 沙盘模拟演练的教学版，并将其逐步推广到国内高等院校的实验教学过程中。</a:t>
            </a:r>
            <a:endParaRPr sz="2000" smtClean="0">
              <a:solidFill>
                <a:schemeClr val="tx1">
                  <a:lumMod val="75000"/>
                  <a:lumOff val="25000"/>
                </a:schemeClr>
              </a:solidFill>
              <a:latin typeface="微软雅黑" panose="020b0503020204020204" charset="-122"/>
              <a:ea typeface="微软雅黑" panose="020b0503020204020204" charset="-122"/>
              <a:sym typeface="+mn-ea"/>
            </a:endParaRPr>
          </a:p>
        </p:txBody>
      </p:sp>
      <p:sp>
        <p:nvSpPr>
          <p:cNvPr id="10" name="文本框 9"/>
          <p:cNvSpPr txBox="1"/>
          <p:nvPr>
            <p:custDataLst>
              <p:tags r:id="rId6"/>
            </p:custDataLst>
          </p:nvPr>
        </p:nvSpPr>
        <p:spPr>
          <a:xfrm>
            <a:off x="9102725" y="5391785"/>
            <a:ext cx="111315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商业沙盘</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20" name="IM 20"/>
          <p:cNvPicPr/>
          <p:nvPr>
            <p:custDataLst>
              <p:tags r:id="rId8"/>
            </p:custDataLst>
          </p:nvPr>
        </p:nvPicPr>
        <p:blipFill>
          <a:blip r:embed="rId7"/>
          <a:stretch>
            <a:fillRect/>
          </a:stretch>
        </p:blipFill>
        <p:spPr>
          <a:xfrm>
            <a:off x="7321550" y="2344738"/>
            <a:ext cx="4675505" cy="2783205"/>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7195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02</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595120" y="2355850"/>
            <a:ext cx="503745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E</a:t>
            </a:r>
            <a:r>
              <a:rPr lang="en-US" sz="7200" noProof="0" smtClean="0">
                <a:ln>
                  <a:noFill/>
                </a:ln>
                <a:solidFill>
                  <a:srgbClr val="1F4E79"/>
                </a:solidFill>
                <a:effectLst/>
                <a:uLnTx/>
                <a:uFillTx/>
                <a:latin typeface="微软雅黑" panose="020b0503020204020204" charset="-122"/>
                <a:ea typeface="微软雅黑" panose="020b0503020204020204" charset="-122"/>
                <a:sym typeface="+mn-ea"/>
              </a:rPr>
              <a:t> </a:t>
            </a:r>
            <a:r>
              <a:rPr sz="7200" noProof="0" smtClean="0">
                <a:ln>
                  <a:noFill/>
                </a:ln>
                <a:solidFill>
                  <a:srgbClr val="1F4E79"/>
                </a:solidFill>
                <a:effectLst/>
                <a:uLnTx/>
                <a:uFillTx/>
                <a:latin typeface="微软雅黑" panose="020b0503020204020204" charset="-122"/>
                <a:ea typeface="微软雅黑" panose="020b0503020204020204" charset="-122"/>
                <a:sym typeface="+mn-ea"/>
              </a:rPr>
              <a:t>R</a:t>
            </a:r>
            <a:r>
              <a:rPr lang="en-US" sz="7200" noProof="0" smtClean="0">
                <a:ln>
                  <a:noFill/>
                </a:ln>
                <a:solidFill>
                  <a:srgbClr val="1F4E79"/>
                </a:solidFill>
                <a:effectLst/>
                <a:uLnTx/>
                <a:uFillTx/>
                <a:latin typeface="微软雅黑" panose="020b0503020204020204" charset="-122"/>
                <a:ea typeface="微软雅黑" panose="020b0503020204020204" charset="-122"/>
                <a:sym typeface="+mn-ea"/>
              </a:rPr>
              <a:t> </a:t>
            </a:r>
            <a:r>
              <a:rPr sz="7200" noProof="0" smtClean="0">
                <a:ln>
                  <a:noFill/>
                </a:ln>
                <a:solidFill>
                  <a:srgbClr val="1F4E79"/>
                </a:solidFill>
                <a:effectLst/>
                <a:uLnTx/>
                <a:uFillTx/>
                <a:latin typeface="微软雅黑" panose="020b0503020204020204" charset="-122"/>
                <a:ea typeface="微软雅黑" panose="020b0503020204020204" charset="-122"/>
                <a:sym typeface="+mn-ea"/>
              </a:rPr>
              <a:t>P 简 介</a:t>
            </a:r>
            <a:endParaRPr kumimoji="0" lang="zh-CN" altLang="en-US" sz="7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4" name="椭圆 33"/>
          <p:cNvSpPr/>
          <p:nvPr/>
        </p:nvSpPr>
        <p:spPr>
          <a:xfrm>
            <a:off x="1595152" y="39238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3709702" y="392427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5824850" y="3923642"/>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679575" y="1946910"/>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94"/>
              <a:ext cx="8589" cy="539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一</a:t>
              </a: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ERP的概念</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ERP</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Enterprise Resource</a:t>
              </a:r>
              <a:r>
                <a:rPr lang="en-US" sz="2000" smtClean="0">
                  <a:latin typeface="微软雅黑" panose="020b0503020204020204" charset="-122"/>
                  <a:ea typeface="微软雅黑" panose="020b0503020204020204" charset="-122"/>
                  <a:sym typeface="+mn-ea"/>
                </a:rPr>
                <a:t> </a:t>
              </a:r>
              <a:r>
                <a:rPr sz="2000" smtClean="0">
                  <a:latin typeface="微软雅黑" panose="020b0503020204020204" charset="-122"/>
                  <a:ea typeface="微软雅黑" panose="020b0503020204020204" charset="-122"/>
                  <a:sym typeface="+mn-ea"/>
                </a:rPr>
                <a:t>Planning,  企业资源计划</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是1990年由美国著名咨询公司Garther Group 在MRPII</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Manufacturing Resource Planning</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制造资源计划</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的基础上提出的一种新型企业管理模式。</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企业资源计划的实质就是如何在资源有限的情况下，对企业的生产经营活动进行事先计划、事中控制和事后反馈，从而达到合理利用企业资源、提升企业应变能力、增强企业市场竞争力和实现企业经济效益最大化的目的。</a:t>
              </a:r>
              <a:endParaRPr sz="2000" smtClean="0">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7203440" y="669925"/>
            <a:ext cx="2168525" cy="1282700"/>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88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 的概念及特点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587500" y="2163445"/>
            <a:ext cx="8319135"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791"/>
              <a:ext cx="8589" cy="52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一</a:t>
              </a:r>
              <a:r>
                <a:rPr lang="zh-CN" sz="2000" smtClean="0">
                  <a:solidFill>
                    <a:schemeClr val="accent1">
                      <a:lumMod val="75000"/>
                    </a:schemeClr>
                  </a:solidFill>
                  <a:latin typeface="微软雅黑" panose="020b0503020204020204" charset="-122"/>
                  <a:ea typeface="微软雅黑" panose="020b0503020204020204" charset="-122"/>
                  <a:sym typeface="+mn-ea"/>
                </a:rPr>
                <a:t>）</a:t>
              </a:r>
              <a:r>
                <a:rPr sz="2000" smtClean="0">
                  <a:solidFill>
                    <a:schemeClr val="accent1">
                      <a:lumMod val="75000"/>
                    </a:schemeClr>
                  </a:solidFill>
                  <a:latin typeface="微软雅黑" panose="020b0503020204020204" charset="-122"/>
                  <a:ea typeface="微软雅黑" panose="020b0503020204020204" charset="-122"/>
                  <a:sym typeface="+mn-ea"/>
                </a:rPr>
                <a:t>ERP的概念</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ERP 概念有3个层次</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见图1- 3)</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分别是：</a:t>
              </a:r>
              <a:r>
                <a:rPr sz="2000" smtClean="0">
                  <a:solidFill>
                    <a:srgbClr val="FF0000"/>
                  </a:solidFill>
                  <a:latin typeface="微软雅黑" panose="020b0503020204020204" charset="-122"/>
                  <a:ea typeface="微软雅黑" panose="020b0503020204020204" charset="-122"/>
                  <a:sym typeface="+mn-ea"/>
                </a:rPr>
                <a:t> </a:t>
              </a:r>
              <a:endParaRPr sz="2000" smtClean="0">
                <a:solidFill>
                  <a:srgbClr val="FF0000"/>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solidFill>
                    <a:srgbClr val="FF0000"/>
                  </a:solidFill>
                  <a:latin typeface="微软雅黑" panose="020b0503020204020204" charset="-122"/>
                  <a:ea typeface="微软雅黑" panose="020b0503020204020204" charset="-122"/>
                  <a:sym typeface="+mn-ea"/>
                </a:rPr>
                <a:t>ERP 管理思想、ERP 软件产品和 ERP 管理系统</a:t>
              </a:r>
              <a:r>
                <a:rPr sz="2000" smtClean="0">
                  <a:latin typeface="微软雅黑" panose="020b0503020204020204" charset="-122"/>
                  <a:ea typeface="微软雅黑" panose="020b0503020204020204" charset="-122"/>
                  <a:sym typeface="+mn-ea"/>
                </a:rPr>
                <a:t>。</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综合来说， ERP 是指建立在信息技术基础上的，通过一些先进管理思想和方法，对企业内部资源和企业相关的外部资源进行整合，通过标准化的数据和业务操作流程，把企业的人、财、物、产、供、销及相应的物流、信息流、资金流紧密集成，最终实现资源优化配置和业务流程优化的目的，并为企业各级管理人员提供有效、科学的决策支持的管理平台。</a:t>
              </a:r>
              <a:endParaRPr sz="2000" smtClean="0">
                <a:latin typeface="微软雅黑" panose="020b0503020204020204" charset="-122"/>
                <a:ea typeface="微软雅黑" panose="020b0503020204020204" charset="-122"/>
                <a:sym typeface="+mn-ea"/>
              </a:endParaRPr>
            </a:p>
          </p:txBody>
        </p:sp>
      </p:grpSp>
      <p:grpSp>
        <p:nvGrpSpPr>
          <p:cNvPr id="19" name="组合 18"/>
          <p:cNvGrpSpPr/>
          <p:nvPr/>
        </p:nvGrpSpPr>
        <p:grpSpPr>
          <a:xfrm>
            <a:off x="6609080" y="893445"/>
            <a:ext cx="4545965" cy="1882140"/>
            <a:chOff x="9309" y="1384"/>
            <a:chExt cx="7632" cy="2672"/>
          </a:xfrm>
        </p:grpSpPr>
        <p:grpSp>
          <p:nvGrpSpPr>
            <p:cNvPr id="9" name="组合 8"/>
            <p:cNvGrpSpPr/>
            <p:nvPr/>
          </p:nvGrpSpPr>
          <p:grpSpPr>
            <a:xfrm>
              <a:off x="9309" y="1384"/>
              <a:ext cx="7632" cy="2672"/>
              <a:chOff x="653" y="2883"/>
              <a:chExt cx="5301" cy="5297"/>
            </a:xfrm>
          </p:grpSpPr>
          <p:grpSp>
            <p:nvGrpSpPr>
              <p:cNvPr id="21" name="组合 33"/>
              <p:cNvGrpSpPr/>
              <p:nvPr/>
            </p:nvGrpSpPr>
            <p:grpSpPr>
              <a:xfrm>
                <a:off x="653" y="2883"/>
                <a:ext cx="5301" cy="5297"/>
                <a:chOff x="5174901" y="2544415"/>
                <a:chExt cx="1769401" cy="1769167"/>
              </a:xfrm>
            </p:grpSpPr>
            <p:sp>
              <p:nvSpPr>
                <p:cNvPr id="24" name="弧形 23"/>
                <p:cNvSpPr/>
                <p:nvPr>
                  <p:custDataLst>
                    <p:tags r:id="rId3"/>
                  </p:custDataLst>
                </p:nvPr>
              </p:nvSpPr>
              <p:spPr>
                <a:xfrm>
                  <a:off x="5206663" y="2544415"/>
                  <a:ext cx="1737639" cy="1769167"/>
                </a:xfrm>
                <a:prstGeom prst="arc">
                  <a:avLst>
                    <a:gd name="adj1" fmla="val 16018283"/>
                    <a:gd name="adj2" fmla="val 42382"/>
                  </a:avLst>
                </a:prstGeom>
                <a:noFill/>
                <a:ln>
                  <a:solidFill>
                    <a:srgbClr val="1F4E79"/>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29" name="弧形 28"/>
                <p:cNvSpPr/>
                <p:nvPr>
                  <p:custDataLst>
                    <p:tags r:id="rId4"/>
                  </p:custDataLst>
                </p:nvPr>
              </p:nvSpPr>
              <p:spPr>
                <a:xfrm>
                  <a:off x="5174901" y="2544415"/>
                  <a:ext cx="1769169" cy="1769167"/>
                </a:xfrm>
                <a:prstGeom prst="arc">
                  <a:avLst>
                    <a:gd name="adj1" fmla="val 11783"/>
                    <a:gd name="adj2" fmla="val 5477596"/>
                  </a:avLst>
                </a:prstGeom>
                <a:noFill/>
                <a:ln>
                  <a:solidFill>
                    <a:srgbClr val="FFD966"/>
                  </a:solidFill>
                  <a:prstDash val="dash"/>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25" name="弧形 24"/>
                <p:cNvSpPr/>
                <p:nvPr>
                  <p:custDataLst>
                    <p:tags r:id="rId5"/>
                  </p:custDataLst>
                </p:nvPr>
              </p:nvSpPr>
              <p:spPr>
                <a:xfrm>
                  <a:off x="5174901" y="2544415"/>
                  <a:ext cx="1769169" cy="1769167"/>
                </a:xfrm>
                <a:prstGeom prst="arc">
                  <a:avLst>
                    <a:gd name="adj1" fmla="val 5400002"/>
                    <a:gd name="adj2" fmla="val 10765101"/>
                  </a:avLst>
                </a:prstGeom>
                <a:noFill/>
                <a:ln>
                  <a:solidFill>
                    <a:srgbClr val="1F4E79"/>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8" name="弧形 7"/>
                <p:cNvSpPr/>
                <p:nvPr>
                  <p:custDataLst>
                    <p:tags r:id="rId6"/>
                  </p:custDataLst>
                </p:nvPr>
              </p:nvSpPr>
              <p:spPr>
                <a:xfrm>
                  <a:off x="5174901" y="2544415"/>
                  <a:ext cx="1769169" cy="1769167"/>
                </a:xfrm>
                <a:prstGeom prst="arc">
                  <a:avLst>
                    <a:gd name="adj1" fmla="val 10796371"/>
                    <a:gd name="adj2" fmla="val 16193484"/>
                  </a:avLst>
                </a:prstGeom>
                <a:noFill/>
                <a:ln>
                  <a:solidFill>
                    <a:srgbClr val="FFD966"/>
                  </a:solidFill>
                  <a:prstDash val="dash"/>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5" name="椭圆 4"/>
                <p:cNvSpPr/>
                <p:nvPr>
                  <p:custDataLst>
                    <p:tags r:id="rId7"/>
                  </p:custDataLst>
                </p:nvPr>
              </p:nvSpPr>
              <p:spPr>
                <a:xfrm>
                  <a:off x="5670343" y="2747684"/>
                  <a:ext cx="1070636" cy="1362629"/>
                </a:xfrm>
                <a:prstGeom prst="ellipse">
                  <a:avLst/>
                </a:prstGeom>
                <a:gradFill flip="none" rotWithShape="1">
                  <a:gsLst>
                    <a:gs pos="0">
                      <a:schemeClr val="bg1"/>
                    </a:gs>
                    <a:gs pos="51000">
                      <a:schemeClr val="bg1">
                        <a:lumMod val="95000"/>
                      </a:schemeClr>
                    </a:gs>
                    <a:gs pos="100000">
                      <a:schemeClr val="bg1">
                        <a:lumMod val="75000"/>
                      </a:schemeClr>
                    </a:gs>
                  </a:gsLst>
                  <a:lin ang="13500000" scaled="1"/>
                </a:gradFill>
                <a:ln w="9525">
                  <a:gradFill flip="none" rotWithShape="1">
                    <a:gsLst>
                      <a:gs pos="0">
                        <a:schemeClr val="bg1"/>
                      </a:gs>
                      <a:gs pos="100000">
                        <a:schemeClr val="bg1">
                          <a:lumMod val="75000"/>
                        </a:schemeClr>
                      </a:gs>
                    </a:gsLst>
                    <a:lin ang="2700000" scaled="1"/>
                  </a:gradFill>
                </a:ln>
                <a:effectLst>
                  <a:outerShdw blurRad="152400" dist="38100" dir="270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hangingPunct="1">
                    <a:defRPr/>
                  </a:pPr>
                  <a:endParaRPr lang="zh-CN" altLang="en-US">
                    <a:solidFill>
                      <a:prstClr val="white"/>
                    </a:solidFill>
                    <a:latin typeface="汉仪君黑-45简"/>
                    <a:ea typeface="汉仪君黑-45简"/>
                  </a:endParaRPr>
                </a:p>
              </p:txBody>
            </p:sp>
          </p:grpSp>
          <p:sp>
            <p:nvSpPr>
              <p:cNvPr id="33" name="矩形 32"/>
              <p:cNvSpPr/>
              <p:nvPr>
                <p:custDataLst>
                  <p:tags r:id="rId8"/>
                </p:custDataLst>
              </p:nvPr>
            </p:nvSpPr>
            <p:spPr>
              <a:xfrm>
                <a:off x="3977" y="3999"/>
                <a:ext cx="1283" cy="2458"/>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ERP</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软件产品</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sp>
          <p:nvSpPr>
            <p:cNvPr id="15" name="椭圆 14"/>
            <p:cNvSpPr/>
            <p:nvPr/>
          </p:nvSpPr>
          <p:spPr>
            <a:xfrm>
              <a:off x="11727" y="1929"/>
              <a:ext cx="2460" cy="1474"/>
            </a:xfrm>
            <a:prstGeom prst="ellipse">
              <a:avLst/>
            </a:prstGeom>
            <a:solidFill>
              <a:schemeClr val="bg1">
                <a:lumMod val="50000"/>
                <a:alpha val="15000"/>
              </a:schemeClr>
            </a:solidFill>
            <a:ln w="12700" cmpd="sng">
              <a:noFill/>
              <a:prstDash val="solid"/>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sp>
          <p:nvSpPr>
            <p:cNvPr id="17" name="矩形 16"/>
            <p:cNvSpPr/>
            <p:nvPr>
              <p:custDataLst>
                <p:tags r:id="rId9"/>
              </p:custDataLst>
            </p:nvPr>
          </p:nvSpPr>
          <p:spPr>
            <a:xfrm>
              <a:off x="11896" y="2013"/>
              <a:ext cx="2136" cy="1116"/>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ERP</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管理思想</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18" name="矩形 17"/>
            <p:cNvSpPr/>
            <p:nvPr>
              <p:custDataLst>
                <p:tags r:id="rId10"/>
              </p:custDataLst>
            </p:nvPr>
          </p:nvSpPr>
          <p:spPr>
            <a:xfrm>
              <a:off x="9447" y="2071"/>
              <a:ext cx="2116" cy="1116"/>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ERP</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0" algn="ctr" defTabSz="914400" rtl="0" fontAlgn="auto">
                <a:lnSpc>
                  <a:spcPct val="130000"/>
                </a:lnSpc>
                <a:spcBef>
                  <a:spcPct val="0"/>
                </a:spcBef>
                <a:spcAft>
                  <a:spcPct val="0"/>
                </a:spcAft>
                <a:buClrTx/>
                <a:buSzTx/>
                <a:buFontTx/>
                <a:buNone/>
                <a:defRPr/>
              </a:pPr>
              <a:r>
                <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管理系统</a:t>
              </a:r>
              <a:endParaRPr kumimoji="0" lang="zh-CN" altLang="en-US"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51" name="组合 50"/>
          <p:cNvGrpSpPr/>
          <p:nvPr/>
        </p:nvGrpSpPr>
        <p:grpSpPr>
          <a:xfrm>
            <a:off x="128905" y="0"/>
            <a:ext cx="4210050" cy="1508760"/>
            <a:chOff x="203" y="0"/>
            <a:chExt cx="6630" cy="2376"/>
          </a:xfrm>
        </p:grpSpPr>
        <p:sp>
          <p:nvSpPr>
            <p:cNvPr id="52" name="矩形 51"/>
            <p:cNvSpPr/>
            <p:nvPr>
              <p:custDataLst>
                <p:tags r:id="rId11"/>
              </p:custDataLst>
            </p:nvPr>
          </p:nvSpPr>
          <p:spPr>
            <a:xfrm>
              <a:off x="1839" y="1638"/>
              <a:ext cx="488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 的概念及特点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13"/>
                </p:custDataLst>
              </p:nvPr>
            </p:nvPicPr>
            <p:blipFill>
              <a:blip r:embed="rId12"/>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14"/>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15"/>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6"/>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7"/>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927225" y="2050415"/>
            <a:ext cx="8338185"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826" y="2702"/>
              <a:ext cx="12714" cy="3322"/>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二 ) ERP 的特点</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ERP 是目前企业在信息化社会、知识经济时代繁荣发展的核心管理模式。</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它的供应链管理思想对企业提出了更高的要求，可以帮助企业有效利用全社会供应链上的一切资源来快速高效地响应市场需求的变化。</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532755" y="1325880"/>
            <a:ext cx="914400" cy="914400"/>
          </a:xfrm>
          <a:prstGeom prst="rect">
            <a:avLst/>
          </a:prstGeom>
        </p:spPr>
      </p:pic>
      <p:grpSp>
        <p:nvGrpSpPr>
          <p:cNvPr id="51" name="组合 50"/>
          <p:cNvGrpSpPr/>
          <p:nvPr/>
        </p:nvGrpSpPr>
        <p:grpSpPr>
          <a:xfrm>
            <a:off x="128905" y="0"/>
            <a:ext cx="4210050" cy="1508760"/>
            <a:chOff x="203" y="0"/>
            <a:chExt cx="6630" cy="2376"/>
          </a:xfrm>
        </p:grpSpPr>
        <p:sp>
          <p:nvSpPr>
            <p:cNvPr id="52" name="矩形 51"/>
            <p:cNvSpPr/>
            <p:nvPr>
              <p:custDataLst>
                <p:tags r:id="rId4"/>
              </p:custDataLst>
            </p:nvPr>
          </p:nvSpPr>
          <p:spPr>
            <a:xfrm>
              <a:off x="1839" y="1638"/>
              <a:ext cx="488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 的概念及特点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
        <p:nvSpPr>
          <p:cNvPr id="3" name="任意多边形 2"/>
          <p:cNvSpPr/>
          <p:nvPr>
            <p:custDataLst>
              <p:tags r:id="rId11"/>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 name="组合 6"/>
          <p:cNvGrpSpPr/>
          <p:nvPr/>
        </p:nvGrpSpPr>
        <p:grpSpPr>
          <a:xfrm flipV="1">
            <a:off x="10111105" y="-75946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3" name="组合 2"/>
          <p:cNvGrpSpPr/>
          <p:nvPr/>
        </p:nvGrpSpPr>
        <p:grpSpPr>
          <a:xfrm>
            <a:off x="4650740" y="2403475"/>
            <a:ext cx="2640330" cy="2721610"/>
            <a:chOff x="8153" y="3999"/>
            <a:chExt cx="3799" cy="3619"/>
          </a:xfrm>
        </p:grpSpPr>
        <p:sp>
          <p:nvSpPr>
            <p:cNvPr id="2" name="椭圆 1"/>
            <p:cNvSpPr/>
            <p:nvPr/>
          </p:nvSpPr>
          <p:spPr>
            <a:xfrm>
              <a:off x="8560" y="3999"/>
              <a:ext cx="3392" cy="3619"/>
            </a:xfrm>
            <a:prstGeom prst="ellipse">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6" name="椭圆 15"/>
            <p:cNvSpPr/>
            <p:nvPr/>
          </p:nvSpPr>
          <p:spPr>
            <a:xfrm>
              <a:off x="8153" y="4042"/>
              <a:ext cx="3590" cy="3399"/>
            </a:xfrm>
            <a:prstGeom prst="ellipse">
              <a:avLst/>
            </a:prstGeom>
            <a:solidFill>
              <a:schemeClr val="bg1"/>
            </a:solidFill>
            <a:ln w="3175">
              <a:noFill/>
            </a:ln>
            <a:effectLst>
              <a:outerShdw blurRad="1524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sp>
          <p:nvSpPr>
            <p:cNvPr id="21" name="文本框 20"/>
            <p:cNvSpPr txBox="1"/>
            <p:nvPr/>
          </p:nvSpPr>
          <p:spPr>
            <a:xfrm>
              <a:off x="9076" y="4680"/>
              <a:ext cx="1720" cy="69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lang="zh-CN" sz="2800">
                  <a:solidFill>
                    <a:srgbClr val="1F4E79"/>
                  </a:solidFill>
                  <a:latin typeface="微软雅黑" panose="020b0503020204020204" charset="-122"/>
                  <a:ea typeface="微软雅黑" panose="020b0503020204020204" charset="-122"/>
                </a:rPr>
                <a:t>（二）</a:t>
              </a:r>
              <a:endParaRPr kumimoji="0" lang="zh-CN" sz="28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9" name="组合 58"/>
            <p:cNvGrpSpPr/>
            <p:nvPr/>
          </p:nvGrpSpPr>
          <p:grpSpPr>
            <a:xfrm>
              <a:off x="8390" y="5675"/>
              <a:ext cx="3092" cy="899"/>
              <a:chOff x="7917" y="5806"/>
              <a:chExt cx="2986" cy="645"/>
            </a:xfrm>
          </p:grpSpPr>
          <p:sp>
            <p:nvSpPr>
              <p:cNvPr id="20" name="文本框 19"/>
              <p:cNvSpPr txBox="1"/>
              <p:nvPr/>
            </p:nvSpPr>
            <p:spPr>
              <a:xfrm>
                <a:off x="7917" y="5895"/>
                <a:ext cx="2986" cy="4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ERP的特点</a:t>
                </a:r>
                <a:endParaRPr kumimoji="0" lang="zh-CN" altLang="en-US" sz="22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p:txBody>
          </p:sp>
          <p:cxnSp>
            <p:nvCxnSpPr>
              <p:cNvPr id="23" name="直接连接符 22"/>
              <p:cNvCxnSpPr/>
              <p:nvPr/>
            </p:nvCxnSpPr>
            <p:spPr>
              <a:xfrm>
                <a:off x="8374" y="5806"/>
                <a:ext cx="2122" cy="0"/>
              </a:xfrm>
              <a:prstGeom prst="line">
                <a:avLst/>
              </a:prstGeom>
              <a:ln w="1270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25" name="直接连接符 24"/>
              <p:cNvCxnSpPr/>
              <p:nvPr/>
            </p:nvCxnSpPr>
            <p:spPr>
              <a:xfrm>
                <a:off x="8374" y="6451"/>
                <a:ext cx="2122" cy="0"/>
              </a:xfrm>
              <a:prstGeom prst="line">
                <a:avLst/>
              </a:prstGeom>
              <a:ln w="1270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grpSp>
        <p:nvGrpSpPr>
          <p:cNvPr id="51" name="组合 50"/>
          <p:cNvGrpSpPr/>
          <p:nvPr/>
        </p:nvGrpSpPr>
        <p:grpSpPr>
          <a:xfrm>
            <a:off x="128905" y="0"/>
            <a:ext cx="4210050" cy="1508760"/>
            <a:chOff x="203" y="0"/>
            <a:chExt cx="6630" cy="2376"/>
          </a:xfrm>
        </p:grpSpPr>
        <p:sp>
          <p:nvSpPr>
            <p:cNvPr id="52" name="矩形 51"/>
            <p:cNvSpPr/>
            <p:nvPr>
              <p:custDataLst>
                <p:tags r:id="rId2"/>
              </p:custDataLst>
            </p:nvPr>
          </p:nvSpPr>
          <p:spPr>
            <a:xfrm>
              <a:off x="1839" y="1638"/>
              <a:ext cx="488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一、ERP 的概念及特点</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542" cy="1930"/>
              <a:chOff x="203" y="0"/>
              <a:chExt cx="5542" cy="1930"/>
            </a:xfrm>
          </p:grpSpPr>
          <p:pic>
            <p:nvPicPr>
              <p:cNvPr id="54" name="图片 53"/>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6"/>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7"/>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8"/>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78" name="组合 77"/>
          <p:cNvGrpSpPr/>
          <p:nvPr/>
        </p:nvGrpSpPr>
        <p:grpSpPr>
          <a:xfrm>
            <a:off x="1235710" y="2282192"/>
            <a:ext cx="2811145" cy="810260"/>
            <a:chOff x="1885" y="2491"/>
            <a:chExt cx="4427" cy="1276"/>
          </a:xfrm>
        </p:grpSpPr>
        <p:grpSp>
          <p:nvGrpSpPr>
            <p:cNvPr id="60" name="组合 59"/>
            <p:cNvGrpSpPr/>
            <p:nvPr/>
          </p:nvGrpSpPr>
          <p:grpSpPr>
            <a:xfrm>
              <a:off x="3142" y="2491"/>
              <a:ext cx="3170" cy="1276"/>
              <a:chOff x="2276070" y="2420850"/>
              <a:chExt cx="2012852" cy="810358"/>
            </a:xfrm>
          </p:grpSpPr>
          <p:sp>
            <p:nvSpPr>
              <p:cNvPr id="62" name="文本框 61"/>
              <p:cNvSpPr txBox="1"/>
              <p:nvPr>
                <p:custDataLst>
                  <p:tags r:id="rId9"/>
                </p:custDataLst>
              </p:nvPr>
            </p:nvSpPr>
            <p:spPr>
              <a:xfrm>
                <a:off x="2481175" y="2420850"/>
                <a:ext cx="1710690"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能够帮助企业准确把握市场</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65" name="直接连接符 64"/>
              <p:cNvCxnSpPr/>
              <p:nvPr>
                <p:custDataLst>
                  <p:tags r:id="rId10"/>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66" name="组合 65"/>
            <p:cNvGrpSpPr/>
            <p:nvPr/>
          </p:nvGrpSpPr>
          <p:grpSpPr>
            <a:xfrm>
              <a:off x="1885" y="2914"/>
              <a:ext cx="1410" cy="809"/>
              <a:chOff x="3515296" y="3336786"/>
              <a:chExt cx="1088746" cy="624671"/>
            </a:xfrm>
          </p:grpSpPr>
          <p:grpSp>
            <p:nvGrpSpPr>
              <p:cNvPr id="68" name="组合 67"/>
              <p:cNvGrpSpPr/>
              <p:nvPr/>
            </p:nvGrpSpPr>
            <p:grpSpPr>
              <a:xfrm>
                <a:off x="3668959" y="3336786"/>
                <a:ext cx="694167" cy="624671"/>
                <a:chOff x="2260633" y="1720544"/>
                <a:chExt cx="771743" cy="694481"/>
              </a:xfrm>
            </p:grpSpPr>
            <p:sp>
              <p:nvSpPr>
                <p:cNvPr id="75" name="圆角矩形 74"/>
                <p:cNvSpPr/>
                <p:nvPr>
                  <p:custDataLst>
                    <p:tags r:id="rId11"/>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6" name="任意多边形 75"/>
                <p:cNvSpPr/>
                <p:nvPr>
                  <p:custDataLst>
                    <p:tags r:id="rId12"/>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77" name="文本框 76"/>
              <p:cNvSpPr txBox="1"/>
              <p:nvPr>
                <p:custDataLst>
                  <p:tags r:id="rId13"/>
                </p:custDataLst>
              </p:nvPr>
            </p:nvSpPr>
            <p:spPr>
              <a:xfrm>
                <a:off x="3515296" y="3429000"/>
                <a:ext cx="1088746" cy="48482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1</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79" name="组合 78"/>
          <p:cNvGrpSpPr/>
          <p:nvPr/>
        </p:nvGrpSpPr>
        <p:grpSpPr>
          <a:xfrm>
            <a:off x="1459230" y="3337561"/>
            <a:ext cx="2811145" cy="810260"/>
            <a:chOff x="1885" y="2495"/>
            <a:chExt cx="4427" cy="1276"/>
          </a:xfrm>
        </p:grpSpPr>
        <p:grpSp>
          <p:nvGrpSpPr>
            <p:cNvPr id="80" name="组合 79"/>
            <p:cNvGrpSpPr/>
            <p:nvPr/>
          </p:nvGrpSpPr>
          <p:grpSpPr>
            <a:xfrm>
              <a:off x="3142" y="2495"/>
              <a:ext cx="3170" cy="1276"/>
              <a:chOff x="2276070" y="2423390"/>
              <a:chExt cx="2012852" cy="810358"/>
            </a:xfrm>
          </p:grpSpPr>
          <p:sp>
            <p:nvSpPr>
              <p:cNvPr id="81" name="文本框 80"/>
              <p:cNvSpPr txBox="1"/>
              <p:nvPr>
                <p:custDataLst>
                  <p:tags r:id="rId14"/>
                </p:custDataLst>
              </p:nvPr>
            </p:nvSpPr>
            <p:spPr>
              <a:xfrm>
                <a:off x="2578950" y="2423390"/>
                <a:ext cx="1582343"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具有提供重构方案的能力</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82" name="直接连接符 81"/>
              <p:cNvCxnSpPr/>
              <p:nvPr>
                <p:custDataLst>
                  <p:tags r:id="rId15"/>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83" name="组合 82"/>
            <p:cNvGrpSpPr/>
            <p:nvPr/>
          </p:nvGrpSpPr>
          <p:grpSpPr>
            <a:xfrm>
              <a:off x="1885" y="2914"/>
              <a:ext cx="1410" cy="809"/>
              <a:chOff x="3515296" y="3336786"/>
              <a:chExt cx="1088746" cy="624671"/>
            </a:xfrm>
          </p:grpSpPr>
          <p:grpSp>
            <p:nvGrpSpPr>
              <p:cNvPr id="84" name="组合 83"/>
              <p:cNvGrpSpPr/>
              <p:nvPr/>
            </p:nvGrpSpPr>
            <p:grpSpPr>
              <a:xfrm>
                <a:off x="3668959" y="3336786"/>
                <a:ext cx="694167" cy="624671"/>
                <a:chOff x="2260633" y="1720544"/>
                <a:chExt cx="771743" cy="694481"/>
              </a:xfrm>
            </p:grpSpPr>
            <p:sp>
              <p:nvSpPr>
                <p:cNvPr id="85" name="圆角矩形 84"/>
                <p:cNvSpPr/>
                <p:nvPr>
                  <p:custDataLst>
                    <p:tags r:id="rId16"/>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86" name="任意多边形 85"/>
                <p:cNvSpPr/>
                <p:nvPr>
                  <p:custDataLst>
                    <p:tags r:id="rId17"/>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87" name="文本框 86"/>
              <p:cNvSpPr txBox="1"/>
              <p:nvPr>
                <p:custDataLst>
                  <p:tags r:id="rId18"/>
                </p:custDataLst>
              </p:nvPr>
            </p:nvSpPr>
            <p:spPr>
              <a:xfrm>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（2）</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88" name="组合 87"/>
          <p:cNvGrpSpPr/>
          <p:nvPr/>
        </p:nvGrpSpPr>
        <p:grpSpPr>
          <a:xfrm>
            <a:off x="1628775" y="4414522"/>
            <a:ext cx="2898776" cy="811528"/>
            <a:chOff x="1885" y="2489"/>
            <a:chExt cx="4565" cy="1278"/>
          </a:xfrm>
        </p:grpSpPr>
        <p:grpSp>
          <p:nvGrpSpPr>
            <p:cNvPr id="89" name="组合 88"/>
            <p:cNvGrpSpPr/>
            <p:nvPr/>
          </p:nvGrpSpPr>
          <p:grpSpPr>
            <a:xfrm>
              <a:off x="3043" y="2489"/>
              <a:ext cx="3407" cy="1278"/>
              <a:chOff x="2213209" y="2419580"/>
              <a:chExt cx="2163340" cy="811626"/>
            </a:xfrm>
          </p:grpSpPr>
          <p:sp>
            <p:nvSpPr>
              <p:cNvPr id="90" name="文本框 89"/>
              <p:cNvSpPr txBox="1"/>
              <p:nvPr>
                <p:custDataLst>
                  <p:tags r:id="rId19"/>
                </p:custDataLst>
              </p:nvPr>
            </p:nvSpPr>
            <p:spPr>
              <a:xfrm>
                <a:off x="2213209" y="2419580"/>
                <a:ext cx="2163340"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具有丰富的企业产品数据管理能力</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91" name="直接连接符 90"/>
              <p:cNvCxnSpPr/>
              <p:nvPr>
                <p:custDataLst>
                  <p:tags r:id="rId20"/>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92" name="组合 91"/>
            <p:cNvGrpSpPr/>
            <p:nvPr/>
          </p:nvGrpSpPr>
          <p:grpSpPr>
            <a:xfrm>
              <a:off x="1885" y="2914"/>
              <a:ext cx="1410" cy="809"/>
              <a:chOff x="3515296" y="3336786"/>
              <a:chExt cx="1088746" cy="624671"/>
            </a:xfrm>
          </p:grpSpPr>
          <p:grpSp>
            <p:nvGrpSpPr>
              <p:cNvPr id="93" name="组合 92"/>
              <p:cNvGrpSpPr/>
              <p:nvPr/>
            </p:nvGrpSpPr>
            <p:grpSpPr>
              <a:xfrm>
                <a:off x="3668959" y="3336786"/>
                <a:ext cx="694167" cy="624671"/>
                <a:chOff x="2260633" y="1720544"/>
                <a:chExt cx="771743" cy="694481"/>
              </a:xfrm>
            </p:grpSpPr>
            <p:sp>
              <p:nvSpPr>
                <p:cNvPr id="94" name="圆角矩形 93"/>
                <p:cNvSpPr/>
                <p:nvPr>
                  <p:custDataLst>
                    <p:tags r:id="rId21"/>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5" name="任意多边形 94"/>
                <p:cNvSpPr/>
                <p:nvPr>
                  <p:custDataLst>
                    <p:tags r:id="rId22"/>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6" name="文本框 95"/>
              <p:cNvSpPr txBox="1"/>
              <p:nvPr>
                <p:custDataLst>
                  <p:tags r:id="rId23"/>
                </p:custDataLst>
              </p:nvPr>
            </p:nvSpPr>
            <p:spPr>
              <a:xfrm>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3</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97" name="组合 96"/>
          <p:cNvGrpSpPr/>
          <p:nvPr/>
        </p:nvGrpSpPr>
        <p:grpSpPr>
          <a:xfrm>
            <a:off x="4046855" y="5486402"/>
            <a:ext cx="3863339" cy="810260"/>
            <a:chOff x="1885" y="2504"/>
            <a:chExt cx="6084" cy="1276"/>
          </a:xfrm>
        </p:grpSpPr>
        <p:grpSp>
          <p:nvGrpSpPr>
            <p:cNvPr id="98" name="组合 97"/>
            <p:cNvGrpSpPr/>
            <p:nvPr/>
          </p:nvGrpSpPr>
          <p:grpSpPr>
            <a:xfrm>
              <a:off x="3043" y="2504"/>
              <a:ext cx="4926" cy="1276"/>
              <a:chOff x="2213209" y="2429106"/>
              <a:chExt cx="3127856" cy="810358"/>
            </a:xfrm>
          </p:grpSpPr>
          <p:sp>
            <p:nvSpPr>
              <p:cNvPr id="99" name="文本框 98"/>
              <p:cNvSpPr txBox="1"/>
              <p:nvPr>
                <p:custDataLst>
                  <p:tags r:id="rId24"/>
                </p:custDataLst>
              </p:nvPr>
            </p:nvSpPr>
            <p:spPr>
              <a:xfrm>
                <a:off x="2213209" y="2429106"/>
                <a:ext cx="3093569"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具有强大的企业财务管理能力，能合理调配企业资源</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101" name="直接连接符 100"/>
              <p:cNvCxnSpPr/>
              <p:nvPr>
                <p:custDataLst>
                  <p:tags r:id="rId25"/>
                </p:custDataLst>
              </p:nvPr>
            </p:nvCxnSpPr>
            <p:spPr>
              <a:xfrm>
                <a:off x="2276070" y="3231206"/>
                <a:ext cx="3064995" cy="4446"/>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102" name="组合 101"/>
            <p:cNvGrpSpPr/>
            <p:nvPr/>
          </p:nvGrpSpPr>
          <p:grpSpPr>
            <a:xfrm>
              <a:off x="1885" y="2914"/>
              <a:ext cx="1410" cy="809"/>
              <a:chOff x="3515296" y="3336786"/>
              <a:chExt cx="1088746" cy="624671"/>
            </a:xfrm>
          </p:grpSpPr>
          <p:grpSp>
            <p:nvGrpSpPr>
              <p:cNvPr id="103" name="组合 102"/>
              <p:cNvGrpSpPr/>
              <p:nvPr/>
            </p:nvGrpSpPr>
            <p:grpSpPr>
              <a:xfrm>
                <a:off x="3668959" y="3336786"/>
                <a:ext cx="694167" cy="624671"/>
                <a:chOff x="2260633" y="1720544"/>
                <a:chExt cx="771743" cy="694481"/>
              </a:xfrm>
            </p:grpSpPr>
            <p:sp>
              <p:nvSpPr>
                <p:cNvPr id="104" name="圆角矩形 103"/>
                <p:cNvSpPr/>
                <p:nvPr>
                  <p:custDataLst>
                    <p:tags r:id="rId26"/>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05" name="任意多边形 104"/>
                <p:cNvSpPr/>
                <p:nvPr>
                  <p:custDataLst>
                    <p:tags r:id="rId27"/>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06" name="文本框 105"/>
              <p:cNvSpPr txBox="1"/>
              <p:nvPr>
                <p:custDataLst>
                  <p:tags r:id="rId28"/>
                </p:custDataLst>
              </p:nvPr>
            </p:nvSpPr>
            <p:spPr>
              <a:xfrm>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4</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107" name="组合 106"/>
          <p:cNvGrpSpPr/>
          <p:nvPr/>
        </p:nvGrpSpPr>
        <p:grpSpPr>
          <a:xfrm flipH="1">
            <a:off x="7291071" y="4394837"/>
            <a:ext cx="2811145" cy="831213"/>
            <a:chOff x="1885" y="2458"/>
            <a:chExt cx="4427" cy="1309"/>
          </a:xfrm>
        </p:grpSpPr>
        <p:grpSp>
          <p:nvGrpSpPr>
            <p:cNvPr id="108" name="组合 107"/>
            <p:cNvGrpSpPr/>
            <p:nvPr/>
          </p:nvGrpSpPr>
          <p:grpSpPr>
            <a:xfrm>
              <a:off x="3142" y="2458"/>
              <a:ext cx="3170" cy="1309"/>
              <a:chOff x="2276070" y="2399893"/>
              <a:chExt cx="2012852" cy="831313"/>
            </a:xfrm>
          </p:grpSpPr>
          <p:sp>
            <p:nvSpPr>
              <p:cNvPr id="109" name="文本框 108"/>
              <p:cNvSpPr txBox="1"/>
              <p:nvPr>
                <p:custDataLst>
                  <p:tags r:id="rId29"/>
                </p:custDataLst>
              </p:nvPr>
            </p:nvSpPr>
            <p:spPr>
              <a:xfrm flipH="1">
                <a:off x="2373221" y="2399893"/>
                <a:ext cx="1901732"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充分考虑了企业中的人力因素</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110" name="直接连接符 109"/>
              <p:cNvCxnSpPr/>
              <p:nvPr>
                <p:custDataLst>
                  <p:tags r:id="rId30"/>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111" name="组合 110"/>
            <p:cNvGrpSpPr/>
            <p:nvPr/>
          </p:nvGrpSpPr>
          <p:grpSpPr>
            <a:xfrm>
              <a:off x="1885" y="2914"/>
              <a:ext cx="1410" cy="809"/>
              <a:chOff x="3515296" y="3336786"/>
              <a:chExt cx="1088746" cy="624671"/>
            </a:xfrm>
          </p:grpSpPr>
          <p:grpSp>
            <p:nvGrpSpPr>
              <p:cNvPr id="112" name="组合 111"/>
              <p:cNvGrpSpPr/>
              <p:nvPr/>
            </p:nvGrpSpPr>
            <p:grpSpPr>
              <a:xfrm>
                <a:off x="3668959" y="3336786"/>
                <a:ext cx="694167" cy="624671"/>
                <a:chOff x="2260633" y="1720544"/>
                <a:chExt cx="771743" cy="694481"/>
              </a:xfrm>
            </p:grpSpPr>
            <p:sp>
              <p:nvSpPr>
                <p:cNvPr id="113" name="圆角矩形 112"/>
                <p:cNvSpPr/>
                <p:nvPr>
                  <p:custDataLst>
                    <p:tags r:id="rId31"/>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14" name="任意多边形 113"/>
                <p:cNvSpPr/>
                <p:nvPr>
                  <p:custDataLst>
                    <p:tags r:id="rId32"/>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15" name="文本框 114"/>
              <p:cNvSpPr txBox="1"/>
              <p:nvPr>
                <p:custDataLst>
                  <p:tags r:id="rId33"/>
                </p:custDataLst>
              </p:nvPr>
            </p:nvSpPr>
            <p:spPr>
              <a:xfrm flipH="1">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5</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116" name="组合 115"/>
          <p:cNvGrpSpPr/>
          <p:nvPr/>
        </p:nvGrpSpPr>
        <p:grpSpPr>
          <a:xfrm flipH="1">
            <a:off x="7604126" y="3354707"/>
            <a:ext cx="2811145" cy="817243"/>
            <a:chOff x="1885" y="2480"/>
            <a:chExt cx="4427" cy="1287"/>
          </a:xfrm>
        </p:grpSpPr>
        <p:grpSp>
          <p:nvGrpSpPr>
            <p:cNvPr id="117" name="组合 116"/>
            <p:cNvGrpSpPr/>
            <p:nvPr/>
          </p:nvGrpSpPr>
          <p:grpSpPr>
            <a:xfrm>
              <a:off x="3142" y="2480"/>
              <a:ext cx="3170" cy="1287"/>
              <a:chOff x="2276070" y="2413864"/>
              <a:chExt cx="2012852" cy="817342"/>
            </a:xfrm>
          </p:grpSpPr>
          <p:sp>
            <p:nvSpPr>
              <p:cNvPr id="118" name="文本框 117"/>
              <p:cNvSpPr txBox="1"/>
              <p:nvPr>
                <p:custDataLst>
                  <p:tags r:id="rId34"/>
                </p:custDataLst>
              </p:nvPr>
            </p:nvSpPr>
            <p:spPr>
              <a:xfrm flipH="1">
                <a:off x="2674199" y="2413864"/>
                <a:ext cx="1532180"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具有灵活的管理模式</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119" name="直接连接符 118"/>
              <p:cNvCxnSpPr/>
              <p:nvPr>
                <p:custDataLst>
                  <p:tags r:id="rId35"/>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120" name="组合 119"/>
            <p:cNvGrpSpPr/>
            <p:nvPr/>
          </p:nvGrpSpPr>
          <p:grpSpPr>
            <a:xfrm>
              <a:off x="1885" y="2914"/>
              <a:ext cx="1410" cy="809"/>
              <a:chOff x="3515296" y="3336786"/>
              <a:chExt cx="1088746" cy="624671"/>
            </a:xfrm>
          </p:grpSpPr>
          <p:grpSp>
            <p:nvGrpSpPr>
              <p:cNvPr id="121" name="组合 120"/>
              <p:cNvGrpSpPr/>
              <p:nvPr/>
            </p:nvGrpSpPr>
            <p:grpSpPr>
              <a:xfrm>
                <a:off x="3668959" y="3336786"/>
                <a:ext cx="694167" cy="624671"/>
                <a:chOff x="2260633" y="1720544"/>
                <a:chExt cx="771743" cy="694481"/>
              </a:xfrm>
            </p:grpSpPr>
            <p:sp>
              <p:nvSpPr>
                <p:cNvPr id="122" name="圆角矩形 121"/>
                <p:cNvSpPr/>
                <p:nvPr>
                  <p:custDataLst>
                    <p:tags r:id="rId36"/>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23" name="任意多边形 122"/>
                <p:cNvSpPr/>
                <p:nvPr>
                  <p:custDataLst>
                    <p:tags r:id="rId37"/>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24" name="文本框 123"/>
              <p:cNvSpPr txBox="1"/>
              <p:nvPr>
                <p:custDataLst>
                  <p:tags r:id="rId38"/>
                </p:custDataLst>
              </p:nvPr>
            </p:nvSpPr>
            <p:spPr>
              <a:xfrm flipH="1">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6</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grpSp>
        <p:nvGrpSpPr>
          <p:cNvPr id="125" name="组合 124"/>
          <p:cNvGrpSpPr/>
          <p:nvPr/>
        </p:nvGrpSpPr>
        <p:grpSpPr>
          <a:xfrm flipH="1">
            <a:off x="7910196" y="2270762"/>
            <a:ext cx="2811145" cy="821688"/>
            <a:chOff x="1885" y="2473"/>
            <a:chExt cx="4427" cy="1294"/>
          </a:xfrm>
        </p:grpSpPr>
        <p:grpSp>
          <p:nvGrpSpPr>
            <p:cNvPr id="126" name="组合 125"/>
            <p:cNvGrpSpPr/>
            <p:nvPr/>
          </p:nvGrpSpPr>
          <p:grpSpPr>
            <a:xfrm>
              <a:off x="3142" y="2473"/>
              <a:ext cx="3170" cy="1294"/>
              <a:chOff x="2276070" y="2409419"/>
              <a:chExt cx="2012852" cy="821787"/>
            </a:xfrm>
          </p:grpSpPr>
          <p:sp>
            <p:nvSpPr>
              <p:cNvPr id="127" name="文本框 126"/>
              <p:cNvSpPr txBox="1"/>
              <p:nvPr>
                <p:custDataLst>
                  <p:tags r:id="rId39"/>
                </p:custDataLst>
              </p:nvPr>
            </p:nvSpPr>
            <p:spPr>
              <a:xfrm flipH="1">
                <a:off x="2462112" y="2409419"/>
                <a:ext cx="1582343" cy="81035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defTabSz="914400" rtl="0" fontAlgn="auto">
                  <a:lnSpc>
                    <a:spcPct val="130000"/>
                  </a:lnSpc>
                  <a:spcBef>
                    <a:spcPct val="0"/>
                  </a:spcBef>
                  <a:spcAft>
                    <a:spcPct val="0"/>
                  </a:spcAft>
                  <a:buClrTx/>
                  <a:buSzTx/>
                  <a:buFontTx/>
                  <a:buNone/>
                  <a:defRPr/>
                </a:pPr>
                <a:r>
                  <a:rPr>
                    <a:solidFill>
                      <a:schemeClr val="tx1">
                        <a:lumMod val="75000"/>
                        <a:lumOff val="25000"/>
                      </a:schemeClr>
                    </a:solidFill>
                    <a:latin typeface="微软雅黑" panose="020b0503020204020204" charset="-122"/>
                    <a:ea typeface="微软雅黑" panose="020b0503020204020204" charset="-122"/>
                  </a:rPr>
                  <a:t>采用最新的计算机技术</a:t>
                </a:r>
                <a:endParaRPr>
                  <a:solidFill>
                    <a:schemeClr val="tx1">
                      <a:lumMod val="75000"/>
                      <a:lumOff val="25000"/>
                    </a:schemeClr>
                  </a:solidFill>
                  <a:latin typeface="微软雅黑" panose="020b0503020204020204" charset="-122"/>
                  <a:ea typeface="微软雅黑" panose="020b0503020204020204" charset="-122"/>
                </a:endParaRPr>
              </a:p>
            </p:txBody>
          </p:sp>
          <p:cxnSp>
            <p:nvCxnSpPr>
              <p:cNvPr id="128" name="直接连接符 127"/>
              <p:cNvCxnSpPr/>
              <p:nvPr>
                <p:custDataLst>
                  <p:tags r:id="rId40"/>
                </p:custDataLst>
              </p:nvPr>
            </p:nvCxnSpPr>
            <p:spPr>
              <a:xfrm>
                <a:off x="2276070" y="3231206"/>
                <a:ext cx="2012852"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grpSp>
          <p:nvGrpSpPr>
            <p:cNvPr id="129" name="组合 128"/>
            <p:cNvGrpSpPr/>
            <p:nvPr/>
          </p:nvGrpSpPr>
          <p:grpSpPr>
            <a:xfrm>
              <a:off x="1885" y="2914"/>
              <a:ext cx="1410" cy="809"/>
              <a:chOff x="3515296" y="3336786"/>
              <a:chExt cx="1088746" cy="624671"/>
            </a:xfrm>
          </p:grpSpPr>
          <p:grpSp>
            <p:nvGrpSpPr>
              <p:cNvPr id="130" name="组合 129"/>
              <p:cNvGrpSpPr/>
              <p:nvPr/>
            </p:nvGrpSpPr>
            <p:grpSpPr>
              <a:xfrm>
                <a:off x="3668959" y="3336786"/>
                <a:ext cx="694167" cy="624671"/>
                <a:chOff x="2260633" y="1720544"/>
                <a:chExt cx="771743" cy="694481"/>
              </a:xfrm>
            </p:grpSpPr>
            <p:sp>
              <p:nvSpPr>
                <p:cNvPr id="131" name="圆角矩形 130"/>
                <p:cNvSpPr/>
                <p:nvPr>
                  <p:custDataLst>
                    <p:tags r:id="rId41"/>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2" name="任意多边形 131"/>
                <p:cNvSpPr/>
                <p:nvPr>
                  <p:custDataLst>
                    <p:tags r:id="rId42"/>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1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33" name="文本框 132"/>
              <p:cNvSpPr txBox="1"/>
              <p:nvPr>
                <p:custDataLst>
                  <p:tags r:id="rId43"/>
                </p:custDataLst>
              </p:nvPr>
            </p:nvSpPr>
            <p:spPr>
              <a:xfrm flipH="1">
                <a:off x="3515296" y="3429000"/>
                <a:ext cx="1088746" cy="48491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ctr" defTabSz="914400" rtl="0" eaLnBrk="1" fontAlgn="auto" latinLnBrk="0" hangingPunct="1">
                  <a:lnSpc>
                    <a:spcPct val="10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r>
                  <a:rPr kumimoji="0" lang="en-US" altLang="zh-CN"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7</a:t>
                </a:r>
                <a:r>
                  <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2000" b="1"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微软雅黑" panose="020b0503020204020204" charset="-122"/>
                </a:endParaRPr>
              </a:p>
            </p:txBody>
          </p:sp>
        </p:grpSp>
      </p:grpSp>
      <p:sp>
        <p:nvSpPr>
          <p:cNvPr id="136" name="文本框 135"/>
          <p:cNvSpPr txBox="1"/>
          <p:nvPr>
            <p:custDataLst>
              <p:tags r:id="rId44"/>
            </p:custDataLst>
          </p:nvPr>
        </p:nvSpPr>
        <p:spPr>
          <a:xfrm>
            <a:off x="1167765" y="1668780"/>
            <a:ext cx="4043045" cy="438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spcAft>
                <a:spcPct val="0"/>
              </a:spcAft>
              <a:buClrTx/>
              <a:buSzTx/>
              <a:buFontTx/>
              <a:defRPr/>
            </a:pPr>
            <a:r>
              <a:rPr lang="zh-CN" altLang="en-US" sz="2000" noProof="0" smtClean="0">
                <a:ln>
                  <a:noFill/>
                </a:ln>
                <a:solidFill>
                  <a:schemeClr val="accent1">
                    <a:lumMod val="50000"/>
                  </a:schemeClr>
                </a:solidFill>
                <a:effectLst/>
                <a:uLnTx/>
                <a:uFillTx/>
                <a:latin typeface="微软雅黑" panose="020b0503020204020204" charset="-122"/>
                <a:ea typeface="微软雅黑" panose="020b0503020204020204" charset="-122"/>
              </a:rPr>
              <a:t>ERP 的主要特点包括以下几个方面：</a:t>
            </a:r>
            <a:endParaRPr lang="zh-CN" altLang="en-US" sz="20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pic>
        <p:nvPicPr>
          <p:cNvPr id="6" name="https://photo-static-api.fotomore.com/creative/vcg/400/version23/VCG41507770435.jpg?uid=386&amp;timestamp=1700209429&amp;sign=81d7743a8d59779c802932c4a7a1fa3b" descr="templates\picture_hover\&amp;pky110_sjzg_VCG41507770435&amp;"/>
          <p:cNvPicPr>
            <a:picLocks noChangeAspect="1"/>
          </p:cNvPicPr>
          <p:nvPr/>
        </p:nvPicPr>
        <p:blipFill>
          <a:blip r:embed="rId45">
            <a:alphaModFix amt="20000"/>
            <a:clrChange>
              <a:clrFrom>
                <a:srgbClr val="FEFBF2">
                  <a:alpha val="100000"/>
                </a:srgbClr>
              </a:clrFrom>
              <a:clrTo>
                <a:srgbClr val="FEFBF2">
                  <a:alpha val="100000"/>
                  <a:alpha val="0"/>
                </a:srgbClr>
              </a:clrTo>
            </a:clrChange>
          </a:blip>
          <a:stretch>
            <a:fillRect/>
          </a:stretch>
        </p:blipFill>
        <p:spPr>
          <a:xfrm>
            <a:off x="9005570" y="5125085"/>
            <a:ext cx="3186430" cy="1944370"/>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774700" y="1790700"/>
            <a:ext cx="10074275" cy="4321175"/>
            <a:chOff x="-5632" y="1989"/>
            <a:chExt cx="26526" cy="6284"/>
          </a:xfrm>
        </p:grpSpPr>
        <p:grpSp>
          <p:nvGrpSpPr>
            <p:cNvPr id="28" name="组合 27"/>
            <p:cNvGrpSpPr/>
            <p:nvPr/>
          </p:nvGrpSpPr>
          <p:grpSpPr>
            <a:xfrm>
              <a:off x="-5632" y="1989"/>
              <a:ext cx="26526" cy="6284"/>
              <a:chOff x="-3976275" y="1863724"/>
              <a:chExt cx="16843727" cy="3990225"/>
            </a:xfrm>
          </p:grpSpPr>
          <p:sp>
            <p:nvSpPr>
              <p:cNvPr id="29" name="圆角矩形 28"/>
              <p:cNvSpPr/>
              <p:nvPr/>
            </p:nvSpPr>
            <p:spPr>
              <a:xfrm>
                <a:off x="-3976275" y="1863724"/>
                <a:ext cx="16462581" cy="3762128"/>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393"/>
                <a:ext cx="12319862" cy="3812556"/>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04" y="2518"/>
              <a:ext cx="18088" cy="5421"/>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一 ) 订货点法</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20世纪30年代，在计算机出现之前，库存管理发出生产订单的主要依据是生产车间反馈的缺料表。缺料表上所列的是生产车间生产过程中马上需要但是没有库存的物料。通过缺料表，库存管理人员进行发出新订单和催货的业务操作。</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显而易见，这种物料采购模式没有任何预见性和前瞻性，因此在企业的实际生产过程中，停工待料的现象时常发生。 为了改变这种被动的状况，有人提出了一种新的库存管理方法——</a:t>
              </a:r>
              <a:r>
                <a:rPr kumimoji="0" lang="zh-CN" altLang="en-US" sz="2000" b="0" i="0" u="none" strike="noStrike" kern="1200" cap="none" spc="0" normalizeH="0" baseline="0" noProof="0" smtClean="0">
                  <a:ln>
                    <a:noFill/>
                  </a:ln>
                  <a:solidFill>
                    <a:srgbClr val="FF0000"/>
                  </a:solidFill>
                  <a:effectLst/>
                  <a:uLnTx/>
                  <a:uFillTx/>
                  <a:latin typeface="微软雅黑" panose="020b0503020204020204" charset="-122"/>
                  <a:ea typeface="微软雅黑" panose="020b0503020204020204" charset="-122"/>
                  <a:cs typeface="+mn-cs"/>
                </a:rPr>
                <a:t>订货点法</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sp>
        <p:nvSpPr>
          <p:cNvPr id="75" name="文本框 74"/>
          <p:cNvSpPr txBox="1"/>
          <p:nvPr>
            <p:custDataLst>
              <p:tags r:id="rId2"/>
            </p:custDataLst>
          </p:nvPr>
        </p:nvSpPr>
        <p:spPr>
          <a:xfrm>
            <a:off x="1167765" y="2412365"/>
            <a:ext cx="1964055" cy="28301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08000" algn="just" fontAlgn="auto">
              <a:lnSpc>
                <a:spcPct val="130000"/>
              </a:lnSpc>
              <a:spcBef>
                <a:spcPct val="0"/>
              </a:spcBef>
              <a:spcAft>
                <a:spcPct val="0"/>
              </a:spcAft>
              <a:buClrTx/>
              <a:buSzTx/>
              <a:buFontTx/>
              <a:defRPr/>
            </a:pPr>
            <a:r>
              <a:rPr lang="zh-CN" altLang="en-US" sz="2000" noProof="0" smtClean="0">
                <a:ln>
                  <a:noFill/>
                </a:ln>
                <a:solidFill>
                  <a:schemeClr val="accent1">
                    <a:lumMod val="50000"/>
                  </a:schemeClr>
                </a:solidFill>
                <a:effectLst/>
                <a:uLnTx/>
                <a:uFillTx/>
                <a:latin typeface="微软雅黑" panose="020b0503020204020204" charset="-122"/>
                <a:ea typeface="微软雅黑" panose="020b0503020204020204" charset="-122"/>
              </a:rPr>
              <a:t>ERP是一个庞大的信息管理系统，要明白ERP的原理，首先要熟悉ERP产生与发展的五个主要阶段。</a:t>
            </a:r>
            <a:endParaRPr lang="zh-CN" altLang="en-US" sz="2000" noProof="0" smtClean="0">
              <a:ln>
                <a:noFill/>
              </a:ln>
              <a:solidFill>
                <a:schemeClr val="accent1">
                  <a:lumMod val="50000"/>
                </a:schemeClr>
              </a:solidFill>
              <a:effectLst/>
              <a:uLnTx/>
              <a:uFillTx/>
              <a:latin typeface="微软雅黑" panose="020b0503020204020204" charset="-122"/>
              <a:ea typeface="微软雅黑" panose="020b0503020204020204" charset="-122"/>
            </a:endParaRPr>
          </a:p>
        </p:txBody>
      </p:sp>
      <p:grpSp>
        <p:nvGrpSpPr>
          <p:cNvPr id="2" name="组合 1"/>
          <p:cNvGrpSpPr/>
          <p:nvPr/>
        </p:nvGrpSpPr>
        <p:grpSpPr>
          <a:xfrm>
            <a:off x="128905" y="0"/>
            <a:ext cx="3931285" cy="1513205"/>
            <a:chOff x="203" y="0"/>
            <a:chExt cx="6191" cy="2383"/>
          </a:xfrm>
        </p:grpSpPr>
        <p:sp>
          <p:nvSpPr>
            <p:cNvPr id="3" name="矩形 2"/>
            <p:cNvSpPr/>
            <p:nvPr>
              <p:custDataLst>
                <p:tags r:id="rId3"/>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6" name="组合 5"/>
            <p:cNvGrpSpPr/>
            <p:nvPr/>
          </p:nvGrpSpPr>
          <p:grpSpPr>
            <a:xfrm>
              <a:off x="203" y="0"/>
              <a:ext cx="5542" cy="1930"/>
              <a:chOff x="203" y="0"/>
              <a:chExt cx="5542" cy="1930"/>
            </a:xfrm>
          </p:grpSpPr>
          <p:pic>
            <p:nvPicPr>
              <p:cNvPr id="7" name="图片 6"/>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8" name="文本框 7"/>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9" name="文本框 8"/>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9"/>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0" name="https://photo-static-api.fotomore.com/creative/vcg/400/version23/VCG41511505045.jpg?uid=386&amp;timestamp=1700209468&amp;sign=f724807ce25a9bcab492581e210957b3" descr="templates\picture_hover\&amp;pky190_sjzg_VCG41511505045&amp;"/>
          <p:cNvPicPr>
            <a:picLocks noChangeAspect="1"/>
          </p:cNvPicPr>
          <p:nvPr/>
        </p:nvPicPr>
        <p:blipFill>
          <a:blip r:embed="rId10">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193290" y="1755140"/>
            <a:ext cx="7805420" cy="4611371"/>
            <a:chOff x="1492" y="1989"/>
            <a:chExt cx="17296" cy="6284"/>
          </a:xfrm>
        </p:grpSpPr>
        <p:grpSp>
          <p:nvGrpSpPr>
            <p:cNvPr id="28" name="组合 27"/>
            <p:cNvGrpSpPr/>
            <p:nvPr/>
          </p:nvGrpSpPr>
          <p:grpSpPr>
            <a:xfrm>
              <a:off x="1492" y="1989"/>
              <a:ext cx="17296" cy="6284"/>
              <a:chOff x="547590" y="1863724"/>
              <a:chExt cx="10983266" cy="3990225"/>
            </a:xfrm>
          </p:grpSpPr>
          <p:sp>
            <p:nvSpPr>
              <p:cNvPr id="29" name="圆角矩形 28"/>
              <p:cNvSpPr/>
              <p:nvPr/>
            </p:nvSpPr>
            <p:spPr>
              <a:xfrm>
                <a:off x="599415" y="1863724"/>
                <a:ext cx="10931441" cy="3753954"/>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202"/>
                <a:ext cx="10796518" cy="3812747"/>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04" y="2518"/>
              <a:ext cx="15538" cy="5421"/>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一 ) 订货点法</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订货点法是按过去的经验预测物料的需求，并进行相应提前订货以避免缺货现象发生的一种方法。如图所示：</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pic>
        <p:nvPicPr>
          <p:cNvPr id="34" name="IM 34"/>
          <p:cNvPicPr/>
          <p:nvPr>
            <p:custDataLst>
              <p:tags r:id="rId3"/>
            </p:custDataLst>
          </p:nvPr>
        </p:nvPicPr>
        <p:blipFill>
          <a:blip r:embed="rId2"/>
          <a:stretch>
            <a:fillRect/>
          </a:stretch>
        </p:blipFill>
        <p:spPr>
          <a:xfrm>
            <a:off x="3277235" y="3429000"/>
            <a:ext cx="5674360" cy="2592705"/>
          </a:xfrm>
          <a:prstGeom prst="rect">
            <a:avLst/>
          </a:prstGeom>
        </p:spPr>
      </p:pic>
      <p:grpSp>
        <p:nvGrpSpPr>
          <p:cNvPr id="2" name="组合 1"/>
          <p:cNvGrpSpPr/>
          <p:nvPr/>
        </p:nvGrpSpPr>
        <p:grpSpPr>
          <a:xfrm>
            <a:off x="128905" y="0"/>
            <a:ext cx="3931285" cy="1513205"/>
            <a:chOff x="203" y="0"/>
            <a:chExt cx="6191" cy="2383"/>
          </a:xfrm>
        </p:grpSpPr>
        <p:sp>
          <p:nvSpPr>
            <p:cNvPr id="3" name="矩形 2"/>
            <p:cNvSpPr/>
            <p:nvPr>
              <p:custDataLst>
                <p:tags r:id="rId4"/>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6" name="组合 5"/>
            <p:cNvGrpSpPr/>
            <p:nvPr/>
          </p:nvGrpSpPr>
          <p:grpSpPr>
            <a:xfrm>
              <a:off x="203" y="0"/>
              <a:ext cx="5542" cy="1930"/>
              <a:chOff x="203" y="0"/>
              <a:chExt cx="5542" cy="1930"/>
            </a:xfrm>
          </p:grpSpPr>
          <p:pic>
            <p:nvPicPr>
              <p:cNvPr id="7" name="图片 6"/>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8" name="文本框 7"/>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9" name="文本框 8"/>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10"/>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0" name="https://photo-static-api.fotomore.com/creative/vcg/400/version23/VCG41511505045.jpg?uid=386&amp;timestamp=1700209468&amp;sign=f724807ce25a9bcab492581e210957b3" descr="templates\picture_hover\&amp;pky190_sjzg_VCG41511505045&amp;"/>
          <p:cNvPicPr>
            <a:picLocks noChangeAspect="1"/>
          </p:cNvPicPr>
          <p:nvPr>
            <p:custDataLst>
              <p:tags r:id="rId12"/>
            </p:custDataLst>
          </p:nvPr>
        </p:nvPicPr>
        <p:blipFill>
          <a:blip r:embed="rId11">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680210" y="1755140"/>
            <a:ext cx="9112885" cy="4338319"/>
            <a:chOff x="1492" y="1989"/>
            <a:chExt cx="17296" cy="5912"/>
          </a:xfrm>
        </p:grpSpPr>
        <p:grpSp>
          <p:nvGrpSpPr>
            <p:cNvPr id="28" name="组合 27"/>
            <p:cNvGrpSpPr/>
            <p:nvPr/>
          </p:nvGrpSpPr>
          <p:grpSpPr>
            <a:xfrm>
              <a:off x="1492" y="1989"/>
              <a:ext cx="17296" cy="5912"/>
              <a:chOff x="547590" y="1863724"/>
              <a:chExt cx="10983266" cy="3753954"/>
            </a:xfrm>
          </p:grpSpPr>
          <p:sp>
            <p:nvSpPr>
              <p:cNvPr id="29" name="圆角矩形 28"/>
              <p:cNvSpPr/>
              <p:nvPr/>
            </p:nvSpPr>
            <p:spPr>
              <a:xfrm>
                <a:off x="599415" y="1863724"/>
                <a:ext cx="10931441" cy="3753954"/>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202"/>
                <a:ext cx="10796525" cy="3376471"/>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326" y="2763"/>
              <a:ext cx="15538" cy="1591"/>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一 ) 订货点法</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订货点法需要确定两个参数：订货点数量和订货批量。</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sp>
        <p:nvSpPr>
          <p:cNvPr id="2" name="文本框 1"/>
          <p:cNvSpPr txBox="1"/>
          <p:nvPr>
            <p:custDataLst>
              <p:tags r:id="rId2"/>
            </p:custDataLst>
          </p:nvPr>
        </p:nvSpPr>
        <p:spPr>
          <a:xfrm>
            <a:off x="2712720" y="3610610"/>
            <a:ext cx="6616065"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30000"/>
              </a:lnSpc>
            </a:pPr>
            <a:r>
              <a:rPr lang="en-US" altLang="zh-CN" sz="2000">
                <a:ln>
                  <a:solidFill>
                    <a:srgbClr val="3A4B75"/>
                  </a:solidFill>
                </a:ln>
                <a:latin typeface="Cambria Math" panose="02040503050406030204" charset="0"/>
                <a:ea typeface="微软雅黑" panose="020b0503020204020204" charset="-122"/>
                <a:cs typeface="Cambria Math" panose="02040503050406030204" charset="0"/>
                <a:sym typeface="+mn-ea"/>
              </a:rPr>
              <a:t>订货点数量=单位时间的需求量×订货提前期+安全库存量</a:t>
            </a:r>
            <a:endParaRPr lang="en-US" altLang="zh-CN" sz="2000">
              <a:ln>
                <a:solidFill>
                  <a:srgbClr val="3A4B75"/>
                </a:solidFill>
              </a:ln>
              <a:latin typeface="Cambria Math" panose="02040503050406030204" charset="0"/>
              <a:ea typeface="微软雅黑" panose="020b0503020204020204" charset="-122"/>
              <a:cs typeface="Cambria Math" panose="02040503050406030204" charset="0"/>
              <a:sym typeface="+mn-ea"/>
            </a:endParaRPr>
          </a:p>
        </p:txBody>
      </p:sp>
      <p:sp>
        <p:nvSpPr>
          <p:cNvPr id="3" name="文本框 2"/>
          <p:cNvSpPr txBox="1"/>
          <p:nvPr>
            <p:custDataLst>
              <p:tags r:id="rId3"/>
            </p:custDataLst>
          </p:nvPr>
        </p:nvSpPr>
        <p:spPr>
          <a:xfrm>
            <a:off x="2119630" y="4669790"/>
            <a:ext cx="7820025" cy="4914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30000"/>
              </a:lnSpc>
            </a:pPr>
            <a:r>
              <a:rPr lang="en-US" altLang="zh-CN" sz="2000">
                <a:ln>
                  <a:solidFill>
                    <a:srgbClr val="3A4B75"/>
                  </a:solidFill>
                </a:ln>
                <a:latin typeface="Cambria Math" panose="02040503050406030204" charset="0"/>
                <a:ea typeface="微软雅黑" panose="020b0503020204020204" charset="-122"/>
                <a:cs typeface="Cambria Math" panose="02040503050406030204" charset="0"/>
                <a:sym typeface="+mn-ea"/>
              </a:rPr>
              <a:t>订货批量=最大库存量-(订货点数量-单位时间的需求量×订货提前期)</a:t>
            </a:r>
            <a:endParaRPr lang="en-US" altLang="zh-CN" sz="2000">
              <a:ln>
                <a:solidFill>
                  <a:srgbClr val="3A4B75"/>
                </a:solidFill>
              </a:ln>
              <a:latin typeface="Cambria Math" panose="02040503050406030204" charset="0"/>
              <a:ea typeface="微软雅黑" panose="020b0503020204020204" charset="-122"/>
              <a:cs typeface="Cambria Math" panose="02040503050406030204" charset="0"/>
              <a:sym typeface="+mn-ea"/>
            </a:endParaRPr>
          </a:p>
        </p:txBody>
      </p:sp>
      <p:grpSp>
        <p:nvGrpSpPr>
          <p:cNvPr id="5" name="组合 4"/>
          <p:cNvGrpSpPr/>
          <p:nvPr/>
        </p:nvGrpSpPr>
        <p:grpSpPr>
          <a:xfrm>
            <a:off x="128905" y="0"/>
            <a:ext cx="3931285" cy="1513205"/>
            <a:chOff x="203" y="0"/>
            <a:chExt cx="6191" cy="2383"/>
          </a:xfrm>
        </p:grpSpPr>
        <p:sp>
          <p:nvSpPr>
            <p:cNvPr id="9" name="矩形 8"/>
            <p:cNvSpPr/>
            <p:nvPr>
              <p:custDataLst>
                <p:tags r:id="rId4"/>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0" name="组合 9"/>
            <p:cNvGrpSpPr/>
            <p:nvPr/>
          </p:nvGrpSpPr>
          <p:grpSpPr>
            <a:xfrm>
              <a:off x="203" y="0"/>
              <a:ext cx="5542" cy="1930"/>
              <a:chOff x="203" y="0"/>
              <a:chExt cx="5542" cy="1930"/>
            </a:xfrm>
          </p:grpSpPr>
          <p:pic>
            <p:nvPicPr>
              <p:cNvPr id="11" name="图片 10"/>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2" name="文本框 11"/>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3" name="文本框 12"/>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10"/>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4" name="https://photo-static-api.fotomore.com/creative/vcg/400/version23/VCG41511505045.jpg?uid=386&amp;timestamp=1700209468&amp;sign=f724807ce25a9bcab492581e210957b3" descr="templates\picture_hover\&amp;pky190_sjzg_VCG41511505045&amp;"/>
          <p:cNvPicPr>
            <a:picLocks noChangeAspect="1"/>
          </p:cNvPicPr>
          <p:nvPr>
            <p:custDataLst>
              <p:tags r:id="rId12"/>
            </p:custDataLst>
          </p:nvPr>
        </p:nvPicPr>
        <p:blipFill>
          <a:blip r:embed="rId11">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193290" y="1755140"/>
            <a:ext cx="7805420" cy="4611371"/>
            <a:chOff x="1492" y="1989"/>
            <a:chExt cx="17296" cy="6284"/>
          </a:xfrm>
        </p:grpSpPr>
        <p:grpSp>
          <p:nvGrpSpPr>
            <p:cNvPr id="28" name="组合 27"/>
            <p:cNvGrpSpPr/>
            <p:nvPr/>
          </p:nvGrpSpPr>
          <p:grpSpPr>
            <a:xfrm>
              <a:off x="1492" y="1989"/>
              <a:ext cx="17296" cy="6284"/>
              <a:chOff x="547590" y="1863724"/>
              <a:chExt cx="10983266" cy="3990225"/>
            </a:xfrm>
          </p:grpSpPr>
          <p:sp>
            <p:nvSpPr>
              <p:cNvPr id="29" name="圆角矩形 28"/>
              <p:cNvSpPr/>
              <p:nvPr/>
            </p:nvSpPr>
            <p:spPr>
              <a:xfrm>
                <a:off x="599415" y="1863724"/>
                <a:ext cx="10931441" cy="3753954"/>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圆角矩形 29"/>
              <p:cNvSpPr/>
              <p:nvPr/>
            </p:nvSpPr>
            <p:spPr>
              <a:xfrm>
                <a:off x="547590" y="2041202"/>
                <a:ext cx="10796518" cy="3812747"/>
              </a:xfrm>
              <a:prstGeom prst="roundRect">
                <a:avLst>
                  <a:gd name="adj" fmla="val 10049"/>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204" y="2904"/>
              <a:ext cx="15539" cy="4733"/>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一 ) 订货点法</a:t>
              </a:r>
              <a:endParaRPr kumimoji="0" lang="zh-CN" altLang="en-US" sz="2000" b="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例如：假定某企业某项物料最大库存为500件，需求量为50件/周，且消费均衡，订货提前期为4周，并保持100件的安全库存量。</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那么，</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该项物料的订货点数量</a:t>
              </a:r>
              <a:r>
                <a:rPr kumimoji="0" lang="en-US" altLang="zh-CN"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50×4+100=300（件）</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kumimoji="0" lang="zh-CN" altLang="en-US" sz="20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订货批量=500-(300-50×4)=400（件）</a:t>
              </a: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，即若该项物料从最大库存 500件开始消耗，当库存量降低到300件时，企业就需要开始订货，此次订货的批量为 400件。</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5" name="组合 4"/>
          <p:cNvGrpSpPr/>
          <p:nvPr/>
        </p:nvGrpSpPr>
        <p:grpSpPr>
          <a:xfrm>
            <a:off x="128905" y="0"/>
            <a:ext cx="3931285" cy="1513205"/>
            <a:chOff x="203" y="0"/>
            <a:chExt cx="6191" cy="2383"/>
          </a:xfrm>
        </p:grpSpPr>
        <p:sp>
          <p:nvSpPr>
            <p:cNvPr id="7" name="矩形 6"/>
            <p:cNvSpPr/>
            <p:nvPr>
              <p:custDataLst>
                <p:tags r:id="rId2"/>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8" name="组合 7"/>
            <p:cNvGrpSpPr/>
            <p:nvPr/>
          </p:nvGrpSpPr>
          <p:grpSpPr>
            <a:xfrm>
              <a:off x="203" y="0"/>
              <a:ext cx="5542" cy="1930"/>
              <a:chOff x="203" y="0"/>
              <a:chExt cx="5542" cy="1930"/>
            </a:xfrm>
          </p:grpSpPr>
          <p:pic>
            <p:nvPicPr>
              <p:cNvPr id="9" name="图片 8"/>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6"/>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7"/>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8"/>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2" name="https://photo-static-api.fotomore.com/creative/vcg/400/version23/VCG41511505045.jpg?uid=386&amp;timestamp=1700209468&amp;sign=f724807ce25a9bcab492581e210957b3" descr="templates\picture_hover\&amp;pky190_sjzg_VCG41511505045&amp;"/>
          <p:cNvPicPr>
            <a:picLocks noChangeAspect="1"/>
          </p:cNvPicPr>
          <p:nvPr>
            <p:custDataLst>
              <p:tags r:id="rId10"/>
            </p:custDataLst>
          </p:nvPr>
        </p:nvPicPr>
        <p:blipFill>
          <a:blip r:embed="rId9">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576830" y="2122805"/>
            <a:ext cx="7088505" cy="3653155"/>
            <a:chOff x="1492" y="3027"/>
            <a:chExt cx="17296" cy="4978"/>
          </a:xfrm>
        </p:grpSpPr>
        <p:grpSp>
          <p:nvGrpSpPr>
            <p:cNvPr id="28" name="组合 27"/>
            <p:cNvGrpSpPr/>
            <p:nvPr/>
          </p:nvGrpSpPr>
          <p:grpSpPr>
            <a:xfrm>
              <a:off x="1492" y="3027"/>
              <a:ext cx="17296" cy="4978"/>
              <a:chOff x="547590" y="2523084"/>
              <a:chExt cx="10983266" cy="3161080"/>
            </a:xfrm>
          </p:grpSpPr>
          <p:sp>
            <p:nvSpPr>
              <p:cNvPr id="29" name="折角形 28"/>
              <p:cNvSpPr/>
              <p:nvPr/>
            </p:nvSpPr>
            <p:spPr>
              <a:xfrm>
                <a:off x="599415" y="2523084"/>
                <a:ext cx="10931441" cy="2927556"/>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2710452"/>
                <a:ext cx="10796518" cy="2973712"/>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704" y="4001"/>
              <a:ext cx="14873" cy="3020"/>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rPr>
                <a:t>( 一 ) 订货点法</a:t>
              </a:r>
              <a:endParaRPr kumimoji="0" lang="zh-CN" altLang="en-US" sz="2000" i="0" u="none" strike="noStrike" kern="1200"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订货点法主要根据历史记录或经验来推测未来的需求，适用于需求或消耗量比较稳定的物料。</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对于需求量随时间变化的物料，由于订货点会随消耗速度的变化而变化，因此并不适用。</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grpSp>
        <p:nvGrpSpPr>
          <p:cNvPr id="2" name="组合 1"/>
          <p:cNvGrpSpPr/>
          <p:nvPr/>
        </p:nvGrpSpPr>
        <p:grpSpPr>
          <a:xfrm>
            <a:off x="128905" y="0"/>
            <a:ext cx="3931285" cy="1513205"/>
            <a:chOff x="203" y="0"/>
            <a:chExt cx="6191" cy="2383"/>
          </a:xfrm>
        </p:grpSpPr>
        <p:sp>
          <p:nvSpPr>
            <p:cNvPr id="5" name="矩形 4"/>
            <p:cNvSpPr/>
            <p:nvPr>
              <p:custDataLst>
                <p:tags r:id="rId2"/>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3" name="组合 2"/>
            <p:cNvGrpSpPr/>
            <p:nvPr/>
          </p:nvGrpSpPr>
          <p:grpSpPr>
            <a:xfrm>
              <a:off x="203" y="0"/>
              <a:ext cx="5542" cy="1930"/>
              <a:chOff x="203" y="0"/>
              <a:chExt cx="5542" cy="1930"/>
            </a:xfrm>
          </p:grpSpPr>
          <p:pic>
            <p:nvPicPr>
              <p:cNvPr id="9" name="图片 8"/>
              <p:cNvPicPr>
                <a:picLocks noChangeAspect="1"/>
              </p:cNvPicPr>
              <p:nvPr>
                <p:custDataLst>
                  <p:tags r:id="rId4"/>
                </p:custDataLst>
              </p:nvPr>
            </p:nvPicPr>
            <p:blipFill>
              <a:blip r:embed="rId3"/>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5"/>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6"/>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7"/>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8"/>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2" name="https://photo-static-api.fotomore.com/creative/vcg/400/version23/VCG41511505045.jpg?uid=386&amp;timestamp=1700209468&amp;sign=f724807ce25a9bcab492581e210957b3" descr="templates\picture_hover\&amp;pky190_sjzg_VCG41511505045&amp;"/>
          <p:cNvPicPr>
            <a:picLocks noChangeAspect="1"/>
          </p:cNvPicPr>
          <p:nvPr>
            <p:custDataLst>
              <p:tags r:id="rId10"/>
            </p:custDataLst>
          </p:nvPr>
        </p:nvPicPr>
        <p:blipFill>
          <a:blip r:embed="rId9">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3" name="组合 2"/>
          <p:cNvGrpSpPr/>
          <p:nvPr/>
        </p:nvGrpSpPr>
        <p:grpSpPr>
          <a:xfrm>
            <a:off x="777240" y="2011680"/>
            <a:ext cx="7366635" cy="4119245"/>
            <a:chOff x="868" y="3570"/>
            <a:chExt cx="6047" cy="2306"/>
          </a:xfrm>
        </p:grpSpPr>
        <p:sp>
          <p:nvSpPr>
            <p:cNvPr id="12" name="任意多边形 11"/>
            <p:cNvSpPr/>
            <p:nvPr/>
          </p:nvSpPr>
          <p:spPr>
            <a:xfrm>
              <a:off x="868" y="36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gradFill flip="none" rotWithShape="1">
              <a:gsLst>
                <a:gs pos="1000">
                  <a:srgbClr val="E3E4E5"/>
                </a:gs>
                <a:gs pos="100000">
                  <a:srgbClr val="E3E4E5">
                    <a:alpha val="0"/>
                  </a:srgbClr>
                </a:gs>
              </a:gsLst>
              <a:lin ang="0" scaled="1"/>
            </a:gradFill>
            <a:ln w="317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useBgFill="1">
          <p:nvSpPr>
            <p:cNvPr id="13" name="任意多边形 12"/>
            <p:cNvSpPr/>
            <p:nvPr/>
          </p:nvSpPr>
          <p:spPr>
            <a:xfrm>
              <a:off x="1017" y="35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矩形 22"/>
          <p:cNvSpPr/>
          <p:nvPr/>
        </p:nvSpPr>
        <p:spPr>
          <a:xfrm>
            <a:off x="1167765" y="2534920"/>
            <a:ext cx="5697220" cy="28917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FontTx/>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rPr>
              <a:t>(二)   时段式 MRP</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lang="zh-CN" altLang="en-US"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20世纪60年代， 随着计算机系统的发展，人们可以对大量数据进行复杂运算。 为弥补订货点法的缺陷，人们提出了一种库存订货计划——物料需求计划(Material</a:t>
            </a:r>
            <a:r>
              <a:rPr kumimoji="0" lang="en-US" altLang="zh-CN"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 </a:t>
            </a:r>
            <a:r>
              <a:rPr kumimoji="0" lang="zh-CN" altLang="en-US"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Requirement</a:t>
            </a:r>
            <a:r>
              <a:rPr kumimoji="0" lang="en-US" altLang="zh-CN"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 </a:t>
            </a:r>
            <a:r>
              <a:rPr kumimoji="0" lang="zh-CN" altLang="en-US"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Planning,</a:t>
            </a:r>
            <a:r>
              <a:rPr kumimoji="0" lang="en-US" altLang="zh-CN"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 </a:t>
            </a:r>
            <a:r>
              <a:rPr kumimoji="0" lang="zh-CN" altLang="en-US"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MRP), 并将其称为时段式MRP 或基本MRP阶段，如右图所示：</a:t>
            </a:r>
            <a:endParaRPr kumimoji="0" lang="zh-CN" altLang="en-US" sz="1200" b="0" i="0" u="none" strike="noStrike" cap="none" spc="0" normalizeH="0" baseline="0" smtClean="0">
              <a:solidFill>
                <a:schemeClr val="tx1">
                  <a:lumMod val="75000"/>
                  <a:lumOff val="25000"/>
                </a:schemeClr>
              </a:solidFill>
              <a:latin typeface="微软雅黑" panose="020b0503020204020204" charset="-122"/>
              <a:ea typeface="微软雅黑" panose="020b0503020204020204" charset="-122"/>
            </a:endParaRPr>
          </a:p>
        </p:txBody>
      </p:sp>
      <p:pic>
        <p:nvPicPr>
          <p:cNvPr id="64" name="图片 63"/>
          <p:cNvPicPr>
            <a:picLocks noChangeAspect="1"/>
          </p:cNvPicPr>
          <p:nvPr>
            <p:custDataLst>
              <p:tags r:id="rId3"/>
            </p:custDataLst>
          </p:nvPr>
        </p:nvPicPr>
        <p:blipFill>
          <a:blip r:embed="rId2">
            <a:clrChange>
              <a:clrFrom>
                <a:srgbClr val="FFFFFF">
                  <a:alpha val="100000"/>
                </a:srgbClr>
              </a:clrFrom>
              <a:clrTo>
                <a:srgbClr val="FFFFFF">
                  <a:alpha val="100000"/>
                  <a:alpha val="0"/>
                </a:srgbClr>
              </a:clrTo>
            </a:clrChange>
          </a:blip>
          <a:stretch>
            <a:fillRect/>
          </a:stretch>
        </p:blipFill>
        <p:spPr>
          <a:xfrm>
            <a:off x="7117715" y="2248535"/>
            <a:ext cx="4352925" cy="3006090"/>
          </a:xfrm>
          <a:prstGeom prst="rect">
            <a:avLst/>
          </a:prstGeom>
        </p:spPr>
      </p:pic>
      <p:sp>
        <p:nvSpPr>
          <p:cNvPr id="65" name="文本框 64"/>
          <p:cNvSpPr txBox="1"/>
          <p:nvPr>
            <p:custDataLst>
              <p:tags r:id="rId4"/>
            </p:custDataLst>
          </p:nvPr>
        </p:nvSpPr>
        <p:spPr>
          <a:xfrm>
            <a:off x="8144510" y="5495290"/>
            <a:ext cx="217741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时段式MRP逻辑流程</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2" name="组合 1"/>
          <p:cNvGrpSpPr/>
          <p:nvPr/>
        </p:nvGrpSpPr>
        <p:grpSpPr>
          <a:xfrm>
            <a:off x="128905" y="0"/>
            <a:ext cx="3931285" cy="1513205"/>
            <a:chOff x="203" y="0"/>
            <a:chExt cx="6191" cy="2383"/>
          </a:xfrm>
        </p:grpSpPr>
        <p:sp>
          <p:nvSpPr>
            <p:cNvPr id="9" name="矩形 8"/>
            <p:cNvSpPr/>
            <p:nvPr>
              <p:custDataLst>
                <p:tags r:id="rId5"/>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0" name="组合 9"/>
            <p:cNvGrpSpPr/>
            <p:nvPr/>
          </p:nvGrpSpPr>
          <p:grpSpPr>
            <a:xfrm>
              <a:off x="203" y="0"/>
              <a:ext cx="5542" cy="1930"/>
              <a:chOff x="203" y="0"/>
              <a:chExt cx="5542" cy="1930"/>
            </a:xfrm>
          </p:grpSpPr>
          <p:pic>
            <p:nvPicPr>
              <p:cNvPr id="11" name="图片 10"/>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4" name="文本框 13"/>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5" name="文本框 14"/>
              <p:cNvSpPr txBox="1"/>
              <p:nvPr>
                <p:custDataLst>
                  <p:tags r:id="rId9"/>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6" name="直接连接符 15"/>
              <p:cNvCxnSpPr/>
              <p:nvPr>
                <p:custDataLst>
                  <p:tags r:id="rId10"/>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7" name="直接连接符 16"/>
            <p:cNvCxnSpPr/>
            <p:nvPr>
              <p:custDataLst>
                <p:tags r:id="rId11"/>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 name="https://photo-static-api.fotomore.com/creative/vcg/400/version23/VCG41511505045.jpg?uid=386&amp;timestamp=1700209468&amp;sign=f724807ce25a9bcab492581e210957b3" descr="templates\picture_hover\&amp;pky190_sjzg_VCG41511505045&amp;"/>
          <p:cNvPicPr>
            <a:picLocks noChangeAspect="1"/>
          </p:cNvPicPr>
          <p:nvPr>
            <p:custDataLst>
              <p:tags r:id="rId13"/>
            </p:custDataLst>
          </p:nvPr>
        </p:nvPicPr>
        <p:blipFill>
          <a:blip r:embed="rId12">
            <a:alphaModFix amt="20000"/>
            <a:clrChange>
              <a:clrFrom>
                <a:srgbClr val="FFFCF3">
                  <a:alpha val="100000"/>
                </a:srgbClr>
              </a:clrFrom>
              <a:clrTo>
                <a:srgbClr val="FFFCF3">
                  <a:alpha val="100000"/>
                  <a:alpha val="0"/>
                </a:srgbClr>
              </a:clrTo>
            </a:clrChange>
          </a:blip>
          <a:stretch>
            <a:fillRect/>
          </a:stretch>
        </p:blipFill>
        <p:spPr>
          <a:xfrm>
            <a:off x="9081135" y="-33655"/>
            <a:ext cx="3110865" cy="2016760"/>
          </a:xfrm>
          <a:prstGeom prst="rect">
            <a:avLst/>
          </a:prstGeom>
        </p:spPr>
      </p:pic>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flipV="1">
            <a:off x="9112250" y="-1139190"/>
            <a:ext cx="3903980" cy="3370580"/>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10" name="组合 9"/>
          <p:cNvGrpSpPr/>
          <p:nvPr/>
        </p:nvGrpSpPr>
        <p:grpSpPr>
          <a:xfrm>
            <a:off x="778510" y="2050415"/>
            <a:ext cx="8732520" cy="4118610"/>
            <a:chOff x="1226" y="3412"/>
            <a:chExt cx="13752" cy="6486"/>
          </a:xfrm>
        </p:grpSpPr>
        <p:grpSp>
          <p:nvGrpSpPr>
            <p:cNvPr id="3" name="组合 2"/>
            <p:cNvGrpSpPr/>
            <p:nvPr/>
          </p:nvGrpSpPr>
          <p:grpSpPr>
            <a:xfrm>
              <a:off x="1226" y="3412"/>
              <a:ext cx="13752" cy="6487"/>
              <a:chOff x="868" y="3570"/>
              <a:chExt cx="6047" cy="2306"/>
            </a:xfrm>
          </p:grpSpPr>
          <p:sp>
            <p:nvSpPr>
              <p:cNvPr id="12" name="任意多边形 11"/>
              <p:cNvSpPr/>
              <p:nvPr/>
            </p:nvSpPr>
            <p:spPr>
              <a:xfrm>
                <a:off x="868" y="36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gradFill flip="none" rotWithShape="1">
                <a:gsLst>
                  <a:gs pos="1000">
                    <a:srgbClr val="E3E4E5"/>
                  </a:gs>
                  <a:gs pos="100000">
                    <a:srgbClr val="E3E4E5">
                      <a:alpha val="0"/>
                    </a:srgbClr>
                  </a:gs>
                </a:gsLst>
                <a:lin ang="0" scaled="1"/>
              </a:gradFill>
              <a:ln w="317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useBgFill="1">
            <p:nvSpPr>
              <p:cNvPr id="13" name="任意多边形 12"/>
              <p:cNvSpPr/>
              <p:nvPr/>
            </p:nvSpPr>
            <p:spPr>
              <a:xfrm>
                <a:off x="1017" y="35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矩形 22"/>
            <p:cNvSpPr/>
            <p:nvPr/>
          </p:nvSpPr>
          <p:spPr>
            <a:xfrm>
              <a:off x="1839" y="3992"/>
              <a:ext cx="11672" cy="518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FontTx/>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rPr>
                <a:t>(二)   时段式 MRP</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MRP 系统最主要的目标是确定每项物料在每个时段的需求量，以便为正确地进行 生产库存管理提供必要的信息。MRP 系统假设：物料清单(BOM)  和库存记录文件的数据完整性是有保证的；所有物料的订货提前期是已知的，至少是可以估算的；所有受其控制的物料都要经过库存登记；在计算物料需求时间时，假定用于构成某个项目下的所有子项目都必须在下达项目的订货时到齐；每项物料的消耗都是间断的。</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pic>
        <p:nvPicPr>
          <p:cNvPr id="2" name="https://photo-static-api.fotomore.com/creative/vcg/400/new/VCG41N1192623857.jpg?uid=386&amp;timestamp=1700123497&amp;sign=402157897e284a257c0df2b68b0383c3" descr="templates\picture_hover\&amp;pky370_sjzg_VCG41N1192623857&amp;"/>
          <p:cNvPicPr>
            <a:picLocks noChangeAspect="1"/>
          </p:cNvPicPr>
          <p:nvPr/>
        </p:nvPicPr>
        <p:blipFill>
          <a:blip r:embed="rId2">
            <a:alphaModFix amt="85000"/>
            <a:clrChange>
              <a:clrFrom>
                <a:srgbClr val="0190CA">
                  <a:alpha val="100000"/>
                </a:srgbClr>
              </a:clrFrom>
              <a:clrTo>
                <a:srgbClr val="0190CA">
                  <a:alpha val="100000"/>
                  <a:alpha val="0"/>
                </a:srgbClr>
              </a:clrTo>
            </a:clrChange>
          </a:blip>
          <a:stretch>
            <a:fillRect/>
          </a:stretch>
        </p:blipFill>
        <p:spPr>
          <a:xfrm>
            <a:off x="8359140" y="3841115"/>
            <a:ext cx="3832860" cy="2710815"/>
          </a:xfrm>
          <a:prstGeom prst="rect">
            <a:avLst/>
          </a:prstGeom>
        </p:spPr>
      </p:pic>
      <p:grpSp>
        <p:nvGrpSpPr>
          <p:cNvPr id="11" name="组合 10"/>
          <p:cNvGrpSpPr/>
          <p:nvPr/>
        </p:nvGrpSpPr>
        <p:grpSpPr>
          <a:xfrm>
            <a:off x="128905" y="0"/>
            <a:ext cx="3931285" cy="1513205"/>
            <a:chOff x="203" y="0"/>
            <a:chExt cx="6191" cy="2383"/>
          </a:xfrm>
        </p:grpSpPr>
        <p:sp>
          <p:nvSpPr>
            <p:cNvPr id="14" name="矩形 13"/>
            <p:cNvSpPr/>
            <p:nvPr>
              <p:custDataLst>
                <p:tags r:id="rId3"/>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542" cy="1930"/>
              <a:chOff x="203" y="0"/>
              <a:chExt cx="5542" cy="1930"/>
            </a:xfrm>
          </p:grpSpPr>
          <p:pic>
            <p:nvPicPr>
              <p:cNvPr id="16" name="图片 15"/>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9" name="直接连接符 18"/>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0" name="直接连接符 19"/>
            <p:cNvCxnSpPr/>
            <p:nvPr>
              <p:custDataLst>
                <p:tags r:id="rId9"/>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组合 9"/>
          <p:cNvGrpSpPr/>
          <p:nvPr/>
        </p:nvGrpSpPr>
        <p:grpSpPr>
          <a:xfrm>
            <a:off x="778510" y="2050415"/>
            <a:ext cx="8732520" cy="4119245"/>
            <a:chOff x="1226" y="3412"/>
            <a:chExt cx="13752" cy="6487"/>
          </a:xfrm>
        </p:grpSpPr>
        <p:grpSp>
          <p:nvGrpSpPr>
            <p:cNvPr id="3" name="组合 2"/>
            <p:cNvGrpSpPr/>
            <p:nvPr/>
          </p:nvGrpSpPr>
          <p:grpSpPr>
            <a:xfrm>
              <a:off x="1226" y="3412"/>
              <a:ext cx="13752" cy="6487"/>
              <a:chOff x="868" y="3570"/>
              <a:chExt cx="6047" cy="2306"/>
            </a:xfrm>
          </p:grpSpPr>
          <p:sp>
            <p:nvSpPr>
              <p:cNvPr id="12" name="任意多边形 11"/>
              <p:cNvSpPr/>
              <p:nvPr/>
            </p:nvSpPr>
            <p:spPr>
              <a:xfrm>
                <a:off x="868" y="36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gradFill flip="none" rotWithShape="1">
                <a:gsLst>
                  <a:gs pos="1000">
                    <a:srgbClr val="E3E4E5"/>
                  </a:gs>
                  <a:gs pos="100000">
                    <a:srgbClr val="E3E4E5">
                      <a:alpha val="0"/>
                    </a:srgbClr>
                  </a:gs>
                </a:gsLst>
                <a:lin ang="0" scaled="1"/>
              </a:gradFill>
              <a:ln w="317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useBgFill="1">
            <p:nvSpPr>
              <p:cNvPr id="13" name="任意多边形 12"/>
              <p:cNvSpPr/>
              <p:nvPr/>
            </p:nvSpPr>
            <p:spPr>
              <a:xfrm>
                <a:off x="1017" y="35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矩形 22"/>
            <p:cNvSpPr/>
            <p:nvPr/>
          </p:nvSpPr>
          <p:spPr>
            <a:xfrm>
              <a:off x="2133" y="4626"/>
              <a:ext cx="11672" cy="377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FontTx/>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rPr>
                <a:t>(二)   时段式 MRP</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lvl="0" indent="508000" algn="l" fontAlgn="auto">
                <a:lnSpc>
                  <a:spcPct val="130000"/>
                </a:lnSpc>
                <a:spcBef>
                  <a:spcPts val="60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 MRP与订货点法的不同点是：</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fontAlgn="auto">
                <a:lnSpc>
                  <a:spcPct val="130000"/>
                </a:lnSpc>
                <a:spcBef>
                  <a:spcPts val="60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①通过产品结构将所有物料的需求联系起来；</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fontAlgn="auto">
                <a:lnSpc>
                  <a:spcPct val="130000"/>
                </a:lnSpc>
                <a:spcBef>
                  <a:spcPts val="60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②将物料需求区分为独立需求和非独立需求并加以处理；</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fontAlgn="auto">
                <a:lnSpc>
                  <a:spcPct val="130000"/>
                </a:lnSpc>
                <a:spcBef>
                  <a:spcPts val="60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③对物料的库存状态数据引入了时间分段的概念。</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pic>
        <p:nvPicPr>
          <p:cNvPr id="2" name="https://photo-static-api.fotomore.com/creative/vcg/400/new/VCG41N1192623857.jpg?uid=386&amp;timestamp=1700123497&amp;sign=402157897e284a257c0df2b68b0383c3" descr="templates\picture_hover\&amp;pky370_sjzg_VCG41N1192623857&amp;"/>
          <p:cNvPicPr>
            <a:picLocks noChangeAspect="1"/>
          </p:cNvPicPr>
          <p:nvPr/>
        </p:nvPicPr>
        <p:blipFill>
          <a:blip r:embed="rId2">
            <a:alphaModFix amt="85000"/>
            <a:clrChange>
              <a:clrFrom>
                <a:srgbClr val="0190CA">
                  <a:alpha val="100000"/>
                </a:srgbClr>
              </a:clrFrom>
              <a:clrTo>
                <a:srgbClr val="0190CA">
                  <a:alpha val="100000"/>
                  <a:alpha val="0"/>
                </a:srgbClr>
              </a:clrTo>
            </a:clrChange>
          </a:blip>
          <a:stretch>
            <a:fillRect/>
          </a:stretch>
        </p:blipFill>
        <p:spPr>
          <a:xfrm>
            <a:off x="8359140" y="3841115"/>
            <a:ext cx="3832860" cy="2710815"/>
          </a:xfrm>
          <a:prstGeom prst="rect">
            <a:avLst/>
          </a:prstGeom>
        </p:spPr>
      </p:pic>
      <p:grpSp>
        <p:nvGrpSpPr>
          <p:cNvPr id="11" name="组合 10"/>
          <p:cNvGrpSpPr/>
          <p:nvPr/>
        </p:nvGrpSpPr>
        <p:grpSpPr>
          <a:xfrm>
            <a:off x="128905" y="0"/>
            <a:ext cx="3931285" cy="1513205"/>
            <a:chOff x="203" y="0"/>
            <a:chExt cx="6191" cy="2383"/>
          </a:xfrm>
        </p:grpSpPr>
        <p:sp>
          <p:nvSpPr>
            <p:cNvPr id="14" name="矩形 13"/>
            <p:cNvSpPr/>
            <p:nvPr>
              <p:custDataLst>
                <p:tags r:id="rId3"/>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542" cy="1930"/>
              <a:chOff x="203" y="0"/>
              <a:chExt cx="5542" cy="1930"/>
            </a:xfrm>
          </p:grpSpPr>
          <p:pic>
            <p:nvPicPr>
              <p:cNvPr id="16" name="图片 15"/>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9" name="直接连接符 18"/>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0" name="直接连接符 19"/>
            <p:cNvCxnSpPr/>
            <p:nvPr>
              <p:custDataLst>
                <p:tags r:id="rId9"/>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
        <p:nvSpPr>
          <p:cNvPr id="21" name="任意多边形 20"/>
          <p:cNvSpPr/>
          <p:nvPr>
            <p:custDataLst>
              <p:tags r:id="rId10"/>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2" name="任意多边形 21"/>
          <p:cNvSpPr/>
          <p:nvPr>
            <p:custDataLst>
              <p:tags r:id="rId11"/>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7900035" y="116840"/>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9" name="圆角矩形 8"/>
          <p:cNvSpPr/>
          <p:nvPr/>
        </p:nvSpPr>
        <p:spPr>
          <a:xfrm>
            <a:off x="1161415" y="2049780"/>
            <a:ext cx="10030460" cy="406400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809750" y="2235835"/>
            <a:ext cx="8763000" cy="3692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(二)   时段式 MRP</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MRP 把所有物料按需求性质区分为</a:t>
            </a:r>
            <a:r>
              <a:rPr kumimoji="0" lang="zh-CN" altLang="en-US" sz="2000" b="0" i="0" u="none" strike="noStrike" kern="1200" cap="none" spc="0" normalizeH="0" baseline="0" noProof="0" smtClean="0">
                <a:ln>
                  <a:noFill/>
                </a:ln>
                <a:solidFill>
                  <a:srgbClr val="FF0000"/>
                </a:solidFill>
                <a:effectLst/>
                <a:uLnTx/>
                <a:uFillTx/>
                <a:latin typeface="微软雅黑" panose="020b0503020204020204" charset="-122"/>
                <a:ea typeface="微软雅黑" panose="020b0503020204020204" charset="-122"/>
                <a:cs typeface="+mn-cs"/>
              </a:rPr>
              <a:t>独立需求项目</a:t>
            </a: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和</a:t>
            </a:r>
            <a:r>
              <a:rPr kumimoji="0" lang="zh-CN" altLang="en-US" sz="2000" b="0" i="0" u="none" strike="noStrike" kern="1200" cap="none" spc="0" normalizeH="0" baseline="0" noProof="0" smtClean="0">
                <a:ln>
                  <a:noFill/>
                </a:ln>
                <a:solidFill>
                  <a:srgbClr val="FF0000"/>
                </a:solidFill>
                <a:effectLst/>
                <a:uLnTx/>
                <a:uFillTx/>
                <a:latin typeface="微软雅黑" panose="020b0503020204020204" charset="-122"/>
                <a:ea typeface="微软雅黑" panose="020b0503020204020204" charset="-122"/>
                <a:cs typeface="+mn-cs"/>
              </a:rPr>
              <a:t>非独立需求项目</a:t>
            </a: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原材料、零件、组件等都是非独立需求项目，而最终产品则是独立需求项目。独立需求项目有时也包括维修件、可选件和工厂自用件。独立需求项目的需求时间通常由预测和客户订单、厂际订单等外在因素决定，非独立需求项目的需求量和需求时间则由MRP系统来决定。</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MRP通过产品结构把所有物料的需求联系起来，考虑不同物料需求之间的相互匹配关系，从而使各种物料的库存在数量和时间上趋于合理。时段式MRP把所有的库存数据都与具体时间联系起来，能轻松解决何时订货的问题。</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p:txBody>
      </p:sp>
      <p:grpSp>
        <p:nvGrpSpPr>
          <p:cNvPr id="10" name="组合 9"/>
          <p:cNvGrpSpPr/>
          <p:nvPr/>
        </p:nvGrpSpPr>
        <p:grpSpPr>
          <a:xfrm>
            <a:off x="128905" y="0"/>
            <a:ext cx="3931285" cy="1513205"/>
            <a:chOff x="203" y="0"/>
            <a:chExt cx="6191" cy="2383"/>
          </a:xfrm>
        </p:grpSpPr>
        <p:sp>
          <p:nvSpPr>
            <p:cNvPr id="11" name="矩形 10"/>
            <p:cNvSpPr/>
            <p:nvPr>
              <p:custDataLst>
                <p:tags r:id="rId3"/>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2" name="组合 11"/>
            <p:cNvGrpSpPr/>
            <p:nvPr/>
          </p:nvGrpSpPr>
          <p:grpSpPr>
            <a:xfrm>
              <a:off x="203" y="0"/>
              <a:ext cx="5542" cy="1930"/>
              <a:chOff x="203" y="0"/>
              <a:chExt cx="5542" cy="1930"/>
            </a:xfrm>
          </p:grpSpPr>
          <p:pic>
            <p:nvPicPr>
              <p:cNvPr id="13" name="图片 12"/>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4" name="文本框 13"/>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5" name="文本框 14"/>
              <p:cNvSpPr txBox="1"/>
              <p:nvPr>
                <p:custDataLst>
                  <p:tags r:id="rId7"/>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7" name="直接连接符 16"/>
              <p:cNvCxnSpPr/>
              <p:nvPr>
                <p:custDataLst>
                  <p:tags r:id="rId8"/>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8" name="直接连接符 17"/>
            <p:cNvCxnSpPr/>
            <p:nvPr>
              <p:custDataLst>
                <p:tags r:id="rId9"/>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https://photo-static-api.fotomore.com/creative/vcg/400/version23/VCG41511505045.jpg?uid=386&amp;timestamp=1700124276&amp;sign=5947da4aeb73dbb24fe5e9be5e150a3b" descr="templates\picture_hover\&amp;pky190_sjzg_VCG41511505045&amp;"/>
          <p:cNvPicPr>
            <a:picLocks noChangeAspect="1"/>
          </p:cNvPicPr>
          <p:nvPr/>
        </p:nvPicPr>
        <p:blipFill>
          <a:blip r:embed="rId2">
            <a:alphaModFix amt="15000"/>
            <a:clrChange>
              <a:clrFrom>
                <a:srgbClr val="FEFBF2">
                  <a:alpha val="100000"/>
                </a:srgbClr>
              </a:clrFrom>
              <a:clrTo>
                <a:srgbClr val="FEFBF2">
                  <a:alpha val="100000"/>
                  <a:alpha val="0"/>
                </a:srgbClr>
              </a:clrTo>
            </a:clrChange>
          </a:blip>
          <a:stretch>
            <a:fillRect/>
          </a:stretch>
        </p:blipFill>
        <p:spPr>
          <a:xfrm>
            <a:off x="3800475" y="2811145"/>
            <a:ext cx="4291965" cy="2782570"/>
          </a:xfrm>
          <a:prstGeom prst="rect">
            <a:avLst/>
          </a:prstGeom>
        </p:spPr>
      </p:pic>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19" name="组合 18"/>
          <p:cNvGrpSpPr/>
          <p:nvPr/>
        </p:nvGrpSpPr>
        <p:grpSpPr>
          <a:xfrm>
            <a:off x="1941195" y="2050415"/>
            <a:ext cx="8310245" cy="4009390"/>
            <a:chOff x="1489" y="2821"/>
            <a:chExt cx="10837" cy="5726"/>
          </a:xfrm>
        </p:grpSpPr>
        <p:grpSp>
          <p:nvGrpSpPr>
            <p:cNvPr id="14" name="组合 26"/>
            <p:cNvGrpSpPr/>
            <p:nvPr/>
          </p:nvGrpSpPr>
          <p:grpSpPr>
            <a:xfrm>
              <a:off x="1489" y="2821"/>
              <a:ext cx="10837" cy="5726"/>
              <a:chOff x="406973" y="2144891"/>
              <a:chExt cx="2690455" cy="1854693"/>
            </a:xfrm>
          </p:grpSpPr>
          <p:sp>
            <p:nvSpPr>
              <p:cNvPr id="15" name="矩形 14"/>
              <p:cNvSpPr/>
              <p:nvPr>
                <p:custDataLst>
                  <p:tags r:id="rId3"/>
                </p:custDataLst>
              </p:nvPr>
            </p:nvSpPr>
            <p:spPr>
              <a:xfrm>
                <a:off x="406973" y="2194534"/>
                <a:ext cx="2690455" cy="1805050"/>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7" name="矩形 16"/>
              <p:cNvSpPr/>
              <p:nvPr>
                <p:custDataLst>
                  <p:tags r:id="rId4"/>
                </p:custDataLst>
              </p:nvPr>
            </p:nvSpPr>
            <p:spPr>
              <a:xfrm>
                <a:off x="406973" y="2144891"/>
                <a:ext cx="2690455" cy="119273"/>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36" name="矩形 35"/>
            <p:cNvSpPr/>
            <p:nvPr>
              <p:custDataLst>
                <p:tags r:id="rId5"/>
              </p:custDataLst>
            </p:nvPr>
          </p:nvSpPr>
          <p:spPr>
            <a:xfrm>
              <a:off x="1843" y="3274"/>
              <a:ext cx="10314" cy="527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 三 ) 闭环 MRP</a:t>
              </a:r>
              <a:endPar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20世纪70年代，随着人们对科学管理认识的加深及计算机系统的进一步普及，MRP 的理论范畴也得到扩展。</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人们在原本的MRP 基础上，把生产能力作业计划、车间作业计划和采购作业计划纳入MRP 中，同时在计划执行过程中加入了来自车间、供应商和计划人员的反馈信息，并利用这些信息进行计划的平衡调整，从而围绕物料需求计划使生产的全过程形成一个统一的闭环系统，这就产生并发展了一种新的生产计划与控制系统——闭环 MRP(Closed-loop MRP)。</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9" name="组合 8"/>
          <p:cNvGrpSpPr/>
          <p:nvPr/>
        </p:nvGrpSpPr>
        <p:grpSpPr>
          <a:xfrm>
            <a:off x="128905" y="0"/>
            <a:ext cx="3931285" cy="1513205"/>
            <a:chOff x="203" y="0"/>
            <a:chExt cx="6191" cy="2383"/>
          </a:xfrm>
        </p:grpSpPr>
        <p:sp>
          <p:nvSpPr>
            <p:cNvPr id="10" name="矩形 9"/>
            <p:cNvSpPr/>
            <p:nvPr>
              <p:custDataLst>
                <p:tags r:id="rId6"/>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1" name="组合 10"/>
            <p:cNvGrpSpPr/>
            <p:nvPr/>
          </p:nvGrpSpPr>
          <p:grpSpPr>
            <a:xfrm>
              <a:off x="203" y="0"/>
              <a:ext cx="5542" cy="1930"/>
              <a:chOff x="203" y="0"/>
              <a:chExt cx="5542" cy="1930"/>
            </a:xfrm>
          </p:grpSpPr>
          <p:pic>
            <p:nvPicPr>
              <p:cNvPr id="12" name="图片 11"/>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3" name="文本框 12"/>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6" name="文本框 15"/>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8" name="直接连接符 17"/>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0" name="直接连接符 19"/>
            <p:cNvCxnSpPr/>
            <p:nvPr>
              <p:custDataLst>
                <p:tags r:id="rId12"/>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068705" y="1917065"/>
            <a:ext cx="5925820" cy="4048125"/>
            <a:chOff x="1968" y="3156"/>
            <a:chExt cx="9332" cy="7216"/>
          </a:xfrm>
        </p:grpSpPr>
        <p:grpSp>
          <p:nvGrpSpPr>
            <p:cNvPr id="11" name="组合 20"/>
            <p:cNvGrpSpPr/>
            <p:nvPr/>
          </p:nvGrpSpPr>
          <p:grpSpPr>
            <a:xfrm>
              <a:off x="1968" y="3156"/>
              <a:ext cx="9332" cy="7216"/>
              <a:chOff x="406973" y="2194453"/>
              <a:chExt cx="2690455" cy="2234425"/>
            </a:xfrm>
          </p:grpSpPr>
          <p:sp>
            <p:nvSpPr>
              <p:cNvPr id="12" name="矩形 11"/>
              <p:cNvSpPr/>
              <p:nvPr>
                <p:custDataLst>
                  <p:tags r:id="rId2"/>
                </p:custDataLst>
              </p:nvPr>
            </p:nvSpPr>
            <p:spPr>
              <a:xfrm>
                <a:off x="406973" y="2194453"/>
                <a:ext cx="2690455" cy="2097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a:off x="406973" y="433207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286" y="3361"/>
              <a:ext cx="8695" cy="658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 三 ) 闭环 MRP</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闭环 MRP 将物料需求按周甚至按天进行分解，使MRP 成为一个实际的计划系统和工具。闭环MRP  是一个集计划、执行、反馈于一体的综合性系统， 它能对生产中的人力、机器和材料等资源进行计划与控制，使生产管理的应变能力得到加强，这样就实现了采购、库存、生产、销售的协调管理。</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所以闭环MRP不仅仅是一个订货系统。</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pic>
        <p:nvPicPr>
          <p:cNvPr id="10" name="ECB019B1-382A-4266-B25C-5B523AA43C14-1" descr="wpp"/>
          <p:cNvPicPr>
            <a:picLocks noChangeAspect="1"/>
          </p:cNvPicPr>
          <p:nvPr/>
        </p:nvPicPr>
        <p:blipFill>
          <a:blip r:embed="rId5">
            <a:clrChange>
              <a:clrFrom>
                <a:srgbClr val="FFFFFF">
                  <a:alpha val="100000"/>
                </a:srgbClr>
              </a:clrFrom>
              <a:clrTo>
                <a:srgbClr val="FFFFFF">
                  <a:alpha val="100000"/>
                  <a:alpha val="0"/>
                </a:srgbClr>
              </a:clrTo>
            </a:clrChange>
          </a:blip>
          <a:stretch>
            <a:fillRect/>
          </a:stretch>
        </p:blipFill>
        <p:spPr>
          <a:xfrm>
            <a:off x="6961505" y="327025"/>
            <a:ext cx="5230495" cy="5702300"/>
          </a:xfrm>
          <a:prstGeom prst="rect">
            <a:avLst/>
          </a:prstGeom>
        </p:spPr>
      </p:pic>
      <p:sp>
        <p:nvSpPr>
          <p:cNvPr id="65" name="文本框 64"/>
          <p:cNvSpPr txBox="1"/>
          <p:nvPr>
            <p:custDataLst>
              <p:tags r:id="rId6"/>
            </p:custDataLst>
          </p:nvPr>
        </p:nvSpPr>
        <p:spPr>
          <a:xfrm>
            <a:off x="8305165" y="5965190"/>
            <a:ext cx="232981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闭环MRP 的逻辑流程</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14" name="组合 13"/>
          <p:cNvGrpSpPr/>
          <p:nvPr/>
        </p:nvGrpSpPr>
        <p:grpSpPr>
          <a:xfrm>
            <a:off x="128905" y="0"/>
            <a:ext cx="3931285" cy="1513205"/>
            <a:chOff x="203" y="0"/>
            <a:chExt cx="6191" cy="2383"/>
          </a:xfrm>
        </p:grpSpPr>
        <p:sp>
          <p:nvSpPr>
            <p:cNvPr id="15" name="矩形 14"/>
            <p:cNvSpPr/>
            <p:nvPr>
              <p:custDataLst>
                <p:tags r:id="rId7"/>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6" name="组合 15"/>
            <p:cNvGrpSpPr/>
            <p:nvPr/>
          </p:nvGrpSpPr>
          <p:grpSpPr>
            <a:xfrm>
              <a:off x="203" y="0"/>
              <a:ext cx="5542" cy="1930"/>
              <a:chOff x="203" y="0"/>
              <a:chExt cx="5542" cy="1930"/>
            </a:xfrm>
          </p:grpSpPr>
          <p:pic>
            <p:nvPicPr>
              <p:cNvPr id="17" name="图片 16"/>
              <p:cNvPicPr>
                <a:picLocks noChangeAspect="1"/>
              </p:cNvPicPr>
              <p:nvPr>
                <p:custDataLst>
                  <p:tags r:id="rId9"/>
                </p:custDataLst>
              </p:nvPr>
            </p:nvPicPr>
            <p:blipFill>
              <a:blip r:embed="rId8"/>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10"/>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11"/>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1" name="直接连接符 20"/>
              <p:cNvCxnSpPr/>
              <p:nvPr>
                <p:custDataLst>
                  <p:tags r:id="rId12"/>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3"/>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flipV="1">
            <a:off x="10101580" y="-765810"/>
            <a:ext cx="2601595" cy="2300605"/>
            <a:chOff x="15924" y="8373"/>
            <a:chExt cx="4097" cy="3623"/>
          </a:xfrm>
        </p:grpSpPr>
        <p:sp>
          <p:nvSpPr>
            <p:cNvPr id="12" name="任意多边形 11"/>
            <p:cNvSpPr/>
            <p:nvPr>
              <p:custDataLst>
                <p:tags r:id="rId2"/>
              </p:custDataLst>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3"/>
              </p:custDataLst>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 name="圆角矩形 8"/>
          <p:cNvSpPr/>
          <p:nvPr/>
        </p:nvSpPr>
        <p:spPr>
          <a:xfrm>
            <a:off x="774700" y="1791335"/>
            <a:ext cx="10589260" cy="447421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266825" y="1981835"/>
            <a:ext cx="9819640" cy="40925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(四) MRPⅡ</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闭环 MRP 系统的出现，使生产活动方面的各种子系统得到了统一 。但这还不够，因为在企业的管理中，生产管理只是一个方面，所涉及的仅仅是物流，而与物流密切相关的还有资金流。资金流在许多企业中是由财会人员另行管理的，这就造成了数据的重复录入与存储，甚至造成数据的不一致</a:t>
            </a: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20世纪80年代，随着计算机网络技术的发展，企业内部信息得到充分共享， MRP的各子系统也得到了统一 。人们把生产、财务、销售、工程技术、采购等各子系统集成为一个一体化的系统，形成了一个集采购、库存、生产、销售、财务、工程技术等为一体的子系统，并称之为制造资源计划(Manufacturing Resource Planning) 。</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rPr>
              <a:t> 其英文缩写还是MRP,  为避免混淆，将其记为MRPⅡ 。</a:t>
            </a:r>
            <a:endParaRPr kumimoji="0" lang="zh-CN" altLang="en-US" sz="2000" b="0" i="0" u="none" strike="noStrike" kern="1200"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cs typeface="+mn-cs"/>
            </a:endParaRPr>
          </a:p>
        </p:txBody>
      </p:sp>
      <p:pic>
        <p:nvPicPr>
          <p:cNvPr id="10" name="https://img7.file.cache.docer.com/storage/1646387592400905900/ae145aeb64f9a6f153a065f4c975c1a8.png" descr="templates\picture_hover\&amp;pky94184452910&amp;"/>
          <p:cNvPicPr>
            <a:picLocks noChangeAspect="1"/>
          </p:cNvPicPr>
          <p:nvPr>
            <p:custDataLst>
              <p:tags r:id="rId5"/>
            </p:custDataLst>
          </p:nvPr>
        </p:nvPicPr>
        <p:blipFill>
          <a:blip r:embed="rId4">
            <a:alphaModFix amt="10000"/>
          </a:blip>
          <a:stretch>
            <a:fillRect/>
          </a:stretch>
        </p:blipFill>
        <p:spPr>
          <a:xfrm>
            <a:off x="3044190" y="1790700"/>
            <a:ext cx="6103620" cy="4333875"/>
          </a:xfrm>
          <a:prstGeom prst="rect">
            <a:avLst/>
          </a:prstGeom>
        </p:spPr>
      </p:pic>
      <p:grpSp>
        <p:nvGrpSpPr>
          <p:cNvPr id="3" name="组合 2"/>
          <p:cNvGrpSpPr/>
          <p:nvPr/>
        </p:nvGrpSpPr>
        <p:grpSpPr>
          <a:xfrm>
            <a:off x="128905" y="0"/>
            <a:ext cx="3931285" cy="1513205"/>
            <a:chOff x="203" y="0"/>
            <a:chExt cx="6191" cy="2383"/>
          </a:xfrm>
        </p:grpSpPr>
        <p:sp>
          <p:nvSpPr>
            <p:cNvPr id="14" name="矩形 13"/>
            <p:cNvSpPr/>
            <p:nvPr>
              <p:custDataLst>
                <p:tags r:id="rId6"/>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542" cy="1930"/>
              <a:chOff x="203" y="0"/>
              <a:chExt cx="5542" cy="1930"/>
            </a:xfrm>
          </p:grpSpPr>
          <p:pic>
            <p:nvPicPr>
              <p:cNvPr id="17" name="图片 16"/>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0" name="直接连接符 19"/>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1" name="直接连接符 20"/>
            <p:cNvCxnSpPr/>
            <p:nvPr>
              <p:custDataLst>
                <p:tags r:id="rId12"/>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1129665" y="2122805"/>
            <a:ext cx="5841365" cy="3801110"/>
            <a:chOff x="1906" y="3614"/>
            <a:chExt cx="9332" cy="6776"/>
          </a:xfrm>
        </p:grpSpPr>
        <p:grpSp>
          <p:nvGrpSpPr>
            <p:cNvPr id="11" name="组合 20"/>
            <p:cNvGrpSpPr/>
            <p:nvPr/>
          </p:nvGrpSpPr>
          <p:grpSpPr>
            <a:xfrm>
              <a:off x="1906" y="3614"/>
              <a:ext cx="9332" cy="6776"/>
              <a:chOff x="389101" y="2336405"/>
              <a:chExt cx="2690455" cy="2098081"/>
            </a:xfrm>
          </p:grpSpPr>
          <p:sp>
            <p:nvSpPr>
              <p:cNvPr id="12" name="矩形 11"/>
              <p:cNvSpPr/>
              <p:nvPr>
                <p:custDataLst>
                  <p:tags r:id="rId2"/>
                </p:custDataLst>
              </p:nvPr>
            </p:nvSpPr>
            <p:spPr>
              <a:xfrm>
                <a:off x="406973" y="2336405"/>
                <a:ext cx="2628198" cy="1955779"/>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a:off x="389101" y="4337682"/>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292" y="4132"/>
              <a:ext cx="8561" cy="5282"/>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(四) MRPⅡ</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逻辑流程如左图所示。（详见书</a:t>
              </a:r>
              <a:r>
                <a:rPr kumimoji="0" lang="en-US" altLang="zh-CN"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P8 </a:t>
              </a: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图</a:t>
              </a:r>
              <a:r>
                <a:rPr kumimoji="0" lang="en-US" altLang="zh-CN"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1-7</a:t>
              </a: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MRPⅡ 的基本思想就是把企业作为一个有机整体，从整体最优的角度出发，通过运 用科学的方法对企业各种制造资源和产、供、销、财各个环节进行有效的计划、组织和控制，使之得以协调发展，并充分发挥作用 。</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sp>
        <p:nvSpPr>
          <p:cNvPr id="65" name="文本框 64"/>
          <p:cNvSpPr txBox="1"/>
          <p:nvPr>
            <p:custDataLst>
              <p:tags r:id="rId5"/>
            </p:custDataLst>
          </p:nvPr>
        </p:nvSpPr>
        <p:spPr>
          <a:xfrm>
            <a:off x="8498840" y="6243320"/>
            <a:ext cx="169164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MRPⅡ逻辑流程</a:t>
            </a:r>
            <a:endParaRPr lang="zh-CN" altLang="en-US" sz="1600">
              <a:latin typeface="微软雅黑" panose="020b0503020204020204" charset="-122"/>
              <a:ea typeface="微软雅黑" panose="020b0503020204020204" charset="-122"/>
              <a:cs typeface="微软雅黑" panose="020b0503020204020204" charset="-122"/>
            </a:endParaRPr>
          </a:p>
        </p:txBody>
      </p:sp>
      <p:pic>
        <p:nvPicPr>
          <p:cNvPr id="15" name="图片 14"/>
          <p:cNvPicPr>
            <a:picLocks noChangeAspect="1"/>
          </p:cNvPicPr>
          <p:nvPr>
            <p:custDataLst>
              <p:tags r:id="rId7"/>
            </p:custDataLst>
          </p:nvPr>
        </p:nvPicPr>
        <p:blipFill>
          <a:blip r:embed="rId6">
            <a:clrChange>
              <a:clrFrom>
                <a:srgbClr val="FFFFFF">
                  <a:alpha val="100000"/>
                </a:srgbClr>
              </a:clrFrom>
              <a:clrTo>
                <a:srgbClr val="FFFFFF">
                  <a:alpha val="100000"/>
                  <a:alpha val="0"/>
                </a:srgbClr>
              </a:clrTo>
            </a:clrChange>
          </a:blip>
          <a:stretch>
            <a:fillRect/>
          </a:stretch>
        </p:blipFill>
        <p:spPr>
          <a:xfrm>
            <a:off x="7029450" y="518795"/>
            <a:ext cx="4629785" cy="5658485"/>
          </a:xfrm>
          <a:prstGeom prst="rect">
            <a:avLst/>
          </a:prstGeom>
        </p:spPr>
      </p:pic>
      <p:grpSp>
        <p:nvGrpSpPr>
          <p:cNvPr id="3" name="组合 2"/>
          <p:cNvGrpSpPr/>
          <p:nvPr/>
        </p:nvGrpSpPr>
        <p:grpSpPr>
          <a:xfrm>
            <a:off x="128905" y="0"/>
            <a:ext cx="3931285" cy="1513205"/>
            <a:chOff x="203" y="0"/>
            <a:chExt cx="6191" cy="2383"/>
          </a:xfrm>
        </p:grpSpPr>
        <p:sp>
          <p:nvSpPr>
            <p:cNvPr id="10" name="矩形 9"/>
            <p:cNvSpPr/>
            <p:nvPr>
              <p:custDataLst>
                <p:tags r:id="rId8"/>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4" name="组合 13"/>
            <p:cNvGrpSpPr/>
            <p:nvPr/>
          </p:nvGrpSpPr>
          <p:grpSpPr>
            <a:xfrm>
              <a:off x="203" y="0"/>
              <a:ext cx="5542" cy="1930"/>
              <a:chOff x="203" y="0"/>
              <a:chExt cx="5542" cy="1930"/>
            </a:xfrm>
          </p:grpSpPr>
          <p:pic>
            <p:nvPicPr>
              <p:cNvPr id="19" name="图片 18"/>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1" name="文本框 20"/>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2" name="文本框 21"/>
              <p:cNvSpPr txBox="1"/>
              <p:nvPr>
                <p:custDataLst>
                  <p:tags r:id="rId12"/>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3" name="直接连接符 22"/>
              <p:cNvCxnSpPr/>
              <p:nvPr>
                <p:custDataLst>
                  <p:tags r:id="rId13"/>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14"/>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flipV="1">
            <a:off x="10101580" y="-765810"/>
            <a:ext cx="2601595" cy="2300605"/>
            <a:chOff x="15924" y="8373"/>
            <a:chExt cx="4097" cy="3623"/>
          </a:xfrm>
        </p:grpSpPr>
        <p:sp>
          <p:nvSpPr>
            <p:cNvPr id="12" name="任意多边形 11"/>
            <p:cNvSpPr/>
            <p:nvPr>
              <p:custDataLst>
                <p:tags r:id="rId2"/>
              </p:custDataLst>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3"/>
              </p:custDataLst>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 name="圆角矩形 8"/>
          <p:cNvSpPr/>
          <p:nvPr/>
        </p:nvSpPr>
        <p:spPr>
          <a:xfrm>
            <a:off x="1536700" y="1790700"/>
            <a:ext cx="9389110" cy="4016375"/>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2021205" y="2122805"/>
            <a:ext cx="8419465" cy="32918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(五) ERP</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进入20世纪90年代， 由于经济全球化和市场国际化的发展趋势，制造业面临的 竞争更加激烈。以客户为中心，面向整个供应链成为新形势下企业发展的思想被提出， MRPⅡ 开始正式进入ERP 时代。</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ERP的核心思想是供应链管理。它扩展了MRP的功能，跳出了传统企业边界，从供应链出发管理企业的资源，优化企业的运行模式，反映了市场对企业合理调配资源的要求。它对于改善企业业务流程、提高企业核心竞争力具有显著作用。其逻辑流程详见书</a:t>
            </a:r>
            <a:r>
              <a:rPr kumimoji="0" lang="en-US" altLang="zh-CN"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P9 </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图</a:t>
            </a:r>
            <a:r>
              <a:rPr kumimoji="0" lang="en-US" altLang="zh-CN"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1-8</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pic>
        <p:nvPicPr>
          <p:cNvPr id="10" name="https://img7.file.cache.docer.com/storage/1646387592400905900/ae145aeb64f9a6f153a065f4c975c1a8.png" descr="templates\picture_hover\&amp;pky94184452910&amp;"/>
          <p:cNvPicPr>
            <a:picLocks noChangeAspect="1"/>
          </p:cNvPicPr>
          <p:nvPr>
            <p:custDataLst>
              <p:tags r:id="rId5"/>
            </p:custDataLst>
          </p:nvPr>
        </p:nvPicPr>
        <p:blipFill>
          <a:blip r:embed="rId4"/>
          <a:stretch>
            <a:fillRect/>
          </a:stretch>
        </p:blipFill>
        <p:spPr>
          <a:xfrm>
            <a:off x="9199245" y="4747260"/>
            <a:ext cx="3173730" cy="2253615"/>
          </a:xfrm>
          <a:prstGeom prst="rect">
            <a:avLst/>
          </a:prstGeom>
        </p:spPr>
      </p:pic>
      <p:grpSp>
        <p:nvGrpSpPr>
          <p:cNvPr id="3" name="组合 2"/>
          <p:cNvGrpSpPr/>
          <p:nvPr/>
        </p:nvGrpSpPr>
        <p:grpSpPr>
          <a:xfrm>
            <a:off x="128905" y="0"/>
            <a:ext cx="3931285" cy="1513205"/>
            <a:chOff x="203" y="0"/>
            <a:chExt cx="6191" cy="2383"/>
          </a:xfrm>
        </p:grpSpPr>
        <p:sp>
          <p:nvSpPr>
            <p:cNvPr id="14" name="矩形 13"/>
            <p:cNvSpPr/>
            <p:nvPr>
              <p:custDataLst>
                <p:tags r:id="rId6"/>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542" cy="1930"/>
              <a:chOff x="203" y="0"/>
              <a:chExt cx="5542" cy="1930"/>
            </a:xfrm>
          </p:grpSpPr>
          <p:pic>
            <p:nvPicPr>
              <p:cNvPr id="17" name="图片 16"/>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0" name="直接连接符 19"/>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1" name="直接连接符 20"/>
            <p:cNvCxnSpPr/>
            <p:nvPr>
              <p:custDataLst>
                <p:tags r:id="rId12"/>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flipV="1">
            <a:off x="10101580" y="-765810"/>
            <a:ext cx="2601595" cy="2300605"/>
            <a:chOff x="15924" y="8373"/>
            <a:chExt cx="4097" cy="3623"/>
          </a:xfrm>
        </p:grpSpPr>
        <p:sp>
          <p:nvSpPr>
            <p:cNvPr id="12" name="任意多边形 11"/>
            <p:cNvSpPr/>
            <p:nvPr>
              <p:custDataLst>
                <p:tags r:id="rId2"/>
              </p:custDataLst>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3"/>
              </p:custDataLst>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 name="圆角矩形 8"/>
          <p:cNvSpPr/>
          <p:nvPr/>
        </p:nvSpPr>
        <p:spPr>
          <a:xfrm>
            <a:off x="1536700" y="1896110"/>
            <a:ext cx="9389110" cy="4016375"/>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2021205" y="2458085"/>
            <a:ext cx="8419465" cy="289179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(五) ERP</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ERP </a:t>
            </a:r>
            <a:r>
              <a:rPr kumimoji="0" lang="zh-CN" altLang="en-US" sz="200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是一种</a:t>
            </a:r>
            <a:r>
              <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可以提供跨地区、跨部门甚至跨企业整合实时信息的企业管理信息系统。</a:t>
            </a:r>
            <a:endPar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 ERP 不仅仅是一个软件，更重要的是一种管理思想，它实现了企业内部资源与企业相关的外部资源的整合，通过软件把企业的人、财、物、产、供、销及相应的物流、信息流、资金流、管理流、增值流等紧密地集成起来，实现资源优化和共享。</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128905" y="0"/>
            <a:ext cx="3931285" cy="1513205"/>
            <a:chOff x="203" y="0"/>
            <a:chExt cx="6191" cy="2383"/>
          </a:xfrm>
        </p:grpSpPr>
        <p:sp>
          <p:nvSpPr>
            <p:cNvPr id="5" name="矩形 4"/>
            <p:cNvSpPr/>
            <p:nvPr>
              <p:custDataLst>
                <p:tags r:id="rId4"/>
              </p:custDataLst>
            </p:nvPr>
          </p:nvSpPr>
          <p:spPr>
            <a:xfrm>
              <a:off x="1839" y="1653"/>
              <a:ext cx="432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二、ERP的发展历程</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6" name="组合 5"/>
            <p:cNvGrpSpPr/>
            <p:nvPr/>
          </p:nvGrpSpPr>
          <p:grpSpPr>
            <a:xfrm>
              <a:off x="203" y="0"/>
              <a:ext cx="5542" cy="1930"/>
              <a:chOff x="203" y="0"/>
              <a:chExt cx="5542" cy="1930"/>
            </a:xfrm>
          </p:grpSpPr>
          <p:pic>
            <p:nvPicPr>
              <p:cNvPr id="7" name="图片 6"/>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8" name="文本框 7"/>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 name="文本框 1"/>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9" name="直接连接符 58"/>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60" name="直接连接符 59"/>
            <p:cNvCxnSpPr/>
            <p:nvPr>
              <p:custDataLst>
                <p:tags r:id="rId10"/>
              </p:custDataLst>
            </p:nvPr>
          </p:nvCxnSpPr>
          <p:spPr>
            <a:xfrm>
              <a:off x="1220" y="2367"/>
              <a:ext cx="5174" cy="16"/>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10" name="https://img7.file.cache.docer.com/storage/1646387592400905900/ae145aeb64f9a6f153a065f4c975c1a8.png" descr="templates\picture_hover\&amp;pky94184452910&amp;"/>
          <p:cNvPicPr>
            <a:picLocks noChangeAspect="1"/>
          </p:cNvPicPr>
          <p:nvPr>
            <p:custDataLst>
              <p:tags r:id="rId12"/>
            </p:custDataLst>
          </p:nvPr>
        </p:nvPicPr>
        <p:blipFill>
          <a:blip r:embed="rId11"/>
          <a:stretch>
            <a:fillRect/>
          </a:stretch>
        </p:blipFill>
        <p:spPr>
          <a:xfrm>
            <a:off x="9199245" y="4747260"/>
            <a:ext cx="3173730" cy="2253615"/>
          </a:xfrm>
          <a:prstGeom prst="rect">
            <a:avLst/>
          </a:prstGeom>
        </p:spPr>
      </p:pic>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21" name="组合 33"/>
          <p:cNvGrpSpPr/>
          <p:nvPr/>
        </p:nvGrpSpPr>
        <p:grpSpPr>
          <a:xfrm>
            <a:off x="414338" y="1830388"/>
            <a:ext cx="3365500" cy="3363912"/>
            <a:chOff x="5174901" y="2544415"/>
            <a:chExt cx="1769169" cy="1769167"/>
          </a:xfrm>
        </p:grpSpPr>
        <p:sp>
          <p:nvSpPr>
            <p:cNvPr id="23" name="椭圆 22"/>
            <p:cNvSpPr/>
            <p:nvPr/>
          </p:nvSpPr>
          <p:spPr>
            <a:xfrm>
              <a:off x="5273040" y="2696034"/>
              <a:ext cx="1562543" cy="1474111"/>
            </a:xfrm>
            <a:prstGeom prst="ellipse">
              <a:avLst/>
            </a:prstGeom>
            <a:gradFill flip="none" rotWithShape="1">
              <a:gsLst>
                <a:gs pos="0">
                  <a:schemeClr val="bg1"/>
                </a:gs>
                <a:gs pos="51000">
                  <a:schemeClr val="bg1">
                    <a:lumMod val="95000"/>
                  </a:schemeClr>
                </a:gs>
                <a:gs pos="100000">
                  <a:schemeClr val="bg1">
                    <a:lumMod val="75000"/>
                  </a:schemeClr>
                </a:gs>
              </a:gsLst>
              <a:lin ang="13500000" scaled="1"/>
            </a:gradFill>
            <a:ln w="9525">
              <a:gradFill flip="none" rotWithShape="1">
                <a:gsLst>
                  <a:gs pos="0">
                    <a:schemeClr val="bg1"/>
                  </a:gs>
                  <a:gs pos="100000">
                    <a:schemeClr val="bg1">
                      <a:lumMod val="75000"/>
                    </a:schemeClr>
                  </a:gs>
                </a:gsLst>
                <a:lin ang="2700000" scaled="1"/>
              </a:gradFill>
            </a:ln>
            <a:effectLst>
              <a:outerShdw blurRad="152400" dist="38100" dir="2700000" algn="t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hangingPunct="1">
                <a:defRPr/>
              </a:pPr>
              <a:endParaRPr lang="zh-CN" altLang="en-US">
                <a:solidFill>
                  <a:prstClr val="white"/>
                </a:solidFill>
                <a:latin typeface="汉仪君黑-45简"/>
                <a:ea typeface="汉仪君黑-45简"/>
              </a:endParaRPr>
            </a:p>
          </p:txBody>
        </p:sp>
        <p:sp>
          <p:nvSpPr>
            <p:cNvPr id="24" name="弧形 23"/>
            <p:cNvSpPr/>
            <p:nvPr/>
          </p:nvSpPr>
          <p:spPr>
            <a:xfrm>
              <a:off x="5174901" y="2544415"/>
              <a:ext cx="1769169" cy="1769167"/>
            </a:xfrm>
            <a:prstGeom prst="arc">
              <a:avLst>
                <a:gd name="adj1" fmla="val 16200000"/>
                <a:gd name="adj2" fmla="val 112109"/>
              </a:avLst>
            </a:prstGeom>
            <a:ln>
              <a:solidFill>
                <a:srgbClr val="1F4E79"/>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25" name="弧形 24"/>
            <p:cNvSpPr/>
            <p:nvPr/>
          </p:nvSpPr>
          <p:spPr>
            <a:xfrm>
              <a:off x="5174901" y="2544415"/>
              <a:ext cx="1769169" cy="1769167"/>
            </a:xfrm>
            <a:prstGeom prst="arc">
              <a:avLst>
                <a:gd name="adj1" fmla="val 5400002"/>
                <a:gd name="adj2" fmla="val 10765101"/>
              </a:avLst>
            </a:prstGeom>
            <a:ln>
              <a:solidFill>
                <a:srgbClr val="1F4E79"/>
              </a:soli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28" name="弧形 27"/>
            <p:cNvSpPr/>
            <p:nvPr/>
          </p:nvSpPr>
          <p:spPr>
            <a:xfrm>
              <a:off x="5174901" y="2544415"/>
              <a:ext cx="1769169" cy="1769167"/>
            </a:xfrm>
            <a:prstGeom prst="arc">
              <a:avLst>
                <a:gd name="adj1" fmla="val 11248543"/>
                <a:gd name="adj2" fmla="val 15879374"/>
              </a:avLst>
            </a:prstGeom>
            <a:ln>
              <a:solidFill>
                <a:srgbClr val="FFD966"/>
              </a:solidFill>
              <a:prstDash val="dash"/>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sp>
          <p:nvSpPr>
            <p:cNvPr id="29" name="弧形 28"/>
            <p:cNvSpPr/>
            <p:nvPr/>
          </p:nvSpPr>
          <p:spPr>
            <a:xfrm>
              <a:off x="5174901" y="2544415"/>
              <a:ext cx="1769169" cy="1769167"/>
            </a:xfrm>
            <a:prstGeom prst="arc">
              <a:avLst>
                <a:gd name="adj1" fmla="val 340130"/>
                <a:gd name="adj2" fmla="val 4970841"/>
              </a:avLst>
            </a:prstGeom>
            <a:ln>
              <a:solidFill>
                <a:srgbClr val="FFD966"/>
              </a:solidFill>
              <a:prstDash val="dash"/>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eaLnBrk="1" hangingPunct="1">
                <a:defRPr/>
              </a:pPr>
              <a:endParaRPr lang="zh-CN" altLang="en-US"/>
            </a:p>
          </p:txBody>
        </p:sp>
      </p:grpSp>
      <p:sp>
        <p:nvSpPr>
          <p:cNvPr id="30" name="上箭头 93"/>
          <p:cNvSpPr/>
          <p:nvPr/>
        </p:nvSpPr>
        <p:spPr>
          <a:xfrm rot="5400000" flipH="1">
            <a:off x="2393950" y="3081338"/>
            <a:ext cx="3330575" cy="1155700"/>
          </a:xfrm>
          <a:custGeom>
            <a:gdLst>
              <a:gd name="connsiteX0" fmla="*/ 0 w 968846"/>
              <a:gd name="connsiteY0" fmla="*/ 414976 h 1088020"/>
              <a:gd name="connsiteX1" fmla="*/ 484423 w 968846"/>
              <a:gd name="connsiteY1" fmla="*/ 0 h 1088020"/>
              <a:gd name="connsiteX2" fmla="*/ 968846 w 968846"/>
              <a:gd name="connsiteY2" fmla="*/ 414976 h 1088020"/>
              <a:gd name="connsiteX3" fmla="*/ 726635 w 968846"/>
              <a:gd name="connsiteY3" fmla="*/ 414976 h 1088020"/>
              <a:gd name="connsiteX4" fmla="*/ 726635 w 968846"/>
              <a:gd name="connsiteY4" fmla="*/ 1088020 h 1088020"/>
              <a:gd name="connsiteX5" fmla="*/ 242212 w 968846"/>
              <a:gd name="connsiteY5" fmla="*/ 1088020 h 1088020"/>
              <a:gd name="connsiteX6" fmla="*/ 242212 w 968846"/>
              <a:gd name="connsiteY6" fmla="*/ 414976 h 1088020"/>
              <a:gd name="connsiteX7" fmla="*/ 0 w 968846"/>
              <a:gd name="connsiteY7" fmla="*/ 414976 h 1088020"/>
              <a:gd name="connsiteX0-1" fmla="*/ 394395 w 1363241"/>
              <a:gd name="connsiteY0-2" fmla="*/ 414976 h 1713053"/>
              <a:gd name="connsiteX1-3" fmla="*/ 878818 w 1363241"/>
              <a:gd name="connsiteY1-4" fmla="*/ 0 h 1713053"/>
              <a:gd name="connsiteX2-5" fmla="*/ 1363241 w 1363241"/>
              <a:gd name="connsiteY2-6" fmla="*/ 414976 h 1713053"/>
              <a:gd name="connsiteX3-7" fmla="*/ 1121030 w 1363241"/>
              <a:gd name="connsiteY3-8" fmla="*/ 414976 h 1713053"/>
              <a:gd name="connsiteX4-9" fmla="*/ 1121030 w 1363241"/>
              <a:gd name="connsiteY4-10" fmla="*/ 1088020 h 1713053"/>
              <a:gd name="connsiteX5-11" fmla="*/ 0 w 1363241"/>
              <a:gd name="connsiteY5-12" fmla="*/ 1713053 h 1713053"/>
              <a:gd name="connsiteX6-13" fmla="*/ 636607 w 1363241"/>
              <a:gd name="connsiteY6-14" fmla="*/ 414976 h 1713053"/>
              <a:gd name="connsiteX7-15" fmla="*/ 394395 w 1363241"/>
              <a:gd name="connsiteY7-16" fmla="*/ 414976 h 1713053"/>
              <a:gd name="connsiteX0-17" fmla="*/ 394395 w 1468271"/>
              <a:gd name="connsiteY0-18" fmla="*/ 414976 h 1747777"/>
              <a:gd name="connsiteX1-19" fmla="*/ 878818 w 1468271"/>
              <a:gd name="connsiteY1-20" fmla="*/ 0 h 1747777"/>
              <a:gd name="connsiteX2-21" fmla="*/ 1363241 w 1468271"/>
              <a:gd name="connsiteY2-22" fmla="*/ 414976 h 1747777"/>
              <a:gd name="connsiteX3-23" fmla="*/ 1121030 w 1468271"/>
              <a:gd name="connsiteY3-24" fmla="*/ 414976 h 1747777"/>
              <a:gd name="connsiteX4-25" fmla="*/ 1468271 w 1468271"/>
              <a:gd name="connsiteY4-26" fmla="*/ 1747777 h 1747777"/>
              <a:gd name="connsiteX5-27" fmla="*/ 0 w 1468271"/>
              <a:gd name="connsiteY5-28" fmla="*/ 1713053 h 1747777"/>
              <a:gd name="connsiteX6-29" fmla="*/ 636607 w 1468271"/>
              <a:gd name="connsiteY6-30" fmla="*/ 414976 h 1747777"/>
              <a:gd name="connsiteX7-31" fmla="*/ 394395 w 1468271"/>
              <a:gd name="connsiteY7-32" fmla="*/ 414976 h 1747777"/>
              <a:gd name="connsiteX0-33" fmla="*/ 672187 w 1746063"/>
              <a:gd name="connsiteY0-34" fmla="*/ 414976 h 2164466"/>
              <a:gd name="connsiteX1-35" fmla="*/ 1156610 w 1746063"/>
              <a:gd name="connsiteY1-36" fmla="*/ 0 h 2164466"/>
              <a:gd name="connsiteX2-37" fmla="*/ 1641033 w 1746063"/>
              <a:gd name="connsiteY2-38" fmla="*/ 414976 h 2164466"/>
              <a:gd name="connsiteX3-39" fmla="*/ 1398822 w 1746063"/>
              <a:gd name="connsiteY3-40" fmla="*/ 414976 h 2164466"/>
              <a:gd name="connsiteX4-41" fmla="*/ 1746063 w 1746063"/>
              <a:gd name="connsiteY4-42" fmla="*/ 1747777 h 2164466"/>
              <a:gd name="connsiteX5-43" fmla="*/ 0 w 1746063"/>
              <a:gd name="connsiteY5-44" fmla="*/ 2164466 h 2164466"/>
              <a:gd name="connsiteX6-45" fmla="*/ 914399 w 1746063"/>
              <a:gd name="connsiteY6-46" fmla="*/ 414976 h 2164466"/>
              <a:gd name="connsiteX7-47" fmla="*/ 672187 w 1746063"/>
              <a:gd name="connsiteY7-48" fmla="*/ 414976 h 2164466"/>
              <a:gd name="connsiteX0-49" fmla="*/ 672187 w 2012280"/>
              <a:gd name="connsiteY0-50" fmla="*/ 414976 h 2268638"/>
              <a:gd name="connsiteX1-51" fmla="*/ 1156610 w 2012280"/>
              <a:gd name="connsiteY1-52" fmla="*/ 0 h 2268638"/>
              <a:gd name="connsiteX2-53" fmla="*/ 1641033 w 2012280"/>
              <a:gd name="connsiteY2-54" fmla="*/ 414976 h 2268638"/>
              <a:gd name="connsiteX3-55" fmla="*/ 1398822 w 2012280"/>
              <a:gd name="connsiteY3-56" fmla="*/ 414976 h 2268638"/>
              <a:gd name="connsiteX4-57" fmla="*/ 2012280 w 2012280"/>
              <a:gd name="connsiteY4-58" fmla="*/ 2268638 h 2268638"/>
              <a:gd name="connsiteX5-59" fmla="*/ 0 w 2012280"/>
              <a:gd name="connsiteY5-60" fmla="*/ 2164466 h 2268638"/>
              <a:gd name="connsiteX6-61" fmla="*/ 914399 w 2012280"/>
              <a:gd name="connsiteY6-62" fmla="*/ 414976 h 2268638"/>
              <a:gd name="connsiteX7-63" fmla="*/ 672187 w 2012280"/>
              <a:gd name="connsiteY7-64" fmla="*/ 414976 h 2268638"/>
              <a:gd name="connsiteX0-65" fmla="*/ 672187 w 1965982"/>
              <a:gd name="connsiteY0-66" fmla="*/ 414976 h 2176041"/>
              <a:gd name="connsiteX1-67" fmla="*/ 1156610 w 1965982"/>
              <a:gd name="connsiteY1-68" fmla="*/ 0 h 2176041"/>
              <a:gd name="connsiteX2-69" fmla="*/ 1641033 w 1965982"/>
              <a:gd name="connsiteY2-70" fmla="*/ 414976 h 2176041"/>
              <a:gd name="connsiteX3-71" fmla="*/ 1398822 w 1965982"/>
              <a:gd name="connsiteY3-72" fmla="*/ 414976 h 2176041"/>
              <a:gd name="connsiteX4-73" fmla="*/ 1965982 w 1965982"/>
              <a:gd name="connsiteY4-74" fmla="*/ 2176041 h 2176041"/>
              <a:gd name="connsiteX5-75" fmla="*/ 0 w 1965982"/>
              <a:gd name="connsiteY5-76" fmla="*/ 2164466 h 2176041"/>
              <a:gd name="connsiteX6-77" fmla="*/ 914399 w 1965982"/>
              <a:gd name="connsiteY6-78" fmla="*/ 414976 h 2176041"/>
              <a:gd name="connsiteX7-79" fmla="*/ 672187 w 1965982"/>
              <a:gd name="connsiteY7-80" fmla="*/ 414976 h 2176041"/>
              <a:gd name="connsiteX0-81" fmla="*/ 672187 w 2116453"/>
              <a:gd name="connsiteY0-82" fmla="*/ 414976 h 2187616"/>
              <a:gd name="connsiteX1-83" fmla="*/ 1156610 w 2116453"/>
              <a:gd name="connsiteY1-84" fmla="*/ 0 h 2187616"/>
              <a:gd name="connsiteX2-85" fmla="*/ 1641033 w 2116453"/>
              <a:gd name="connsiteY2-86" fmla="*/ 414976 h 2187616"/>
              <a:gd name="connsiteX3-87" fmla="*/ 1398822 w 2116453"/>
              <a:gd name="connsiteY3-88" fmla="*/ 414976 h 2187616"/>
              <a:gd name="connsiteX4-89" fmla="*/ 2116453 w 2116453"/>
              <a:gd name="connsiteY4-90" fmla="*/ 2187616 h 2187616"/>
              <a:gd name="connsiteX5-91" fmla="*/ 0 w 2116453"/>
              <a:gd name="connsiteY5-92" fmla="*/ 2164466 h 2187616"/>
              <a:gd name="connsiteX6-93" fmla="*/ 914399 w 2116453"/>
              <a:gd name="connsiteY6-94" fmla="*/ 414976 h 2187616"/>
              <a:gd name="connsiteX7-95" fmla="*/ 672187 w 2116453"/>
              <a:gd name="connsiteY7-96" fmla="*/ 414976 h 2187616"/>
              <a:gd name="connsiteX0-97" fmla="*/ 672187 w 2116453"/>
              <a:gd name="connsiteY0-98" fmla="*/ 414976 h 2187616"/>
              <a:gd name="connsiteX1-99" fmla="*/ 1156610 w 2116453"/>
              <a:gd name="connsiteY1-100" fmla="*/ 0 h 2187616"/>
              <a:gd name="connsiteX2-101" fmla="*/ 1641033 w 2116453"/>
              <a:gd name="connsiteY2-102" fmla="*/ 414976 h 2187616"/>
              <a:gd name="connsiteX3-103" fmla="*/ 1398822 w 2116453"/>
              <a:gd name="connsiteY3-104" fmla="*/ 414976 h 2187616"/>
              <a:gd name="connsiteX4-105" fmla="*/ 2116453 w 2116453"/>
              <a:gd name="connsiteY4-106" fmla="*/ 2187616 h 2187616"/>
              <a:gd name="connsiteX5-107" fmla="*/ 0 w 2116453"/>
              <a:gd name="connsiteY5-108" fmla="*/ 2164466 h 2187616"/>
              <a:gd name="connsiteX6-109" fmla="*/ 914399 w 2116453"/>
              <a:gd name="connsiteY6-110" fmla="*/ 414976 h 2187616"/>
              <a:gd name="connsiteX7-111" fmla="*/ 672187 w 2116453"/>
              <a:gd name="connsiteY7-112" fmla="*/ 414976 h 2187616"/>
              <a:gd name="connsiteX0-113" fmla="*/ 672187 w 2116453"/>
              <a:gd name="connsiteY0-114" fmla="*/ 414976 h 2187616"/>
              <a:gd name="connsiteX1-115" fmla="*/ 1156610 w 2116453"/>
              <a:gd name="connsiteY1-116" fmla="*/ 0 h 2187616"/>
              <a:gd name="connsiteX2-117" fmla="*/ 1641033 w 2116453"/>
              <a:gd name="connsiteY2-118" fmla="*/ 414976 h 2187616"/>
              <a:gd name="connsiteX3-119" fmla="*/ 1398822 w 2116453"/>
              <a:gd name="connsiteY3-120" fmla="*/ 414976 h 2187616"/>
              <a:gd name="connsiteX4-121" fmla="*/ 2116453 w 2116453"/>
              <a:gd name="connsiteY4-122" fmla="*/ 2187616 h 2187616"/>
              <a:gd name="connsiteX5-123" fmla="*/ 0 w 2116453"/>
              <a:gd name="connsiteY5-124" fmla="*/ 2164466 h 2187616"/>
              <a:gd name="connsiteX6-125" fmla="*/ 914399 w 2116453"/>
              <a:gd name="connsiteY6-126" fmla="*/ 414976 h 2187616"/>
              <a:gd name="connsiteX7-127" fmla="*/ 672187 w 2116453"/>
              <a:gd name="connsiteY7-128" fmla="*/ 414976 h 2187616"/>
              <a:gd name="connsiteX0-129" fmla="*/ 672187 w 2116453"/>
              <a:gd name="connsiteY0-130" fmla="*/ 414976 h 2187616"/>
              <a:gd name="connsiteX1-131" fmla="*/ 1156610 w 2116453"/>
              <a:gd name="connsiteY1-132" fmla="*/ 0 h 2187616"/>
              <a:gd name="connsiteX2-133" fmla="*/ 1641033 w 2116453"/>
              <a:gd name="connsiteY2-134" fmla="*/ 414976 h 2187616"/>
              <a:gd name="connsiteX3-135" fmla="*/ 1398822 w 2116453"/>
              <a:gd name="connsiteY3-136" fmla="*/ 414976 h 2187616"/>
              <a:gd name="connsiteX4-137" fmla="*/ 2116453 w 2116453"/>
              <a:gd name="connsiteY4-138" fmla="*/ 2187616 h 2187616"/>
              <a:gd name="connsiteX5-139" fmla="*/ 0 w 2116453"/>
              <a:gd name="connsiteY5-140" fmla="*/ 2164466 h 2187616"/>
              <a:gd name="connsiteX6-141" fmla="*/ 914399 w 2116453"/>
              <a:gd name="connsiteY6-142" fmla="*/ 414976 h 2187616"/>
              <a:gd name="connsiteX7-143" fmla="*/ 672187 w 2116453"/>
              <a:gd name="connsiteY7-144" fmla="*/ 414976 h 2187616"/>
              <a:gd name="connsiteX0-145" fmla="*/ 672187 w 2116453"/>
              <a:gd name="connsiteY0-146" fmla="*/ 414976 h 2187616"/>
              <a:gd name="connsiteX1-147" fmla="*/ 1156610 w 2116453"/>
              <a:gd name="connsiteY1-148" fmla="*/ 0 h 2187616"/>
              <a:gd name="connsiteX2-149" fmla="*/ 1641033 w 2116453"/>
              <a:gd name="connsiteY2-150" fmla="*/ 414976 h 2187616"/>
              <a:gd name="connsiteX3-151" fmla="*/ 1398822 w 2116453"/>
              <a:gd name="connsiteY3-152" fmla="*/ 414976 h 2187616"/>
              <a:gd name="connsiteX4-153" fmla="*/ 2116453 w 2116453"/>
              <a:gd name="connsiteY4-154" fmla="*/ 2187616 h 2187616"/>
              <a:gd name="connsiteX5-155" fmla="*/ 0 w 2116453"/>
              <a:gd name="connsiteY5-156" fmla="*/ 2164466 h 2187616"/>
              <a:gd name="connsiteX6-157" fmla="*/ 914399 w 2116453"/>
              <a:gd name="connsiteY6-158" fmla="*/ 414976 h 2187616"/>
              <a:gd name="connsiteX7-159" fmla="*/ 672187 w 2116453"/>
              <a:gd name="connsiteY7-160" fmla="*/ 414976 h 2187616"/>
              <a:gd name="connsiteX0-161" fmla="*/ 672187 w 2116453"/>
              <a:gd name="connsiteY0-162" fmla="*/ 414976 h 2187616"/>
              <a:gd name="connsiteX1-163" fmla="*/ 1156610 w 2116453"/>
              <a:gd name="connsiteY1-164" fmla="*/ 0 h 2187616"/>
              <a:gd name="connsiteX2-165" fmla="*/ 1641033 w 2116453"/>
              <a:gd name="connsiteY2-166" fmla="*/ 414976 h 2187616"/>
              <a:gd name="connsiteX3-167" fmla="*/ 1398822 w 2116453"/>
              <a:gd name="connsiteY3-168" fmla="*/ 414976 h 2187616"/>
              <a:gd name="connsiteX4-169" fmla="*/ 2116453 w 2116453"/>
              <a:gd name="connsiteY4-170" fmla="*/ 2187616 h 2187616"/>
              <a:gd name="connsiteX5-171" fmla="*/ 0 w 2116453"/>
              <a:gd name="connsiteY5-172" fmla="*/ 2164466 h 2187616"/>
              <a:gd name="connsiteX6-173" fmla="*/ 914399 w 2116453"/>
              <a:gd name="connsiteY6-174" fmla="*/ 414976 h 2187616"/>
              <a:gd name="connsiteX7-175" fmla="*/ 672187 w 2116453"/>
              <a:gd name="connsiteY7-176" fmla="*/ 414976 h 2187616"/>
              <a:gd name="connsiteX0-177" fmla="*/ 672187 w 2880382"/>
              <a:gd name="connsiteY0-178" fmla="*/ 414976 h 2395961"/>
              <a:gd name="connsiteX1-179" fmla="*/ 1156610 w 2880382"/>
              <a:gd name="connsiteY1-180" fmla="*/ 0 h 2395961"/>
              <a:gd name="connsiteX2-181" fmla="*/ 1641033 w 2880382"/>
              <a:gd name="connsiteY2-182" fmla="*/ 414976 h 2395961"/>
              <a:gd name="connsiteX3-183" fmla="*/ 1398822 w 2880382"/>
              <a:gd name="connsiteY3-184" fmla="*/ 414976 h 2395961"/>
              <a:gd name="connsiteX4-185" fmla="*/ 2880382 w 2880382"/>
              <a:gd name="connsiteY4-186" fmla="*/ 2395961 h 2395961"/>
              <a:gd name="connsiteX5-187" fmla="*/ 0 w 2880382"/>
              <a:gd name="connsiteY5-188" fmla="*/ 2164466 h 2395961"/>
              <a:gd name="connsiteX6-189" fmla="*/ 914399 w 2880382"/>
              <a:gd name="connsiteY6-190" fmla="*/ 414976 h 2395961"/>
              <a:gd name="connsiteX7-191" fmla="*/ 672187 w 2880382"/>
              <a:gd name="connsiteY7-192" fmla="*/ 414976 h 2395961"/>
              <a:gd name="connsiteX0-193" fmla="*/ 949979 w 3158174"/>
              <a:gd name="connsiteY0-194" fmla="*/ 414976 h 2395961"/>
              <a:gd name="connsiteX1-195" fmla="*/ 1434402 w 3158174"/>
              <a:gd name="connsiteY1-196" fmla="*/ 0 h 2395961"/>
              <a:gd name="connsiteX2-197" fmla="*/ 1918825 w 3158174"/>
              <a:gd name="connsiteY2-198" fmla="*/ 414976 h 2395961"/>
              <a:gd name="connsiteX3-199" fmla="*/ 1676614 w 3158174"/>
              <a:gd name="connsiteY3-200" fmla="*/ 414976 h 2395961"/>
              <a:gd name="connsiteX4-201" fmla="*/ 3158174 w 3158174"/>
              <a:gd name="connsiteY4-202" fmla="*/ 2395961 h 2395961"/>
              <a:gd name="connsiteX5-203" fmla="*/ 0 w 3158174"/>
              <a:gd name="connsiteY5-204" fmla="*/ 2384385 h 2395961"/>
              <a:gd name="connsiteX6-205" fmla="*/ 1192191 w 3158174"/>
              <a:gd name="connsiteY6-206" fmla="*/ 414976 h 2395961"/>
              <a:gd name="connsiteX7-207" fmla="*/ 949979 w 3158174"/>
              <a:gd name="connsiteY7-208" fmla="*/ 414976 h 2395961"/>
              <a:gd name="connsiteX0-209" fmla="*/ 1193047 w 3401242"/>
              <a:gd name="connsiteY0-210" fmla="*/ 414976 h 2407534"/>
              <a:gd name="connsiteX1-211" fmla="*/ 1677470 w 3401242"/>
              <a:gd name="connsiteY1-212" fmla="*/ 0 h 2407534"/>
              <a:gd name="connsiteX2-213" fmla="*/ 2161893 w 3401242"/>
              <a:gd name="connsiteY2-214" fmla="*/ 414976 h 2407534"/>
              <a:gd name="connsiteX3-215" fmla="*/ 1919682 w 3401242"/>
              <a:gd name="connsiteY3-216" fmla="*/ 414976 h 2407534"/>
              <a:gd name="connsiteX4-217" fmla="*/ 3401242 w 3401242"/>
              <a:gd name="connsiteY4-218" fmla="*/ 2395961 h 2407534"/>
              <a:gd name="connsiteX5-219" fmla="*/ 0 w 3401242"/>
              <a:gd name="connsiteY5-220" fmla="*/ 2407534 h 2407534"/>
              <a:gd name="connsiteX6-221" fmla="*/ 1435259 w 3401242"/>
              <a:gd name="connsiteY6-222" fmla="*/ 414976 h 2407534"/>
              <a:gd name="connsiteX7-223" fmla="*/ 1193047 w 3401242"/>
              <a:gd name="connsiteY7-224" fmla="*/ 414976 h 240753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3401242" h="2407534">
                <a:moveTo>
                  <a:pt x="1193047" y="414976"/>
                </a:moveTo>
                <a:lnTo>
                  <a:pt x="1677470" y="0"/>
                </a:lnTo>
                <a:lnTo>
                  <a:pt x="2161893" y="414976"/>
                </a:lnTo>
                <a:lnTo>
                  <a:pt x="1919682" y="414976"/>
                </a:lnTo>
                <a:cubicBezTo>
                  <a:pt x="2054720" y="1086879"/>
                  <a:pt x="2884240" y="2025000"/>
                  <a:pt x="3401242" y="2395961"/>
                </a:cubicBezTo>
                <a:lnTo>
                  <a:pt x="0" y="2407534"/>
                </a:lnTo>
                <a:cubicBezTo>
                  <a:pt x="663615" y="2171611"/>
                  <a:pt x="1292504" y="1056012"/>
                  <a:pt x="1435259" y="414976"/>
                </a:cubicBezTo>
                <a:lnTo>
                  <a:pt x="1193047" y="414976"/>
                </a:lnTo>
                <a:close/>
              </a:path>
            </a:pathLst>
          </a:custGeom>
          <a:gradFill flip="none" rotWithShape="1">
            <a:gsLst>
              <a:gs pos="0">
                <a:srgbClr val="1F4E79"/>
              </a:gs>
              <a:gs pos="92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fontAlgn="auto" hangingPunct="1">
              <a:spcBef>
                <a:spcPct val="0"/>
              </a:spcBef>
              <a:spcAft>
                <a:spcPct val="0"/>
              </a:spcAft>
              <a:defRPr/>
            </a:pPr>
            <a:endParaRPr lang="zh-CN" altLang="en-US">
              <a:solidFill>
                <a:prstClr val="white"/>
              </a:solidFill>
              <a:latin typeface="+mn-ea"/>
            </a:endParaRPr>
          </a:p>
        </p:txBody>
      </p:sp>
      <p:sp>
        <p:nvSpPr>
          <p:cNvPr id="33" name="矩形 32"/>
          <p:cNvSpPr/>
          <p:nvPr/>
        </p:nvSpPr>
        <p:spPr>
          <a:xfrm>
            <a:off x="717550" y="2864485"/>
            <a:ext cx="2764155" cy="12915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effectLst/>
                <a:uLnTx/>
                <a:uFillTx/>
                <a:latin typeface="微软雅黑" panose="020b0503020204020204" charset="-122"/>
                <a:ea typeface="微软雅黑" panose="020b0503020204020204" charset="-122"/>
                <a:sym typeface="+mn-ea"/>
              </a:rPr>
              <a:t>我国MRPⅡ/ERP的应用和发展过程，大致可划分为四个阶段。</a:t>
            </a:r>
            <a:endParaRPr kumimoji="0" lang="en-US" altLang="zh-CN" sz="1200" b="0" i="0" u="none" strike="noStrike" kern="1200" cap="none" spc="0" normalizeH="0" baseline="0" noProof="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nvGrpSpPr>
          <p:cNvPr id="9" name="组合 20"/>
          <p:cNvGrpSpPr/>
          <p:nvPr/>
        </p:nvGrpSpPr>
        <p:grpSpPr>
          <a:xfrm>
            <a:off x="5041900" y="941705"/>
            <a:ext cx="2691130" cy="2235200"/>
            <a:chOff x="406973" y="2194453"/>
            <a:chExt cx="2690455" cy="2234425"/>
          </a:xfrm>
        </p:grpSpPr>
        <p:sp>
          <p:nvSpPr>
            <p:cNvPr id="10" name="矩形 9"/>
            <p:cNvSpPr/>
            <p:nvPr/>
          </p:nvSpPr>
          <p:spPr>
            <a:xfrm>
              <a:off x="406973" y="2194453"/>
              <a:ext cx="2690455" cy="2123547"/>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1" name="矩形 10"/>
            <p:cNvSpPr/>
            <p:nvPr/>
          </p:nvSpPr>
          <p:spPr>
            <a:xfrm>
              <a:off x="406973" y="433207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grpSp>
        <p:nvGrpSpPr>
          <p:cNvPr id="13" name="组合 26"/>
          <p:cNvGrpSpPr/>
          <p:nvPr/>
        </p:nvGrpSpPr>
        <p:grpSpPr>
          <a:xfrm>
            <a:off x="8612505" y="893445"/>
            <a:ext cx="2690495" cy="2172970"/>
            <a:chOff x="406973" y="2144891"/>
            <a:chExt cx="2690455" cy="2173109"/>
          </a:xfrm>
        </p:grpSpPr>
        <p:sp>
          <p:nvSpPr>
            <p:cNvPr id="14" name="矩形 13"/>
            <p:cNvSpPr/>
            <p:nvPr/>
          </p:nvSpPr>
          <p:spPr>
            <a:xfrm>
              <a:off x="406973" y="2194453"/>
              <a:ext cx="2690455" cy="2123547"/>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5" name="矩形 14"/>
            <p:cNvSpPr/>
            <p:nvPr/>
          </p:nvSpPr>
          <p:spPr>
            <a:xfrm>
              <a:off x="406973" y="2144891"/>
              <a:ext cx="2690455" cy="119273"/>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35" name="矩形 34"/>
          <p:cNvSpPr/>
          <p:nvPr/>
        </p:nvSpPr>
        <p:spPr>
          <a:xfrm>
            <a:off x="5620385" y="1386205"/>
            <a:ext cx="147256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50000"/>
              </a:lnSpc>
              <a:spcBef>
                <a:spcPct val="0"/>
              </a:spcBef>
              <a:spcAft>
                <a:spcPct val="0"/>
              </a:spcAft>
              <a:buClrTx/>
              <a:buSzTx/>
              <a:buFontTx/>
              <a:buNone/>
              <a:defRPr/>
            </a:pPr>
            <a:r>
              <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r>
              <a:rPr lang="zh-CN" altLang="en-US" sz="2000" noProof="0" smtClean="0">
                <a:ln>
                  <a:noFill/>
                </a:ln>
                <a:effectLst/>
                <a:uLnTx/>
                <a:uFillTx/>
                <a:latin typeface="微软雅黑" panose="020b0503020204020204" charset="-122"/>
                <a:ea typeface="微软雅黑" panose="020b0503020204020204" charset="-122"/>
                <a:sym typeface="+mn-ea"/>
              </a:rPr>
              <a:t>一</a:t>
            </a:r>
            <a:r>
              <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a:t>
            </a:r>
            <a:endPar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L="0" marR="0" lvl="0" indent="0" algn="ctr"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rPr>
              <a:t>启动期</a:t>
            </a:r>
            <a:endPar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endParaRPr>
          </a:p>
        </p:txBody>
      </p:sp>
      <p:grpSp>
        <p:nvGrpSpPr>
          <p:cNvPr id="38" name="组合 20"/>
          <p:cNvGrpSpPr/>
          <p:nvPr/>
        </p:nvGrpSpPr>
        <p:grpSpPr>
          <a:xfrm>
            <a:off x="5041900" y="3903980"/>
            <a:ext cx="2691130" cy="2235200"/>
            <a:chOff x="406973" y="2194453"/>
            <a:chExt cx="2690455" cy="2234425"/>
          </a:xfrm>
        </p:grpSpPr>
        <p:sp>
          <p:nvSpPr>
            <p:cNvPr id="44" name="矩形 43"/>
            <p:cNvSpPr/>
            <p:nvPr/>
          </p:nvSpPr>
          <p:spPr>
            <a:xfrm>
              <a:off x="406973" y="2194453"/>
              <a:ext cx="2690455" cy="2123547"/>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45" name="矩形 44"/>
            <p:cNvSpPr/>
            <p:nvPr/>
          </p:nvSpPr>
          <p:spPr>
            <a:xfrm>
              <a:off x="406973" y="433207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grpSp>
        <p:nvGrpSpPr>
          <p:cNvPr id="39" name="组合 26"/>
          <p:cNvGrpSpPr/>
          <p:nvPr/>
        </p:nvGrpSpPr>
        <p:grpSpPr>
          <a:xfrm>
            <a:off x="8612505" y="3855085"/>
            <a:ext cx="2690495" cy="2172970"/>
            <a:chOff x="406973" y="2144891"/>
            <a:chExt cx="2690455" cy="2173109"/>
          </a:xfrm>
        </p:grpSpPr>
        <p:sp>
          <p:nvSpPr>
            <p:cNvPr id="42" name="矩形 41"/>
            <p:cNvSpPr/>
            <p:nvPr/>
          </p:nvSpPr>
          <p:spPr>
            <a:xfrm>
              <a:off x="406973" y="2194453"/>
              <a:ext cx="2690455" cy="2123547"/>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43" name="矩形 42"/>
            <p:cNvSpPr/>
            <p:nvPr/>
          </p:nvSpPr>
          <p:spPr>
            <a:xfrm>
              <a:off x="406973" y="2144891"/>
              <a:ext cx="2690455" cy="119273"/>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46" name="上箭头 93"/>
          <p:cNvSpPr/>
          <p:nvPr/>
        </p:nvSpPr>
        <p:spPr>
          <a:xfrm flipH="1" flipV="1">
            <a:off x="5645585" y="3191291"/>
            <a:ext cx="1483127" cy="697960"/>
          </a:xfrm>
          <a:custGeom>
            <a:gdLst>
              <a:gd name="connsiteX0" fmla="*/ 0 w 968846"/>
              <a:gd name="connsiteY0" fmla="*/ 414976 h 1088020"/>
              <a:gd name="connsiteX1" fmla="*/ 484423 w 968846"/>
              <a:gd name="connsiteY1" fmla="*/ 0 h 1088020"/>
              <a:gd name="connsiteX2" fmla="*/ 968846 w 968846"/>
              <a:gd name="connsiteY2" fmla="*/ 414976 h 1088020"/>
              <a:gd name="connsiteX3" fmla="*/ 726635 w 968846"/>
              <a:gd name="connsiteY3" fmla="*/ 414976 h 1088020"/>
              <a:gd name="connsiteX4" fmla="*/ 726635 w 968846"/>
              <a:gd name="connsiteY4" fmla="*/ 1088020 h 1088020"/>
              <a:gd name="connsiteX5" fmla="*/ 242212 w 968846"/>
              <a:gd name="connsiteY5" fmla="*/ 1088020 h 1088020"/>
              <a:gd name="connsiteX6" fmla="*/ 242212 w 968846"/>
              <a:gd name="connsiteY6" fmla="*/ 414976 h 1088020"/>
              <a:gd name="connsiteX7" fmla="*/ 0 w 968846"/>
              <a:gd name="connsiteY7" fmla="*/ 414976 h 1088020"/>
              <a:gd name="connsiteX0-1" fmla="*/ 394395 w 1363241"/>
              <a:gd name="connsiteY0-2" fmla="*/ 414976 h 1713053"/>
              <a:gd name="connsiteX1-3" fmla="*/ 878818 w 1363241"/>
              <a:gd name="connsiteY1-4" fmla="*/ 0 h 1713053"/>
              <a:gd name="connsiteX2-5" fmla="*/ 1363241 w 1363241"/>
              <a:gd name="connsiteY2-6" fmla="*/ 414976 h 1713053"/>
              <a:gd name="connsiteX3-7" fmla="*/ 1121030 w 1363241"/>
              <a:gd name="connsiteY3-8" fmla="*/ 414976 h 1713053"/>
              <a:gd name="connsiteX4-9" fmla="*/ 1121030 w 1363241"/>
              <a:gd name="connsiteY4-10" fmla="*/ 1088020 h 1713053"/>
              <a:gd name="connsiteX5-11" fmla="*/ 0 w 1363241"/>
              <a:gd name="connsiteY5-12" fmla="*/ 1713053 h 1713053"/>
              <a:gd name="connsiteX6-13" fmla="*/ 636607 w 1363241"/>
              <a:gd name="connsiteY6-14" fmla="*/ 414976 h 1713053"/>
              <a:gd name="connsiteX7-15" fmla="*/ 394395 w 1363241"/>
              <a:gd name="connsiteY7-16" fmla="*/ 414976 h 1713053"/>
              <a:gd name="connsiteX0-17" fmla="*/ 394395 w 1468271"/>
              <a:gd name="connsiteY0-18" fmla="*/ 414976 h 1747777"/>
              <a:gd name="connsiteX1-19" fmla="*/ 878818 w 1468271"/>
              <a:gd name="connsiteY1-20" fmla="*/ 0 h 1747777"/>
              <a:gd name="connsiteX2-21" fmla="*/ 1363241 w 1468271"/>
              <a:gd name="connsiteY2-22" fmla="*/ 414976 h 1747777"/>
              <a:gd name="connsiteX3-23" fmla="*/ 1121030 w 1468271"/>
              <a:gd name="connsiteY3-24" fmla="*/ 414976 h 1747777"/>
              <a:gd name="connsiteX4-25" fmla="*/ 1468271 w 1468271"/>
              <a:gd name="connsiteY4-26" fmla="*/ 1747777 h 1747777"/>
              <a:gd name="connsiteX5-27" fmla="*/ 0 w 1468271"/>
              <a:gd name="connsiteY5-28" fmla="*/ 1713053 h 1747777"/>
              <a:gd name="connsiteX6-29" fmla="*/ 636607 w 1468271"/>
              <a:gd name="connsiteY6-30" fmla="*/ 414976 h 1747777"/>
              <a:gd name="connsiteX7-31" fmla="*/ 394395 w 1468271"/>
              <a:gd name="connsiteY7-32" fmla="*/ 414976 h 1747777"/>
              <a:gd name="connsiteX0-33" fmla="*/ 672187 w 1746063"/>
              <a:gd name="connsiteY0-34" fmla="*/ 414976 h 2164466"/>
              <a:gd name="connsiteX1-35" fmla="*/ 1156610 w 1746063"/>
              <a:gd name="connsiteY1-36" fmla="*/ 0 h 2164466"/>
              <a:gd name="connsiteX2-37" fmla="*/ 1641033 w 1746063"/>
              <a:gd name="connsiteY2-38" fmla="*/ 414976 h 2164466"/>
              <a:gd name="connsiteX3-39" fmla="*/ 1398822 w 1746063"/>
              <a:gd name="connsiteY3-40" fmla="*/ 414976 h 2164466"/>
              <a:gd name="connsiteX4-41" fmla="*/ 1746063 w 1746063"/>
              <a:gd name="connsiteY4-42" fmla="*/ 1747777 h 2164466"/>
              <a:gd name="connsiteX5-43" fmla="*/ 0 w 1746063"/>
              <a:gd name="connsiteY5-44" fmla="*/ 2164466 h 2164466"/>
              <a:gd name="connsiteX6-45" fmla="*/ 914399 w 1746063"/>
              <a:gd name="connsiteY6-46" fmla="*/ 414976 h 2164466"/>
              <a:gd name="connsiteX7-47" fmla="*/ 672187 w 1746063"/>
              <a:gd name="connsiteY7-48" fmla="*/ 414976 h 2164466"/>
              <a:gd name="connsiteX0-49" fmla="*/ 672187 w 2012280"/>
              <a:gd name="connsiteY0-50" fmla="*/ 414976 h 2268638"/>
              <a:gd name="connsiteX1-51" fmla="*/ 1156610 w 2012280"/>
              <a:gd name="connsiteY1-52" fmla="*/ 0 h 2268638"/>
              <a:gd name="connsiteX2-53" fmla="*/ 1641033 w 2012280"/>
              <a:gd name="connsiteY2-54" fmla="*/ 414976 h 2268638"/>
              <a:gd name="connsiteX3-55" fmla="*/ 1398822 w 2012280"/>
              <a:gd name="connsiteY3-56" fmla="*/ 414976 h 2268638"/>
              <a:gd name="connsiteX4-57" fmla="*/ 2012280 w 2012280"/>
              <a:gd name="connsiteY4-58" fmla="*/ 2268638 h 2268638"/>
              <a:gd name="connsiteX5-59" fmla="*/ 0 w 2012280"/>
              <a:gd name="connsiteY5-60" fmla="*/ 2164466 h 2268638"/>
              <a:gd name="connsiteX6-61" fmla="*/ 914399 w 2012280"/>
              <a:gd name="connsiteY6-62" fmla="*/ 414976 h 2268638"/>
              <a:gd name="connsiteX7-63" fmla="*/ 672187 w 2012280"/>
              <a:gd name="connsiteY7-64" fmla="*/ 414976 h 2268638"/>
              <a:gd name="connsiteX0-65" fmla="*/ 672187 w 1965982"/>
              <a:gd name="connsiteY0-66" fmla="*/ 414976 h 2176041"/>
              <a:gd name="connsiteX1-67" fmla="*/ 1156610 w 1965982"/>
              <a:gd name="connsiteY1-68" fmla="*/ 0 h 2176041"/>
              <a:gd name="connsiteX2-69" fmla="*/ 1641033 w 1965982"/>
              <a:gd name="connsiteY2-70" fmla="*/ 414976 h 2176041"/>
              <a:gd name="connsiteX3-71" fmla="*/ 1398822 w 1965982"/>
              <a:gd name="connsiteY3-72" fmla="*/ 414976 h 2176041"/>
              <a:gd name="connsiteX4-73" fmla="*/ 1965982 w 1965982"/>
              <a:gd name="connsiteY4-74" fmla="*/ 2176041 h 2176041"/>
              <a:gd name="connsiteX5-75" fmla="*/ 0 w 1965982"/>
              <a:gd name="connsiteY5-76" fmla="*/ 2164466 h 2176041"/>
              <a:gd name="connsiteX6-77" fmla="*/ 914399 w 1965982"/>
              <a:gd name="connsiteY6-78" fmla="*/ 414976 h 2176041"/>
              <a:gd name="connsiteX7-79" fmla="*/ 672187 w 1965982"/>
              <a:gd name="connsiteY7-80" fmla="*/ 414976 h 2176041"/>
              <a:gd name="connsiteX0-81" fmla="*/ 672187 w 2116453"/>
              <a:gd name="connsiteY0-82" fmla="*/ 414976 h 2187616"/>
              <a:gd name="connsiteX1-83" fmla="*/ 1156610 w 2116453"/>
              <a:gd name="connsiteY1-84" fmla="*/ 0 h 2187616"/>
              <a:gd name="connsiteX2-85" fmla="*/ 1641033 w 2116453"/>
              <a:gd name="connsiteY2-86" fmla="*/ 414976 h 2187616"/>
              <a:gd name="connsiteX3-87" fmla="*/ 1398822 w 2116453"/>
              <a:gd name="connsiteY3-88" fmla="*/ 414976 h 2187616"/>
              <a:gd name="connsiteX4-89" fmla="*/ 2116453 w 2116453"/>
              <a:gd name="connsiteY4-90" fmla="*/ 2187616 h 2187616"/>
              <a:gd name="connsiteX5-91" fmla="*/ 0 w 2116453"/>
              <a:gd name="connsiteY5-92" fmla="*/ 2164466 h 2187616"/>
              <a:gd name="connsiteX6-93" fmla="*/ 914399 w 2116453"/>
              <a:gd name="connsiteY6-94" fmla="*/ 414976 h 2187616"/>
              <a:gd name="connsiteX7-95" fmla="*/ 672187 w 2116453"/>
              <a:gd name="connsiteY7-96" fmla="*/ 414976 h 2187616"/>
              <a:gd name="connsiteX0-97" fmla="*/ 672187 w 2116453"/>
              <a:gd name="connsiteY0-98" fmla="*/ 414976 h 2187616"/>
              <a:gd name="connsiteX1-99" fmla="*/ 1156610 w 2116453"/>
              <a:gd name="connsiteY1-100" fmla="*/ 0 h 2187616"/>
              <a:gd name="connsiteX2-101" fmla="*/ 1641033 w 2116453"/>
              <a:gd name="connsiteY2-102" fmla="*/ 414976 h 2187616"/>
              <a:gd name="connsiteX3-103" fmla="*/ 1398822 w 2116453"/>
              <a:gd name="connsiteY3-104" fmla="*/ 414976 h 2187616"/>
              <a:gd name="connsiteX4-105" fmla="*/ 2116453 w 2116453"/>
              <a:gd name="connsiteY4-106" fmla="*/ 2187616 h 2187616"/>
              <a:gd name="connsiteX5-107" fmla="*/ 0 w 2116453"/>
              <a:gd name="connsiteY5-108" fmla="*/ 2164466 h 2187616"/>
              <a:gd name="connsiteX6-109" fmla="*/ 914399 w 2116453"/>
              <a:gd name="connsiteY6-110" fmla="*/ 414976 h 2187616"/>
              <a:gd name="connsiteX7-111" fmla="*/ 672187 w 2116453"/>
              <a:gd name="connsiteY7-112" fmla="*/ 414976 h 2187616"/>
              <a:gd name="connsiteX0-113" fmla="*/ 672187 w 2116453"/>
              <a:gd name="connsiteY0-114" fmla="*/ 414976 h 2187616"/>
              <a:gd name="connsiteX1-115" fmla="*/ 1156610 w 2116453"/>
              <a:gd name="connsiteY1-116" fmla="*/ 0 h 2187616"/>
              <a:gd name="connsiteX2-117" fmla="*/ 1641033 w 2116453"/>
              <a:gd name="connsiteY2-118" fmla="*/ 414976 h 2187616"/>
              <a:gd name="connsiteX3-119" fmla="*/ 1398822 w 2116453"/>
              <a:gd name="connsiteY3-120" fmla="*/ 414976 h 2187616"/>
              <a:gd name="connsiteX4-121" fmla="*/ 2116453 w 2116453"/>
              <a:gd name="connsiteY4-122" fmla="*/ 2187616 h 2187616"/>
              <a:gd name="connsiteX5-123" fmla="*/ 0 w 2116453"/>
              <a:gd name="connsiteY5-124" fmla="*/ 2164466 h 2187616"/>
              <a:gd name="connsiteX6-125" fmla="*/ 914399 w 2116453"/>
              <a:gd name="connsiteY6-126" fmla="*/ 414976 h 2187616"/>
              <a:gd name="connsiteX7-127" fmla="*/ 672187 w 2116453"/>
              <a:gd name="connsiteY7-128" fmla="*/ 414976 h 2187616"/>
              <a:gd name="connsiteX0-129" fmla="*/ 672187 w 2116453"/>
              <a:gd name="connsiteY0-130" fmla="*/ 414976 h 2187616"/>
              <a:gd name="connsiteX1-131" fmla="*/ 1156610 w 2116453"/>
              <a:gd name="connsiteY1-132" fmla="*/ 0 h 2187616"/>
              <a:gd name="connsiteX2-133" fmla="*/ 1641033 w 2116453"/>
              <a:gd name="connsiteY2-134" fmla="*/ 414976 h 2187616"/>
              <a:gd name="connsiteX3-135" fmla="*/ 1398822 w 2116453"/>
              <a:gd name="connsiteY3-136" fmla="*/ 414976 h 2187616"/>
              <a:gd name="connsiteX4-137" fmla="*/ 2116453 w 2116453"/>
              <a:gd name="connsiteY4-138" fmla="*/ 2187616 h 2187616"/>
              <a:gd name="connsiteX5-139" fmla="*/ 0 w 2116453"/>
              <a:gd name="connsiteY5-140" fmla="*/ 2164466 h 2187616"/>
              <a:gd name="connsiteX6-141" fmla="*/ 914399 w 2116453"/>
              <a:gd name="connsiteY6-142" fmla="*/ 414976 h 2187616"/>
              <a:gd name="connsiteX7-143" fmla="*/ 672187 w 2116453"/>
              <a:gd name="connsiteY7-144" fmla="*/ 414976 h 2187616"/>
              <a:gd name="connsiteX0-145" fmla="*/ 672187 w 2116453"/>
              <a:gd name="connsiteY0-146" fmla="*/ 414976 h 2187616"/>
              <a:gd name="connsiteX1-147" fmla="*/ 1156610 w 2116453"/>
              <a:gd name="connsiteY1-148" fmla="*/ 0 h 2187616"/>
              <a:gd name="connsiteX2-149" fmla="*/ 1641033 w 2116453"/>
              <a:gd name="connsiteY2-150" fmla="*/ 414976 h 2187616"/>
              <a:gd name="connsiteX3-151" fmla="*/ 1398822 w 2116453"/>
              <a:gd name="connsiteY3-152" fmla="*/ 414976 h 2187616"/>
              <a:gd name="connsiteX4-153" fmla="*/ 2116453 w 2116453"/>
              <a:gd name="connsiteY4-154" fmla="*/ 2187616 h 2187616"/>
              <a:gd name="connsiteX5-155" fmla="*/ 0 w 2116453"/>
              <a:gd name="connsiteY5-156" fmla="*/ 2164466 h 2187616"/>
              <a:gd name="connsiteX6-157" fmla="*/ 914399 w 2116453"/>
              <a:gd name="connsiteY6-158" fmla="*/ 414976 h 2187616"/>
              <a:gd name="connsiteX7-159" fmla="*/ 672187 w 2116453"/>
              <a:gd name="connsiteY7-160" fmla="*/ 414976 h 2187616"/>
              <a:gd name="connsiteX0-161" fmla="*/ 672187 w 2116453"/>
              <a:gd name="connsiteY0-162" fmla="*/ 414976 h 2187616"/>
              <a:gd name="connsiteX1-163" fmla="*/ 1156610 w 2116453"/>
              <a:gd name="connsiteY1-164" fmla="*/ 0 h 2187616"/>
              <a:gd name="connsiteX2-165" fmla="*/ 1641033 w 2116453"/>
              <a:gd name="connsiteY2-166" fmla="*/ 414976 h 2187616"/>
              <a:gd name="connsiteX3-167" fmla="*/ 1398822 w 2116453"/>
              <a:gd name="connsiteY3-168" fmla="*/ 414976 h 2187616"/>
              <a:gd name="connsiteX4-169" fmla="*/ 2116453 w 2116453"/>
              <a:gd name="connsiteY4-170" fmla="*/ 2187616 h 2187616"/>
              <a:gd name="connsiteX5-171" fmla="*/ 0 w 2116453"/>
              <a:gd name="connsiteY5-172" fmla="*/ 2164466 h 2187616"/>
              <a:gd name="connsiteX6-173" fmla="*/ 914399 w 2116453"/>
              <a:gd name="connsiteY6-174" fmla="*/ 414976 h 2187616"/>
              <a:gd name="connsiteX7-175" fmla="*/ 672187 w 2116453"/>
              <a:gd name="connsiteY7-176" fmla="*/ 414976 h 2187616"/>
              <a:gd name="connsiteX0-177" fmla="*/ 672187 w 2880382"/>
              <a:gd name="connsiteY0-178" fmla="*/ 414976 h 2395961"/>
              <a:gd name="connsiteX1-179" fmla="*/ 1156610 w 2880382"/>
              <a:gd name="connsiteY1-180" fmla="*/ 0 h 2395961"/>
              <a:gd name="connsiteX2-181" fmla="*/ 1641033 w 2880382"/>
              <a:gd name="connsiteY2-182" fmla="*/ 414976 h 2395961"/>
              <a:gd name="connsiteX3-183" fmla="*/ 1398822 w 2880382"/>
              <a:gd name="connsiteY3-184" fmla="*/ 414976 h 2395961"/>
              <a:gd name="connsiteX4-185" fmla="*/ 2880382 w 2880382"/>
              <a:gd name="connsiteY4-186" fmla="*/ 2395961 h 2395961"/>
              <a:gd name="connsiteX5-187" fmla="*/ 0 w 2880382"/>
              <a:gd name="connsiteY5-188" fmla="*/ 2164466 h 2395961"/>
              <a:gd name="connsiteX6-189" fmla="*/ 914399 w 2880382"/>
              <a:gd name="connsiteY6-190" fmla="*/ 414976 h 2395961"/>
              <a:gd name="connsiteX7-191" fmla="*/ 672187 w 2880382"/>
              <a:gd name="connsiteY7-192" fmla="*/ 414976 h 2395961"/>
              <a:gd name="connsiteX0-193" fmla="*/ 949979 w 3158174"/>
              <a:gd name="connsiteY0-194" fmla="*/ 414976 h 2395961"/>
              <a:gd name="connsiteX1-195" fmla="*/ 1434402 w 3158174"/>
              <a:gd name="connsiteY1-196" fmla="*/ 0 h 2395961"/>
              <a:gd name="connsiteX2-197" fmla="*/ 1918825 w 3158174"/>
              <a:gd name="connsiteY2-198" fmla="*/ 414976 h 2395961"/>
              <a:gd name="connsiteX3-199" fmla="*/ 1676614 w 3158174"/>
              <a:gd name="connsiteY3-200" fmla="*/ 414976 h 2395961"/>
              <a:gd name="connsiteX4-201" fmla="*/ 3158174 w 3158174"/>
              <a:gd name="connsiteY4-202" fmla="*/ 2395961 h 2395961"/>
              <a:gd name="connsiteX5-203" fmla="*/ 0 w 3158174"/>
              <a:gd name="connsiteY5-204" fmla="*/ 2384385 h 2395961"/>
              <a:gd name="connsiteX6-205" fmla="*/ 1192191 w 3158174"/>
              <a:gd name="connsiteY6-206" fmla="*/ 414976 h 2395961"/>
              <a:gd name="connsiteX7-207" fmla="*/ 949979 w 3158174"/>
              <a:gd name="connsiteY7-208" fmla="*/ 414976 h 2395961"/>
              <a:gd name="connsiteX0-209" fmla="*/ 1193047 w 3401242"/>
              <a:gd name="connsiteY0-210" fmla="*/ 414976 h 2407534"/>
              <a:gd name="connsiteX1-211" fmla="*/ 1677470 w 3401242"/>
              <a:gd name="connsiteY1-212" fmla="*/ 0 h 2407534"/>
              <a:gd name="connsiteX2-213" fmla="*/ 2161893 w 3401242"/>
              <a:gd name="connsiteY2-214" fmla="*/ 414976 h 2407534"/>
              <a:gd name="connsiteX3-215" fmla="*/ 1919682 w 3401242"/>
              <a:gd name="connsiteY3-216" fmla="*/ 414976 h 2407534"/>
              <a:gd name="connsiteX4-217" fmla="*/ 3401242 w 3401242"/>
              <a:gd name="connsiteY4-218" fmla="*/ 2395961 h 2407534"/>
              <a:gd name="connsiteX5-219" fmla="*/ 0 w 3401242"/>
              <a:gd name="connsiteY5-220" fmla="*/ 2407534 h 2407534"/>
              <a:gd name="connsiteX6-221" fmla="*/ 1435259 w 3401242"/>
              <a:gd name="connsiteY6-222" fmla="*/ 414976 h 2407534"/>
              <a:gd name="connsiteX7-223" fmla="*/ 1193047 w 3401242"/>
              <a:gd name="connsiteY7-224" fmla="*/ 414976 h 240753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3401242" h="2407534">
                <a:moveTo>
                  <a:pt x="1193047" y="414976"/>
                </a:moveTo>
                <a:lnTo>
                  <a:pt x="1677470" y="0"/>
                </a:lnTo>
                <a:lnTo>
                  <a:pt x="2161893" y="414976"/>
                </a:lnTo>
                <a:lnTo>
                  <a:pt x="1919682" y="414976"/>
                </a:lnTo>
                <a:cubicBezTo>
                  <a:pt x="2054720" y="1086879"/>
                  <a:pt x="2884240" y="2025000"/>
                  <a:pt x="3401242" y="2395961"/>
                </a:cubicBezTo>
                <a:lnTo>
                  <a:pt x="0" y="2407534"/>
                </a:lnTo>
                <a:cubicBezTo>
                  <a:pt x="663615" y="2171611"/>
                  <a:pt x="1292504" y="1056012"/>
                  <a:pt x="1435259" y="414976"/>
                </a:cubicBezTo>
                <a:lnTo>
                  <a:pt x="1193047" y="414976"/>
                </a:lnTo>
                <a:close/>
              </a:path>
            </a:pathLst>
          </a:custGeom>
          <a:gradFill flip="none" rotWithShape="1">
            <a:gsLst>
              <a:gs pos="0">
                <a:srgbClr val="1F4E79"/>
              </a:gs>
              <a:gs pos="92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fontAlgn="auto" hangingPunct="1">
              <a:spcBef>
                <a:spcPct val="0"/>
              </a:spcBef>
              <a:spcAft>
                <a:spcPct val="0"/>
              </a:spcAft>
              <a:defRPr/>
            </a:pPr>
            <a:endParaRPr lang="zh-CN" altLang="en-US">
              <a:solidFill>
                <a:prstClr val="white"/>
              </a:solidFill>
              <a:latin typeface="+mn-ea"/>
            </a:endParaRPr>
          </a:p>
        </p:txBody>
      </p:sp>
      <p:sp>
        <p:nvSpPr>
          <p:cNvPr id="47" name="上箭头 93"/>
          <p:cNvSpPr/>
          <p:nvPr/>
        </p:nvSpPr>
        <p:spPr>
          <a:xfrm rot="5400000" flipH="1">
            <a:off x="7451525" y="4548691"/>
            <a:ext cx="1483127" cy="697960"/>
          </a:xfrm>
          <a:custGeom>
            <a:gdLst>
              <a:gd name="connsiteX0" fmla="*/ 0 w 968846"/>
              <a:gd name="connsiteY0" fmla="*/ 414976 h 1088020"/>
              <a:gd name="connsiteX1" fmla="*/ 484423 w 968846"/>
              <a:gd name="connsiteY1" fmla="*/ 0 h 1088020"/>
              <a:gd name="connsiteX2" fmla="*/ 968846 w 968846"/>
              <a:gd name="connsiteY2" fmla="*/ 414976 h 1088020"/>
              <a:gd name="connsiteX3" fmla="*/ 726635 w 968846"/>
              <a:gd name="connsiteY3" fmla="*/ 414976 h 1088020"/>
              <a:gd name="connsiteX4" fmla="*/ 726635 w 968846"/>
              <a:gd name="connsiteY4" fmla="*/ 1088020 h 1088020"/>
              <a:gd name="connsiteX5" fmla="*/ 242212 w 968846"/>
              <a:gd name="connsiteY5" fmla="*/ 1088020 h 1088020"/>
              <a:gd name="connsiteX6" fmla="*/ 242212 w 968846"/>
              <a:gd name="connsiteY6" fmla="*/ 414976 h 1088020"/>
              <a:gd name="connsiteX7" fmla="*/ 0 w 968846"/>
              <a:gd name="connsiteY7" fmla="*/ 414976 h 1088020"/>
              <a:gd name="connsiteX0-1" fmla="*/ 394395 w 1363241"/>
              <a:gd name="connsiteY0-2" fmla="*/ 414976 h 1713053"/>
              <a:gd name="connsiteX1-3" fmla="*/ 878818 w 1363241"/>
              <a:gd name="connsiteY1-4" fmla="*/ 0 h 1713053"/>
              <a:gd name="connsiteX2-5" fmla="*/ 1363241 w 1363241"/>
              <a:gd name="connsiteY2-6" fmla="*/ 414976 h 1713053"/>
              <a:gd name="connsiteX3-7" fmla="*/ 1121030 w 1363241"/>
              <a:gd name="connsiteY3-8" fmla="*/ 414976 h 1713053"/>
              <a:gd name="connsiteX4-9" fmla="*/ 1121030 w 1363241"/>
              <a:gd name="connsiteY4-10" fmla="*/ 1088020 h 1713053"/>
              <a:gd name="connsiteX5-11" fmla="*/ 0 w 1363241"/>
              <a:gd name="connsiteY5-12" fmla="*/ 1713053 h 1713053"/>
              <a:gd name="connsiteX6-13" fmla="*/ 636607 w 1363241"/>
              <a:gd name="connsiteY6-14" fmla="*/ 414976 h 1713053"/>
              <a:gd name="connsiteX7-15" fmla="*/ 394395 w 1363241"/>
              <a:gd name="connsiteY7-16" fmla="*/ 414976 h 1713053"/>
              <a:gd name="connsiteX0-17" fmla="*/ 394395 w 1468271"/>
              <a:gd name="connsiteY0-18" fmla="*/ 414976 h 1747777"/>
              <a:gd name="connsiteX1-19" fmla="*/ 878818 w 1468271"/>
              <a:gd name="connsiteY1-20" fmla="*/ 0 h 1747777"/>
              <a:gd name="connsiteX2-21" fmla="*/ 1363241 w 1468271"/>
              <a:gd name="connsiteY2-22" fmla="*/ 414976 h 1747777"/>
              <a:gd name="connsiteX3-23" fmla="*/ 1121030 w 1468271"/>
              <a:gd name="connsiteY3-24" fmla="*/ 414976 h 1747777"/>
              <a:gd name="connsiteX4-25" fmla="*/ 1468271 w 1468271"/>
              <a:gd name="connsiteY4-26" fmla="*/ 1747777 h 1747777"/>
              <a:gd name="connsiteX5-27" fmla="*/ 0 w 1468271"/>
              <a:gd name="connsiteY5-28" fmla="*/ 1713053 h 1747777"/>
              <a:gd name="connsiteX6-29" fmla="*/ 636607 w 1468271"/>
              <a:gd name="connsiteY6-30" fmla="*/ 414976 h 1747777"/>
              <a:gd name="connsiteX7-31" fmla="*/ 394395 w 1468271"/>
              <a:gd name="connsiteY7-32" fmla="*/ 414976 h 1747777"/>
              <a:gd name="connsiteX0-33" fmla="*/ 672187 w 1746063"/>
              <a:gd name="connsiteY0-34" fmla="*/ 414976 h 2164466"/>
              <a:gd name="connsiteX1-35" fmla="*/ 1156610 w 1746063"/>
              <a:gd name="connsiteY1-36" fmla="*/ 0 h 2164466"/>
              <a:gd name="connsiteX2-37" fmla="*/ 1641033 w 1746063"/>
              <a:gd name="connsiteY2-38" fmla="*/ 414976 h 2164466"/>
              <a:gd name="connsiteX3-39" fmla="*/ 1398822 w 1746063"/>
              <a:gd name="connsiteY3-40" fmla="*/ 414976 h 2164466"/>
              <a:gd name="connsiteX4-41" fmla="*/ 1746063 w 1746063"/>
              <a:gd name="connsiteY4-42" fmla="*/ 1747777 h 2164466"/>
              <a:gd name="connsiteX5-43" fmla="*/ 0 w 1746063"/>
              <a:gd name="connsiteY5-44" fmla="*/ 2164466 h 2164466"/>
              <a:gd name="connsiteX6-45" fmla="*/ 914399 w 1746063"/>
              <a:gd name="connsiteY6-46" fmla="*/ 414976 h 2164466"/>
              <a:gd name="connsiteX7-47" fmla="*/ 672187 w 1746063"/>
              <a:gd name="connsiteY7-48" fmla="*/ 414976 h 2164466"/>
              <a:gd name="connsiteX0-49" fmla="*/ 672187 w 2012280"/>
              <a:gd name="connsiteY0-50" fmla="*/ 414976 h 2268638"/>
              <a:gd name="connsiteX1-51" fmla="*/ 1156610 w 2012280"/>
              <a:gd name="connsiteY1-52" fmla="*/ 0 h 2268638"/>
              <a:gd name="connsiteX2-53" fmla="*/ 1641033 w 2012280"/>
              <a:gd name="connsiteY2-54" fmla="*/ 414976 h 2268638"/>
              <a:gd name="connsiteX3-55" fmla="*/ 1398822 w 2012280"/>
              <a:gd name="connsiteY3-56" fmla="*/ 414976 h 2268638"/>
              <a:gd name="connsiteX4-57" fmla="*/ 2012280 w 2012280"/>
              <a:gd name="connsiteY4-58" fmla="*/ 2268638 h 2268638"/>
              <a:gd name="connsiteX5-59" fmla="*/ 0 w 2012280"/>
              <a:gd name="connsiteY5-60" fmla="*/ 2164466 h 2268638"/>
              <a:gd name="connsiteX6-61" fmla="*/ 914399 w 2012280"/>
              <a:gd name="connsiteY6-62" fmla="*/ 414976 h 2268638"/>
              <a:gd name="connsiteX7-63" fmla="*/ 672187 w 2012280"/>
              <a:gd name="connsiteY7-64" fmla="*/ 414976 h 2268638"/>
              <a:gd name="connsiteX0-65" fmla="*/ 672187 w 1965982"/>
              <a:gd name="connsiteY0-66" fmla="*/ 414976 h 2176041"/>
              <a:gd name="connsiteX1-67" fmla="*/ 1156610 w 1965982"/>
              <a:gd name="connsiteY1-68" fmla="*/ 0 h 2176041"/>
              <a:gd name="connsiteX2-69" fmla="*/ 1641033 w 1965982"/>
              <a:gd name="connsiteY2-70" fmla="*/ 414976 h 2176041"/>
              <a:gd name="connsiteX3-71" fmla="*/ 1398822 w 1965982"/>
              <a:gd name="connsiteY3-72" fmla="*/ 414976 h 2176041"/>
              <a:gd name="connsiteX4-73" fmla="*/ 1965982 w 1965982"/>
              <a:gd name="connsiteY4-74" fmla="*/ 2176041 h 2176041"/>
              <a:gd name="connsiteX5-75" fmla="*/ 0 w 1965982"/>
              <a:gd name="connsiteY5-76" fmla="*/ 2164466 h 2176041"/>
              <a:gd name="connsiteX6-77" fmla="*/ 914399 w 1965982"/>
              <a:gd name="connsiteY6-78" fmla="*/ 414976 h 2176041"/>
              <a:gd name="connsiteX7-79" fmla="*/ 672187 w 1965982"/>
              <a:gd name="connsiteY7-80" fmla="*/ 414976 h 2176041"/>
              <a:gd name="connsiteX0-81" fmla="*/ 672187 w 2116453"/>
              <a:gd name="connsiteY0-82" fmla="*/ 414976 h 2187616"/>
              <a:gd name="connsiteX1-83" fmla="*/ 1156610 w 2116453"/>
              <a:gd name="connsiteY1-84" fmla="*/ 0 h 2187616"/>
              <a:gd name="connsiteX2-85" fmla="*/ 1641033 w 2116453"/>
              <a:gd name="connsiteY2-86" fmla="*/ 414976 h 2187616"/>
              <a:gd name="connsiteX3-87" fmla="*/ 1398822 w 2116453"/>
              <a:gd name="connsiteY3-88" fmla="*/ 414976 h 2187616"/>
              <a:gd name="connsiteX4-89" fmla="*/ 2116453 w 2116453"/>
              <a:gd name="connsiteY4-90" fmla="*/ 2187616 h 2187616"/>
              <a:gd name="connsiteX5-91" fmla="*/ 0 w 2116453"/>
              <a:gd name="connsiteY5-92" fmla="*/ 2164466 h 2187616"/>
              <a:gd name="connsiteX6-93" fmla="*/ 914399 w 2116453"/>
              <a:gd name="connsiteY6-94" fmla="*/ 414976 h 2187616"/>
              <a:gd name="connsiteX7-95" fmla="*/ 672187 w 2116453"/>
              <a:gd name="connsiteY7-96" fmla="*/ 414976 h 2187616"/>
              <a:gd name="connsiteX0-97" fmla="*/ 672187 w 2116453"/>
              <a:gd name="connsiteY0-98" fmla="*/ 414976 h 2187616"/>
              <a:gd name="connsiteX1-99" fmla="*/ 1156610 w 2116453"/>
              <a:gd name="connsiteY1-100" fmla="*/ 0 h 2187616"/>
              <a:gd name="connsiteX2-101" fmla="*/ 1641033 w 2116453"/>
              <a:gd name="connsiteY2-102" fmla="*/ 414976 h 2187616"/>
              <a:gd name="connsiteX3-103" fmla="*/ 1398822 w 2116453"/>
              <a:gd name="connsiteY3-104" fmla="*/ 414976 h 2187616"/>
              <a:gd name="connsiteX4-105" fmla="*/ 2116453 w 2116453"/>
              <a:gd name="connsiteY4-106" fmla="*/ 2187616 h 2187616"/>
              <a:gd name="connsiteX5-107" fmla="*/ 0 w 2116453"/>
              <a:gd name="connsiteY5-108" fmla="*/ 2164466 h 2187616"/>
              <a:gd name="connsiteX6-109" fmla="*/ 914399 w 2116453"/>
              <a:gd name="connsiteY6-110" fmla="*/ 414976 h 2187616"/>
              <a:gd name="connsiteX7-111" fmla="*/ 672187 w 2116453"/>
              <a:gd name="connsiteY7-112" fmla="*/ 414976 h 2187616"/>
              <a:gd name="connsiteX0-113" fmla="*/ 672187 w 2116453"/>
              <a:gd name="connsiteY0-114" fmla="*/ 414976 h 2187616"/>
              <a:gd name="connsiteX1-115" fmla="*/ 1156610 w 2116453"/>
              <a:gd name="connsiteY1-116" fmla="*/ 0 h 2187616"/>
              <a:gd name="connsiteX2-117" fmla="*/ 1641033 w 2116453"/>
              <a:gd name="connsiteY2-118" fmla="*/ 414976 h 2187616"/>
              <a:gd name="connsiteX3-119" fmla="*/ 1398822 w 2116453"/>
              <a:gd name="connsiteY3-120" fmla="*/ 414976 h 2187616"/>
              <a:gd name="connsiteX4-121" fmla="*/ 2116453 w 2116453"/>
              <a:gd name="connsiteY4-122" fmla="*/ 2187616 h 2187616"/>
              <a:gd name="connsiteX5-123" fmla="*/ 0 w 2116453"/>
              <a:gd name="connsiteY5-124" fmla="*/ 2164466 h 2187616"/>
              <a:gd name="connsiteX6-125" fmla="*/ 914399 w 2116453"/>
              <a:gd name="connsiteY6-126" fmla="*/ 414976 h 2187616"/>
              <a:gd name="connsiteX7-127" fmla="*/ 672187 w 2116453"/>
              <a:gd name="connsiteY7-128" fmla="*/ 414976 h 2187616"/>
              <a:gd name="connsiteX0-129" fmla="*/ 672187 w 2116453"/>
              <a:gd name="connsiteY0-130" fmla="*/ 414976 h 2187616"/>
              <a:gd name="connsiteX1-131" fmla="*/ 1156610 w 2116453"/>
              <a:gd name="connsiteY1-132" fmla="*/ 0 h 2187616"/>
              <a:gd name="connsiteX2-133" fmla="*/ 1641033 w 2116453"/>
              <a:gd name="connsiteY2-134" fmla="*/ 414976 h 2187616"/>
              <a:gd name="connsiteX3-135" fmla="*/ 1398822 w 2116453"/>
              <a:gd name="connsiteY3-136" fmla="*/ 414976 h 2187616"/>
              <a:gd name="connsiteX4-137" fmla="*/ 2116453 w 2116453"/>
              <a:gd name="connsiteY4-138" fmla="*/ 2187616 h 2187616"/>
              <a:gd name="connsiteX5-139" fmla="*/ 0 w 2116453"/>
              <a:gd name="connsiteY5-140" fmla="*/ 2164466 h 2187616"/>
              <a:gd name="connsiteX6-141" fmla="*/ 914399 w 2116453"/>
              <a:gd name="connsiteY6-142" fmla="*/ 414976 h 2187616"/>
              <a:gd name="connsiteX7-143" fmla="*/ 672187 w 2116453"/>
              <a:gd name="connsiteY7-144" fmla="*/ 414976 h 2187616"/>
              <a:gd name="connsiteX0-145" fmla="*/ 672187 w 2116453"/>
              <a:gd name="connsiteY0-146" fmla="*/ 414976 h 2187616"/>
              <a:gd name="connsiteX1-147" fmla="*/ 1156610 w 2116453"/>
              <a:gd name="connsiteY1-148" fmla="*/ 0 h 2187616"/>
              <a:gd name="connsiteX2-149" fmla="*/ 1641033 w 2116453"/>
              <a:gd name="connsiteY2-150" fmla="*/ 414976 h 2187616"/>
              <a:gd name="connsiteX3-151" fmla="*/ 1398822 w 2116453"/>
              <a:gd name="connsiteY3-152" fmla="*/ 414976 h 2187616"/>
              <a:gd name="connsiteX4-153" fmla="*/ 2116453 w 2116453"/>
              <a:gd name="connsiteY4-154" fmla="*/ 2187616 h 2187616"/>
              <a:gd name="connsiteX5-155" fmla="*/ 0 w 2116453"/>
              <a:gd name="connsiteY5-156" fmla="*/ 2164466 h 2187616"/>
              <a:gd name="connsiteX6-157" fmla="*/ 914399 w 2116453"/>
              <a:gd name="connsiteY6-158" fmla="*/ 414976 h 2187616"/>
              <a:gd name="connsiteX7-159" fmla="*/ 672187 w 2116453"/>
              <a:gd name="connsiteY7-160" fmla="*/ 414976 h 2187616"/>
              <a:gd name="connsiteX0-161" fmla="*/ 672187 w 2116453"/>
              <a:gd name="connsiteY0-162" fmla="*/ 414976 h 2187616"/>
              <a:gd name="connsiteX1-163" fmla="*/ 1156610 w 2116453"/>
              <a:gd name="connsiteY1-164" fmla="*/ 0 h 2187616"/>
              <a:gd name="connsiteX2-165" fmla="*/ 1641033 w 2116453"/>
              <a:gd name="connsiteY2-166" fmla="*/ 414976 h 2187616"/>
              <a:gd name="connsiteX3-167" fmla="*/ 1398822 w 2116453"/>
              <a:gd name="connsiteY3-168" fmla="*/ 414976 h 2187616"/>
              <a:gd name="connsiteX4-169" fmla="*/ 2116453 w 2116453"/>
              <a:gd name="connsiteY4-170" fmla="*/ 2187616 h 2187616"/>
              <a:gd name="connsiteX5-171" fmla="*/ 0 w 2116453"/>
              <a:gd name="connsiteY5-172" fmla="*/ 2164466 h 2187616"/>
              <a:gd name="connsiteX6-173" fmla="*/ 914399 w 2116453"/>
              <a:gd name="connsiteY6-174" fmla="*/ 414976 h 2187616"/>
              <a:gd name="connsiteX7-175" fmla="*/ 672187 w 2116453"/>
              <a:gd name="connsiteY7-176" fmla="*/ 414976 h 2187616"/>
              <a:gd name="connsiteX0-177" fmla="*/ 672187 w 2880382"/>
              <a:gd name="connsiteY0-178" fmla="*/ 414976 h 2395961"/>
              <a:gd name="connsiteX1-179" fmla="*/ 1156610 w 2880382"/>
              <a:gd name="connsiteY1-180" fmla="*/ 0 h 2395961"/>
              <a:gd name="connsiteX2-181" fmla="*/ 1641033 w 2880382"/>
              <a:gd name="connsiteY2-182" fmla="*/ 414976 h 2395961"/>
              <a:gd name="connsiteX3-183" fmla="*/ 1398822 w 2880382"/>
              <a:gd name="connsiteY3-184" fmla="*/ 414976 h 2395961"/>
              <a:gd name="connsiteX4-185" fmla="*/ 2880382 w 2880382"/>
              <a:gd name="connsiteY4-186" fmla="*/ 2395961 h 2395961"/>
              <a:gd name="connsiteX5-187" fmla="*/ 0 w 2880382"/>
              <a:gd name="connsiteY5-188" fmla="*/ 2164466 h 2395961"/>
              <a:gd name="connsiteX6-189" fmla="*/ 914399 w 2880382"/>
              <a:gd name="connsiteY6-190" fmla="*/ 414976 h 2395961"/>
              <a:gd name="connsiteX7-191" fmla="*/ 672187 w 2880382"/>
              <a:gd name="connsiteY7-192" fmla="*/ 414976 h 2395961"/>
              <a:gd name="connsiteX0-193" fmla="*/ 949979 w 3158174"/>
              <a:gd name="connsiteY0-194" fmla="*/ 414976 h 2395961"/>
              <a:gd name="connsiteX1-195" fmla="*/ 1434402 w 3158174"/>
              <a:gd name="connsiteY1-196" fmla="*/ 0 h 2395961"/>
              <a:gd name="connsiteX2-197" fmla="*/ 1918825 w 3158174"/>
              <a:gd name="connsiteY2-198" fmla="*/ 414976 h 2395961"/>
              <a:gd name="connsiteX3-199" fmla="*/ 1676614 w 3158174"/>
              <a:gd name="connsiteY3-200" fmla="*/ 414976 h 2395961"/>
              <a:gd name="connsiteX4-201" fmla="*/ 3158174 w 3158174"/>
              <a:gd name="connsiteY4-202" fmla="*/ 2395961 h 2395961"/>
              <a:gd name="connsiteX5-203" fmla="*/ 0 w 3158174"/>
              <a:gd name="connsiteY5-204" fmla="*/ 2384385 h 2395961"/>
              <a:gd name="connsiteX6-205" fmla="*/ 1192191 w 3158174"/>
              <a:gd name="connsiteY6-206" fmla="*/ 414976 h 2395961"/>
              <a:gd name="connsiteX7-207" fmla="*/ 949979 w 3158174"/>
              <a:gd name="connsiteY7-208" fmla="*/ 414976 h 2395961"/>
              <a:gd name="connsiteX0-209" fmla="*/ 1193047 w 3401242"/>
              <a:gd name="connsiteY0-210" fmla="*/ 414976 h 2407534"/>
              <a:gd name="connsiteX1-211" fmla="*/ 1677470 w 3401242"/>
              <a:gd name="connsiteY1-212" fmla="*/ 0 h 2407534"/>
              <a:gd name="connsiteX2-213" fmla="*/ 2161893 w 3401242"/>
              <a:gd name="connsiteY2-214" fmla="*/ 414976 h 2407534"/>
              <a:gd name="connsiteX3-215" fmla="*/ 1919682 w 3401242"/>
              <a:gd name="connsiteY3-216" fmla="*/ 414976 h 2407534"/>
              <a:gd name="connsiteX4-217" fmla="*/ 3401242 w 3401242"/>
              <a:gd name="connsiteY4-218" fmla="*/ 2395961 h 2407534"/>
              <a:gd name="connsiteX5-219" fmla="*/ 0 w 3401242"/>
              <a:gd name="connsiteY5-220" fmla="*/ 2407534 h 2407534"/>
              <a:gd name="connsiteX6-221" fmla="*/ 1435259 w 3401242"/>
              <a:gd name="connsiteY6-222" fmla="*/ 414976 h 2407534"/>
              <a:gd name="connsiteX7-223" fmla="*/ 1193047 w 3401242"/>
              <a:gd name="connsiteY7-224" fmla="*/ 414976 h 240753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3401242" h="2407534">
                <a:moveTo>
                  <a:pt x="1193047" y="414976"/>
                </a:moveTo>
                <a:lnTo>
                  <a:pt x="1677470" y="0"/>
                </a:lnTo>
                <a:lnTo>
                  <a:pt x="2161893" y="414976"/>
                </a:lnTo>
                <a:lnTo>
                  <a:pt x="1919682" y="414976"/>
                </a:lnTo>
                <a:cubicBezTo>
                  <a:pt x="2054720" y="1086879"/>
                  <a:pt x="2884240" y="2025000"/>
                  <a:pt x="3401242" y="2395961"/>
                </a:cubicBezTo>
                <a:lnTo>
                  <a:pt x="0" y="2407534"/>
                </a:lnTo>
                <a:cubicBezTo>
                  <a:pt x="663615" y="2171611"/>
                  <a:pt x="1292504" y="1056012"/>
                  <a:pt x="1435259" y="414976"/>
                </a:cubicBezTo>
                <a:lnTo>
                  <a:pt x="1193047" y="414976"/>
                </a:lnTo>
                <a:close/>
              </a:path>
            </a:pathLst>
          </a:custGeom>
          <a:gradFill flip="none" rotWithShape="1">
            <a:gsLst>
              <a:gs pos="0">
                <a:srgbClr val="1F4E79"/>
              </a:gs>
              <a:gs pos="92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fontAlgn="auto" hangingPunct="1">
              <a:spcBef>
                <a:spcPct val="0"/>
              </a:spcBef>
              <a:spcAft>
                <a:spcPct val="0"/>
              </a:spcAft>
              <a:defRPr/>
            </a:pPr>
            <a:endParaRPr lang="zh-CN" altLang="en-US">
              <a:solidFill>
                <a:prstClr val="white"/>
              </a:solidFill>
              <a:latin typeface="+mn-ea"/>
            </a:endParaRPr>
          </a:p>
        </p:txBody>
      </p:sp>
      <p:sp>
        <p:nvSpPr>
          <p:cNvPr id="12" name="矩形 11"/>
          <p:cNvSpPr/>
          <p:nvPr>
            <p:custDataLst>
              <p:tags r:id="rId2"/>
            </p:custDataLst>
          </p:nvPr>
        </p:nvSpPr>
        <p:spPr>
          <a:xfrm>
            <a:off x="5620661" y="4366321"/>
            <a:ext cx="147256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50000"/>
              </a:lnSpc>
              <a:spcBef>
                <a:spcPct val="0"/>
              </a:spcBef>
              <a:spcAft>
                <a:spcPct val="0"/>
              </a:spcAft>
              <a:buClrTx/>
              <a:buSzTx/>
              <a:buFontTx/>
              <a:buNone/>
              <a:defRPr/>
            </a:pPr>
            <a:r>
              <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（二）</a:t>
            </a:r>
            <a:endPar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L="0" marR="0" lvl="0" indent="0" algn="ctr"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rPr>
              <a:t>成长期</a:t>
            </a:r>
            <a:endPar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endParaRPr>
          </a:p>
        </p:txBody>
      </p:sp>
      <p:sp>
        <p:nvSpPr>
          <p:cNvPr id="16" name="矩形 15"/>
          <p:cNvSpPr/>
          <p:nvPr>
            <p:custDataLst>
              <p:tags r:id="rId3"/>
            </p:custDataLst>
          </p:nvPr>
        </p:nvSpPr>
        <p:spPr>
          <a:xfrm>
            <a:off x="9293501" y="1386266"/>
            <a:ext cx="147256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50000"/>
              </a:lnSpc>
              <a:spcBef>
                <a:spcPct val="0"/>
              </a:spcBef>
              <a:spcAft>
                <a:spcPct val="0"/>
              </a:spcAft>
              <a:buClrTx/>
              <a:buSzTx/>
              <a:buFontTx/>
              <a:buNone/>
              <a:defRPr/>
            </a:pPr>
            <a:r>
              <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（四）</a:t>
            </a:r>
            <a:endPar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L="0" marR="0" lvl="0" indent="0" algn="ctr"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rPr>
              <a:t>普及期</a:t>
            </a:r>
            <a:endPar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endParaRPr>
          </a:p>
        </p:txBody>
      </p:sp>
      <p:sp>
        <p:nvSpPr>
          <p:cNvPr id="20" name="矩形 19"/>
          <p:cNvSpPr/>
          <p:nvPr>
            <p:custDataLst>
              <p:tags r:id="rId4"/>
            </p:custDataLst>
          </p:nvPr>
        </p:nvSpPr>
        <p:spPr>
          <a:xfrm>
            <a:off x="9293501" y="4366321"/>
            <a:ext cx="1472565" cy="11988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50000"/>
              </a:lnSpc>
              <a:spcBef>
                <a:spcPct val="0"/>
              </a:spcBef>
              <a:spcAft>
                <a:spcPct val="0"/>
              </a:spcAft>
              <a:buClrTx/>
              <a:buSzTx/>
              <a:buFontTx/>
              <a:buNone/>
              <a:defRPr/>
            </a:pPr>
            <a:r>
              <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（三）</a:t>
            </a:r>
            <a:endParaRPr kumimoji="0" lang="zh-CN"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L="0" marR="0" lvl="0" indent="0" algn="ctr" defTabSz="914400" rtl="0" eaLnBrk="1" fontAlgn="auto" latinLnBrk="0" hangingPunct="1">
              <a:lnSpc>
                <a:spcPct val="150000"/>
              </a:lnSpc>
              <a:spcBef>
                <a:spcPct val="0"/>
              </a:spcBef>
              <a:spcAft>
                <a:spcPct val="0"/>
              </a:spcAft>
              <a:buClrTx/>
              <a:buSzTx/>
              <a:buFontTx/>
              <a:buNone/>
              <a:defRPr/>
            </a:pPr>
            <a:r>
              <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rPr>
              <a:t>成熟期</a:t>
            </a:r>
            <a:endParaRPr kumimoji="0" lang="zh-CN" altLang="en-US" sz="2400" b="0" i="0" u="none" strike="noStrike" cap="none" spc="0" normalizeH="0" baseline="0" noProof="0" smtClean="0">
              <a:ln>
                <a:noFill/>
              </a:ln>
              <a:effectLst/>
              <a:uLnTx/>
              <a:uFillTx/>
              <a:latin typeface="微软雅黑" panose="020b0503020204020204" charset="-122"/>
              <a:ea typeface="微软雅黑" panose="020b0503020204020204" charset="-122"/>
            </a:endParaRPr>
          </a:p>
        </p:txBody>
      </p:sp>
      <p:sp>
        <p:nvSpPr>
          <p:cNvPr id="22" name="上箭头 93"/>
          <p:cNvSpPr/>
          <p:nvPr>
            <p:custDataLst>
              <p:tags r:id="rId5"/>
            </p:custDataLst>
          </p:nvPr>
        </p:nvSpPr>
        <p:spPr>
          <a:xfrm flipH="1">
            <a:off x="9293025" y="3126521"/>
            <a:ext cx="1483127" cy="697960"/>
          </a:xfrm>
          <a:custGeom>
            <a:gdLst>
              <a:gd name="connsiteX0" fmla="*/ 0 w 968846"/>
              <a:gd name="connsiteY0" fmla="*/ 414976 h 1088020"/>
              <a:gd name="connsiteX1" fmla="*/ 484423 w 968846"/>
              <a:gd name="connsiteY1" fmla="*/ 0 h 1088020"/>
              <a:gd name="connsiteX2" fmla="*/ 968846 w 968846"/>
              <a:gd name="connsiteY2" fmla="*/ 414976 h 1088020"/>
              <a:gd name="connsiteX3" fmla="*/ 726635 w 968846"/>
              <a:gd name="connsiteY3" fmla="*/ 414976 h 1088020"/>
              <a:gd name="connsiteX4" fmla="*/ 726635 w 968846"/>
              <a:gd name="connsiteY4" fmla="*/ 1088020 h 1088020"/>
              <a:gd name="connsiteX5" fmla="*/ 242212 w 968846"/>
              <a:gd name="connsiteY5" fmla="*/ 1088020 h 1088020"/>
              <a:gd name="connsiteX6" fmla="*/ 242212 w 968846"/>
              <a:gd name="connsiteY6" fmla="*/ 414976 h 1088020"/>
              <a:gd name="connsiteX7" fmla="*/ 0 w 968846"/>
              <a:gd name="connsiteY7" fmla="*/ 414976 h 1088020"/>
              <a:gd name="connsiteX0-1" fmla="*/ 394395 w 1363241"/>
              <a:gd name="connsiteY0-2" fmla="*/ 414976 h 1713053"/>
              <a:gd name="connsiteX1-3" fmla="*/ 878818 w 1363241"/>
              <a:gd name="connsiteY1-4" fmla="*/ 0 h 1713053"/>
              <a:gd name="connsiteX2-5" fmla="*/ 1363241 w 1363241"/>
              <a:gd name="connsiteY2-6" fmla="*/ 414976 h 1713053"/>
              <a:gd name="connsiteX3-7" fmla="*/ 1121030 w 1363241"/>
              <a:gd name="connsiteY3-8" fmla="*/ 414976 h 1713053"/>
              <a:gd name="connsiteX4-9" fmla="*/ 1121030 w 1363241"/>
              <a:gd name="connsiteY4-10" fmla="*/ 1088020 h 1713053"/>
              <a:gd name="connsiteX5-11" fmla="*/ 0 w 1363241"/>
              <a:gd name="connsiteY5-12" fmla="*/ 1713053 h 1713053"/>
              <a:gd name="connsiteX6-13" fmla="*/ 636607 w 1363241"/>
              <a:gd name="connsiteY6-14" fmla="*/ 414976 h 1713053"/>
              <a:gd name="connsiteX7-15" fmla="*/ 394395 w 1363241"/>
              <a:gd name="connsiteY7-16" fmla="*/ 414976 h 1713053"/>
              <a:gd name="connsiteX0-17" fmla="*/ 394395 w 1468271"/>
              <a:gd name="connsiteY0-18" fmla="*/ 414976 h 1747777"/>
              <a:gd name="connsiteX1-19" fmla="*/ 878818 w 1468271"/>
              <a:gd name="connsiteY1-20" fmla="*/ 0 h 1747777"/>
              <a:gd name="connsiteX2-21" fmla="*/ 1363241 w 1468271"/>
              <a:gd name="connsiteY2-22" fmla="*/ 414976 h 1747777"/>
              <a:gd name="connsiteX3-23" fmla="*/ 1121030 w 1468271"/>
              <a:gd name="connsiteY3-24" fmla="*/ 414976 h 1747777"/>
              <a:gd name="connsiteX4-25" fmla="*/ 1468271 w 1468271"/>
              <a:gd name="connsiteY4-26" fmla="*/ 1747777 h 1747777"/>
              <a:gd name="connsiteX5-27" fmla="*/ 0 w 1468271"/>
              <a:gd name="connsiteY5-28" fmla="*/ 1713053 h 1747777"/>
              <a:gd name="connsiteX6-29" fmla="*/ 636607 w 1468271"/>
              <a:gd name="connsiteY6-30" fmla="*/ 414976 h 1747777"/>
              <a:gd name="connsiteX7-31" fmla="*/ 394395 w 1468271"/>
              <a:gd name="connsiteY7-32" fmla="*/ 414976 h 1747777"/>
              <a:gd name="connsiteX0-33" fmla="*/ 672187 w 1746063"/>
              <a:gd name="connsiteY0-34" fmla="*/ 414976 h 2164466"/>
              <a:gd name="connsiteX1-35" fmla="*/ 1156610 w 1746063"/>
              <a:gd name="connsiteY1-36" fmla="*/ 0 h 2164466"/>
              <a:gd name="connsiteX2-37" fmla="*/ 1641033 w 1746063"/>
              <a:gd name="connsiteY2-38" fmla="*/ 414976 h 2164466"/>
              <a:gd name="connsiteX3-39" fmla="*/ 1398822 w 1746063"/>
              <a:gd name="connsiteY3-40" fmla="*/ 414976 h 2164466"/>
              <a:gd name="connsiteX4-41" fmla="*/ 1746063 w 1746063"/>
              <a:gd name="connsiteY4-42" fmla="*/ 1747777 h 2164466"/>
              <a:gd name="connsiteX5-43" fmla="*/ 0 w 1746063"/>
              <a:gd name="connsiteY5-44" fmla="*/ 2164466 h 2164466"/>
              <a:gd name="connsiteX6-45" fmla="*/ 914399 w 1746063"/>
              <a:gd name="connsiteY6-46" fmla="*/ 414976 h 2164466"/>
              <a:gd name="connsiteX7-47" fmla="*/ 672187 w 1746063"/>
              <a:gd name="connsiteY7-48" fmla="*/ 414976 h 2164466"/>
              <a:gd name="connsiteX0-49" fmla="*/ 672187 w 2012280"/>
              <a:gd name="connsiteY0-50" fmla="*/ 414976 h 2268638"/>
              <a:gd name="connsiteX1-51" fmla="*/ 1156610 w 2012280"/>
              <a:gd name="connsiteY1-52" fmla="*/ 0 h 2268638"/>
              <a:gd name="connsiteX2-53" fmla="*/ 1641033 w 2012280"/>
              <a:gd name="connsiteY2-54" fmla="*/ 414976 h 2268638"/>
              <a:gd name="connsiteX3-55" fmla="*/ 1398822 w 2012280"/>
              <a:gd name="connsiteY3-56" fmla="*/ 414976 h 2268638"/>
              <a:gd name="connsiteX4-57" fmla="*/ 2012280 w 2012280"/>
              <a:gd name="connsiteY4-58" fmla="*/ 2268638 h 2268638"/>
              <a:gd name="connsiteX5-59" fmla="*/ 0 w 2012280"/>
              <a:gd name="connsiteY5-60" fmla="*/ 2164466 h 2268638"/>
              <a:gd name="connsiteX6-61" fmla="*/ 914399 w 2012280"/>
              <a:gd name="connsiteY6-62" fmla="*/ 414976 h 2268638"/>
              <a:gd name="connsiteX7-63" fmla="*/ 672187 w 2012280"/>
              <a:gd name="connsiteY7-64" fmla="*/ 414976 h 2268638"/>
              <a:gd name="connsiteX0-65" fmla="*/ 672187 w 1965982"/>
              <a:gd name="connsiteY0-66" fmla="*/ 414976 h 2176041"/>
              <a:gd name="connsiteX1-67" fmla="*/ 1156610 w 1965982"/>
              <a:gd name="connsiteY1-68" fmla="*/ 0 h 2176041"/>
              <a:gd name="connsiteX2-69" fmla="*/ 1641033 w 1965982"/>
              <a:gd name="connsiteY2-70" fmla="*/ 414976 h 2176041"/>
              <a:gd name="connsiteX3-71" fmla="*/ 1398822 w 1965982"/>
              <a:gd name="connsiteY3-72" fmla="*/ 414976 h 2176041"/>
              <a:gd name="connsiteX4-73" fmla="*/ 1965982 w 1965982"/>
              <a:gd name="connsiteY4-74" fmla="*/ 2176041 h 2176041"/>
              <a:gd name="connsiteX5-75" fmla="*/ 0 w 1965982"/>
              <a:gd name="connsiteY5-76" fmla="*/ 2164466 h 2176041"/>
              <a:gd name="connsiteX6-77" fmla="*/ 914399 w 1965982"/>
              <a:gd name="connsiteY6-78" fmla="*/ 414976 h 2176041"/>
              <a:gd name="connsiteX7-79" fmla="*/ 672187 w 1965982"/>
              <a:gd name="connsiteY7-80" fmla="*/ 414976 h 2176041"/>
              <a:gd name="connsiteX0-81" fmla="*/ 672187 w 2116453"/>
              <a:gd name="connsiteY0-82" fmla="*/ 414976 h 2187616"/>
              <a:gd name="connsiteX1-83" fmla="*/ 1156610 w 2116453"/>
              <a:gd name="connsiteY1-84" fmla="*/ 0 h 2187616"/>
              <a:gd name="connsiteX2-85" fmla="*/ 1641033 w 2116453"/>
              <a:gd name="connsiteY2-86" fmla="*/ 414976 h 2187616"/>
              <a:gd name="connsiteX3-87" fmla="*/ 1398822 w 2116453"/>
              <a:gd name="connsiteY3-88" fmla="*/ 414976 h 2187616"/>
              <a:gd name="connsiteX4-89" fmla="*/ 2116453 w 2116453"/>
              <a:gd name="connsiteY4-90" fmla="*/ 2187616 h 2187616"/>
              <a:gd name="connsiteX5-91" fmla="*/ 0 w 2116453"/>
              <a:gd name="connsiteY5-92" fmla="*/ 2164466 h 2187616"/>
              <a:gd name="connsiteX6-93" fmla="*/ 914399 w 2116453"/>
              <a:gd name="connsiteY6-94" fmla="*/ 414976 h 2187616"/>
              <a:gd name="connsiteX7-95" fmla="*/ 672187 w 2116453"/>
              <a:gd name="connsiteY7-96" fmla="*/ 414976 h 2187616"/>
              <a:gd name="connsiteX0-97" fmla="*/ 672187 w 2116453"/>
              <a:gd name="connsiteY0-98" fmla="*/ 414976 h 2187616"/>
              <a:gd name="connsiteX1-99" fmla="*/ 1156610 w 2116453"/>
              <a:gd name="connsiteY1-100" fmla="*/ 0 h 2187616"/>
              <a:gd name="connsiteX2-101" fmla="*/ 1641033 w 2116453"/>
              <a:gd name="connsiteY2-102" fmla="*/ 414976 h 2187616"/>
              <a:gd name="connsiteX3-103" fmla="*/ 1398822 w 2116453"/>
              <a:gd name="connsiteY3-104" fmla="*/ 414976 h 2187616"/>
              <a:gd name="connsiteX4-105" fmla="*/ 2116453 w 2116453"/>
              <a:gd name="connsiteY4-106" fmla="*/ 2187616 h 2187616"/>
              <a:gd name="connsiteX5-107" fmla="*/ 0 w 2116453"/>
              <a:gd name="connsiteY5-108" fmla="*/ 2164466 h 2187616"/>
              <a:gd name="connsiteX6-109" fmla="*/ 914399 w 2116453"/>
              <a:gd name="connsiteY6-110" fmla="*/ 414976 h 2187616"/>
              <a:gd name="connsiteX7-111" fmla="*/ 672187 w 2116453"/>
              <a:gd name="connsiteY7-112" fmla="*/ 414976 h 2187616"/>
              <a:gd name="connsiteX0-113" fmla="*/ 672187 w 2116453"/>
              <a:gd name="connsiteY0-114" fmla="*/ 414976 h 2187616"/>
              <a:gd name="connsiteX1-115" fmla="*/ 1156610 w 2116453"/>
              <a:gd name="connsiteY1-116" fmla="*/ 0 h 2187616"/>
              <a:gd name="connsiteX2-117" fmla="*/ 1641033 w 2116453"/>
              <a:gd name="connsiteY2-118" fmla="*/ 414976 h 2187616"/>
              <a:gd name="connsiteX3-119" fmla="*/ 1398822 w 2116453"/>
              <a:gd name="connsiteY3-120" fmla="*/ 414976 h 2187616"/>
              <a:gd name="connsiteX4-121" fmla="*/ 2116453 w 2116453"/>
              <a:gd name="connsiteY4-122" fmla="*/ 2187616 h 2187616"/>
              <a:gd name="connsiteX5-123" fmla="*/ 0 w 2116453"/>
              <a:gd name="connsiteY5-124" fmla="*/ 2164466 h 2187616"/>
              <a:gd name="connsiteX6-125" fmla="*/ 914399 w 2116453"/>
              <a:gd name="connsiteY6-126" fmla="*/ 414976 h 2187616"/>
              <a:gd name="connsiteX7-127" fmla="*/ 672187 w 2116453"/>
              <a:gd name="connsiteY7-128" fmla="*/ 414976 h 2187616"/>
              <a:gd name="connsiteX0-129" fmla="*/ 672187 w 2116453"/>
              <a:gd name="connsiteY0-130" fmla="*/ 414976 h 2187616"/>
              <a:gd name="connsiteX1-131" fmla="*/ 1156610 w 2116453"/>
              <a:gd name="connsiteY1-132" fmla="*/ 0 h 2187616"/>
              <a:gd name="connsiteX2-133" fmla="*/ 1641033 w 2116453"/>
              <a:gd name="connsiteY2-134" fmla="*/ 414976 h 2187616"/>
              <a:gd name="connsiteX3-135" fmla="*/ 1398822 w 2116453"/>
              <a:gd name="connsiteY3-136" fmla="*/ 414976 h 2187616"/>
              <a:gd name="connsiteX4-137" fmla="*/ 2116453 w 2116453"/>
              <a:gd name="connsiteY4-138" fmla="*/ 2187616 h 2187616"/>
              <a:gd name="connsiteX5-139" fmla="*/ 0 w 2116453"/>
              <a:gd name="connsiteY5-140" fmla="*/ 2164466 h 2187616"/>
              <a:gd name="connsiteX6-141" fmla="*/ 914399 w 2116453"/>
              <a:gd name="connsiteY6-142" fmla="*/ 414976 h 2187616"/>
              <a:gd name="connsiteX7-143" fmla="*/ 672187 w 2116453"/>
              <a:gd name="connsiteY7-144" fmla="*/ 414976 h 2187616"/>
              <a:gd name="connsiteX0-145" fmla="*/ 672187 w 2116453"/>
              <a:gd name="connsiteY0-146" fmla="*/ 414976 h 2187616"/>
              <a:gd name="connsiteX1-147" fmla="*/ 1156610 w 2116453"/>
              <a:gd name="connsiteY1-148" fmla="*/ 0 h 2187616"/>
              <a:gd name="connsiteX2-149" fmla="*/ 1641033 w 2116453"/>
              <a:gd name="connsiteY2-150" fmla="*/ 414976 h 2187616"/>
              <a:gd name="connsiteX3-151" fmla="*/ 1398822 w 2116453"/>
              <a:gd name="connsiteY3-152" fmla="*/ 414976 h 2187616"/>
              <a:gd name="connsiteX4-153" fmla="*/ 2116453 w 2116453"/>
              <a:gd name="connsiteY4-154" fmla="*/ 2187616 h 2187616"/>
              <a:gd name="connsiteX5-155" fmla="*/ 0 w 2116453"/>
              <a:gd name="connsiteY5-156" fmla="*/ 2164466 h 2187616"/>
              <a:gd name="connsiteX6-157" fmla="*/ 914399 w 2116453"/>
              <a:gd name="connsiteY6-158" fmla="*/ 414976 h 2187616"/>
              <a:gd name="connsiteX7-159" fmla="*/ 672187 w 2116453"/>
              <a:gd name="connsiteY7-160" fmla="*/ 414976 h 2187616"/>
              <a:gd name="connsiteX0-161" fmla="*/ 672187 w 2116453"/>
              <a:gd name="connsiteY0-162" fmla="*/ 414976 h 2187616"/>
              <a:gd name="connsiteX1-163" fmla="*/ 1156610 w 2116453"/>
              <a:gd name="connsiteY1-164" fmla="*/ 0 h 2187616"/>
              <a:gd name="connsiteX2-165" fmla="*/ 1641033 w 2116453"/>
              <a:gd name="connsiteY2-166" fmla="*/ 414976 h 2187616"/>
              <a:gd name="connsiteX3-167" fmla="*/ 1398822 w 2116453"/>
              <a:gd name="connsiteY3-168" fmla="*/ 414976 h 2187616"/>
              <a:gd name="connsiteX4-169" fmla="*/ 2116453 w 2116453"/>
              <a:gd name="connsiteY4-170" fmla="*/ 2187616 h 2187616"/>
              <a:gd name="connsiteX5-171" fmla="*/ 0 w 2116453"/>
              <a:gd name="connsiteY5-172" fmla="*/ 2164466 h 2187616"/>
              <a:gd name="connsiteX6-173" fmla="*/ 914399 w 2116453"/>
              <a:gd name="connsiteY6-174" fmla="*/ 414976 h 2187616"/>
              <a:gd name="connsiteX7-175" fmla="*/ 672187 w 2116453"/>
              <a:gd name="connsiteY7-176" fmla="*/ 414976 h 2187616"/>
              <a:gd name="connsiteX0-177" fmla="*/ 672187 w 2880382"/>
              <a:gd name="connsiteY0-178" fmla="*/ 414976 h 2395961"/>
              <a:gd name="connsiteX1-179" fmla="*/ 1156610 w 2880382"/>
              <a:gd name="connsiteY1-180" fmla="*/ 0 h 2395961"/>
              <a:gd name="connsiteX2-181" fmla="*/ 1641033 w 2880382"/>
              <a:gd name="connsiteY2-182" fmla="*/ 414976 h 2395961"/>
              <a:gd name="connsiteX3-183" fmla="*/ 1398822 w 2880382"/>
              <a:gd name="connsiteY3-184" fmla="*/ 414976 h 2395961"/>
              <a:gd name="connsiteX4-185" fmla="*/ 2880382 w 2880382"/>
              <a:gd name="connsiteY4-186" fmla="*/ 2395961 h 2395961"/>
              <a:gd name="connsiteX5-187" fmla="*/ 0 w 2880382"/>
              <a:gd name="connsiteY5-188" fmla="*/ 2164466 h 2395961"/>
              <a:gd name="connsiteX6-189" fmla="*/ 914399 w 2880382"/>
              <a:gd name="connsiteY6-190" fmla="*/ 414976 h 2395961"/>
              <a:gd name="connsiteX7-191" fmla="*/ 672187 w 2880382"/>
              <a:gd name="connsiteY7-192" fmla="*/ 414976 h 2395961"/>
              <a:gd name="connsiteX0-193" fmla="*/ 949979 w 3158174"/>
              <a:gd name="connsiteY0-194" fmla="*/ 414976 h 2395961"/>
              <a:gd name="connsiteX1-195" fmla="*/ 1434402 w 3158174"/>
              <a:gd name="connsiteY1-196" fmla="*/ 0 h 2395961"/>
              <a:gd name="connsiteX2-197" fmla="*/ 1918825 w 3158174"/>
              <a:gd name="connsiteY2-198" fmla="*/ 414976 h 2395961"/>
              <a:gd name="connsiteX3-199" fmla="*/ 1676614 w 3158174"/>
              <a:gd name="connsiteY3-200" fmla="*/ 414976 h 2395961"/>
              <a:gd name="connsiteX4-201" fmla="*/ 3158174 w 3158174"/>
              <a:gd name="connsiteY4-202" fmla="*/ 2395961 h 2395961"/>
              <a:gd name="connsiteX5-203" fmla="*/ 0 w 3158174"/>
              <a:gd name="connsiteY5-204" fmla="*/ 2384385 h 2395961"/>
              <a:gd name="connsiteX6-205" fmla="*/ 1192191 w 3158174"/>
              <a:gd name="connsiteY6-206" fmla="*/ 414976 h 2395961"/>
              <a:gd name="connsiteX7-207" fmla="*/ 949979 w 3158174"/>
              <a:gd name="connsiteY7-208" fmla="*/ 414976 h 2395961"/>
              <a:gd name="connsiteX0-209" fmla="*/ 1193047 w 3401242"/>
              <a:gd name="connsiteY0-210" fmla="*/ 414976 h 2407534"/>
              <a:gd name="connsiteX1-211" fmla="*/ 1677470 w 3401242"/>
              <a:gd name="connsiteY1-212" fmla="*/ 0 h 2407534"/>
              <a:gd name="connsiteX2-213" fmla="*/ 2161893 w 3401242"/>
              <a:gd name="connsiteY2-214" fmla="*/ 414976 h 2407534"/>
              <a:gd name="connsiteX3-215" fmla="*/ 1919682 w 3401242"/>
              <a:gd name="connsiteY3-216" fmla="*/ 414976 h 2407534"/>
              <a:gd name="connsiteX4-217" fmla="*/ 3401242 w 3401242"/>
              <a:gd name="connsiteY4-218" fmla="*/ 2395961 h 2407534"/>
              <a:gd name="connsiteX5-219" fmla="*/ 0 w 3401242"/>
              <a:gd name="connsiteY5-220" fmla="*/ 2407534 h 2407534"/>
              <a:gd name="connsiteX6-221" fmla="*/ 1435259 w 3401242"/>
              <a:gd name="connsiteY6-222" fmla="*/ 414976 h 2407534"/>
              <a:gd name="connsiteX7-223" fmla="*/ 1193047 w 3401242"/>
              <a:gd name="connsiteY7-224" fmla="*/ 414976 h 2407534"/>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3401242" h="2407534">
                <a:moveTo>
                  <a:pt x="1193047" y="414976"/>
                </a:moveTo>
                <a:lnTo>
                  <a:pt x="1677470" y="0"/>
                </a:lnTo>
                <a:lnTo>
                  <a:pt x="2161893" y="414976"/>
                </a:lnTo>
                <a:lnTo>
                  <a:pt x="1919682" y="414976"/>
                </a:lnTo>
                <a:cubicBezTo>
                  <a:pt x="2054720" y="1086879"/>
                  <a:pt x="2884240" y="2025000"/>
                  <a:pt x="3401242" y="2395961"/>
                </a:cubicBezTo>
                <a:lnTo>
                  <a:pt x="0" y="2407534"/>
                </a:lnTo>
                <a:cubicBezTo>
                  <a:pt x="663615" y="2171611"/>
                  <a:pt x="1292504" y="1056012"/>
                  <a:pt x="1435259" y="414976"/>
                </a:cubicBezTo>
                <a:lnTo>
                  <a:pt x="1193047" y="414976"/>
                </a:lnTo>
                <a:close/>
              </a:path>
            </a:pathLst>
          </a:custGeom>
          <a:gradFill flip="none" rotWithShape="1">
            <a:gsLst>
              <a:gs pos="0">
                <a:srgbClr val="1F4E79"/>
              </a:gs>
              <a:gs pos="92000">
                <a:schemeClr val="bg1">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eaLnBrk="1" fontAlgn="auto" hangingPunct="1">
              <a:spcBef>
                <a:spcPct val="0"/>
              </a:spcBef>
              <a:spcAft>
                <a:spcPct val="0"/>
              </a:spcAft>
              <a:defRPr/>
            </a:pPr>
            <a:endParaRPr lang="zh-CN" altLang="en-US">
              <a:solidFill>
                <a:prstClr val="white"/>
              </a:solidFill>
              <a:latin typeface="+mn-ea"/>
            </a:endParaRPr>
          </a:p>
        </p:txBody>
      </p:sp>
      <p:grpSp>
        <p:nvGrpSpPr>
          <p:cNvPr id="3" name="组合 2"/>
          <p:cNvGrpSpPr/>
          <p:nvPr/>
        </p:nvGrpSpPr>
        <p:grpSpPr>
          <a:xfrm>
            <a:off x="128905" y="0"/>
            <a:ext cx="4100195" cy="1508760"/>
            <a:chOff x="203" y="0"/>
            <a:chExt cx="6457" cy="2376"/>
          </a:xfrm>
        </p:grpSpPr>
        <p:sp>
          <p:nvSpPr>
            <p:cNvPr id="17" name="矩形 16"/>
            <p:cNvSpPr/>
            <p:nvPr>
              <p:custDataLst>
                <p:tags r:id="rId6"/>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8" name="组合 17"/>
            <p:cNvGrpSpPr/>
            <p:nvPr/>
          </p:nvGrpSpPr>
          <p:grpSpPr>
            <a:xfrm>
              <a:off x="203" y="0"/>
              <a:ext cx="5542" cy="1930"/>
              <a:chOff x="203" y="0"/>
              <a:chExt cx="5542" cy="1930"/>
            </a:xfrm>
          </p:grpSpPr>
          <p:pic>
            <p:nvPicPr>
              <p:cNvPr id="19" name="图片 18"/>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34" name="直接连接符 33"/>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36" name="直接连接符 35"/>
            <p:cNvCxnSpPr/>
            <p:nvPr>
              <p:custDataLst>
                <p:tags r:id="rId12"/>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679575" y="1946910"/>
            <a:ext cx="8977630" cy="4340860"/>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982"/>
              <a:ext cx="8589" cy="494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sz="2000" smtClean="0">
                  <a:solidFill>
                    <a:schemeClr val="accent1">
                      <a:lumMod val="75000"/>
                    </a:schemeClr>
                  </a:solidFill>
                  <a:latin typeface="微软雅黑" panose="020b0503020204020204" charset="-122"/>
                  <a:ea typeface="微软雅黑" panose="020b0503020204020204" charset="-122"/>
                  <a:sym typeface="+mn-ea"/>
                </a:rPr>
                <a:t>( 一 ) 启动期</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启动期阶段主要是在20世纪80年代，其主要特点是立足于MRPⅡ的引进、实施及部分应用。其应用范围局限在传统的机械制造业内</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多为机床制造、汽车制造等行业</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如沈阳第一机床厂、沈阳鼓风机厂、北京第一机床厂、第一汽车制造厂、广州标致汽车公司等。</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由于受多种障碍的制约，应用的效果有限，企业所得到的效益与巨大的投资完全不 相符，因而被人们总结为“三个三分之一”,即引进的系统三分之一可用，三分之一修改后可用，三分之一不可用。</a:t>
              </a:r>
              <a:endParaRPr sz="2000" smtClean="0">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7203440" y="669925"/>
            <a:ext cx="2168525" cy="1282700"/>
          </a:xfrm>
          <a:prstGeom prst="rect">
            <a:avLst/>
          </a:prstGeom>
        </p:spPr>
      </p:pic>
      <p:grpSp>
        <p:nvGrpSpPr>
          <p:cNvPr id="17" name="组合 16"/>
          <p:cNvGrpSpPr/>
          <p:nvPr/>
        </p:nvGrpSpPr>
        <p:grpSpPr>
          <a:xfrm>
            <a:off x="128905" y="0"/>
            <a:ext cx="4100195" cy="1508760"/>
            <a:chOff x="203" y="0"/>
            <a:chExt cx="6457" cy="2376"/>
          </a:xfrm>
        </p:grpSpPr>
        <p:sp>
          <p:nvSpPr>
            <p:cNvPr id="18" name="矩形 17"/>
            <p:cNvSpPr/>
            <p:nvPr>
              <p:custDataLst>
                <p:tags r:id="rId4"/>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9" name="组合 18"/>
            <p:cNvGrpSpPr/>
            <p:nvPr/>
          </p:nvGrpSpPr>
          <p:grpSpPr>
            <a:xfrm>
              <a:off x="203" y="0"/>
              <a:ext cx="5542" cy="1930"/>
              <a:chOff x="203" y="0"/>
              <a:chExt cx="5542" cy="1930"/>
            </a:xfrm>
          </p:grpSpPr>
          <p:pic>
            <p:nvPicPr>
              <p:cNvPr id="21" name="图片 20"/>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4" name="文本框 23"/>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5" name="文本框 24"/>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6" name="直接连接符 25"/>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7" name="直接连接符 26"/>
            <p:cNvCxnSpPr/>
            <p:nvPr>
              <p:custDataLst>
                <p:tags r:id="rId10"/>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文本框 21"/>
          <p:cNvSpPr txBox="1"/>
          <p:nvPr>
            <p:custDataLst>
              <p:tags r:id="rId2"/>
            </p:custDataLst>
          </p:nvPr>
        </p:nvSpPr>
        <p:spPr>
          <a:xfrm>
            <a:off x="1948815" y="2007235"/>
            <a:ext cx="8277860" cy="39916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sz="2000" smtClean="0">
                <a:solidFill>
                  <a:schemeClr val="accent1">
                    <a:lumMod val="75000"/>
                  </a:schemeClr>
                </a:solidFill>
                <a:latin typeface="微软雅黑" panose="020b0503020204020204" charset="-122"/>
                <a:ea typeface="微软雅黑" panose="020b0503020204020204" charset="-122"/>
                <a:sym typeface="+mn-ea"/>
              </a:rPr>
              <a:t>(二) 成长期</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成长期阶段大致是1990</a:t>
            </a:r>
            <a:r>
              <a:rPr lang="en-US"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1996年。随着改革开放的不断深化，我国的经济体制从计划经济向市场经济转变，产品市场形势发生了显著的变化。这对传统管理方式提出了严峻的挑战。该阶段涉及的领域已经突破了机械行业，扩展到航天航空、电子与家电、制药、化工等行业。其主要特征是MRPⅡ/ERP在我国的应用与推广取得了较好的成绩。 </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北京第一机床厂、沈阳机床厂、沈阳鼓风机厂等老牌MRPⅡ用户在启动了国家高技术研究发展计划</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863计划</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的计算机集成制造系统(Computer Integrated Manufacturing System, CIMS) 重点工程后，都先后获得了可喜的收益。</a:t>
            </a:r>
            <a:endParaRPr sz="2000" smtClean="0">
              <a:latin typeface="微软雅黑" panose="020b0503020204020204" charset="-122"/>
              <a:ea typeface="微软雅黑" panose="020b0503020204020204" charset="-122"/>
              <a:sym typeface="+mn-ea"/>
            </a:endParaRPr>
          </a:p>
        </p:txBody>
      </p:sp>
      <p:sp>
        <p:nvSpPr>
          <p:cNvPr id="2" name="矩形 1"/>
          <p:cNvSpPr/>
          <p:nvPr>
            <p:custDataLst>
              <p:tags r:id="rId3"/>
            </p:custDataLst>
          </p:nvPr>
        </p:nvSpPr>
        <p:spPr>
          <a:xfrm>
            <a:off x="1453515" y="2006600"/>
            <a:ext cx="9180195" cy="4203700"/>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pic>
        <p:nvPicPr>
          <p:cNvPr id="3" name="https://img7.file.cache.docer.com/storage/1646387592400905900/ae145aeb64f9a6f153a065f4c975c1a8.png" descr="templates\picture_hover\&amp;pky94184452910&amp;"/>
          <p:cNvPicPr>
            <a:picLocks noChangeAspect="1"/>
          </p:cNvPicPr>
          <p:nvPr>
            <p:custDataLst>
              <p:tags r:id="rId5"/>
            </p:custDataLst>
          </p:nvPr>
        </p:nvPicPr>
        <p:blipFill>
          <a:blip r:embed="rId4"/>
          <a:stretch>
            <a:fillRect/>
          </a:stretch>
        </p:blipFill>
        <p:spPr>
          <a:xfrm>
            <a:off x="8418195" y="258445"/>
            <a:ext cx="3275330" cy="2326005"/>
          </a:xfrm>
          <a:prstGeom prst="rect">
            <a:avLst/>
          </a:prstGeom>
        </p:spPr>
      </p:pic>
      <p:grpSp>
        <p:nvGrpSpPr>
          <p:cNvPr id="4" name="组合 3"/>
          <p:cNvGrpSpPr/>
          <p:nvPr/>
        </p:nvGrpSpPr>
        <p:grpSpPr>
          <a:xfrm>
            <a:off x="128905" y="0"/>
            <a:ext cx="4100195" cy="1508760"/>
            <a:chOff x="203" y="0"/>
            <a:chExt cx="6457" cy="2376"/>
          </a:xfrm>
        </p:grpSpPr>
        <p:sp>
          <p:nvSpPr>
            <p:cNvPr id="5" name="矩形 4"/>
            <p:cNvSpPr/>
            <p:nvPr>
              <p:custDataLst>
                <p:tags r:id="rId6"/>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6" name="组合 5"/>
            <p:cNvGrpSpPr/>
            <p:nvPr/>
          </p:nvGrpSpPr>
          <p:grpSpPr>
            <a:xfrm>
              <a:off x="203" y="0"/>
              <a:ext cx="5542" cy="1930"/>
              <a:chOff x="203" y="0"/>
              <a:chExt cx="5542" cy="1930"/>
            </a:xfrm>
          </p:grpSpPr>
          <p:pic>
            <p:nvPicPr>
              <p:cNvPr id="17" name="图片 16"/>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7" name="直接连接符 6"/>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1" name="直接连接符 20"/>
            <p:cNvCxnSpPr/>
            <p:nvPr>
              <p:custDataLst>
                <p:tags r:id="rId12"/>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2" name="文本框 21"/>
          <p:cNvSpPr txBox="1"/>
          <p:nvPr>
            <p:custDataLst>
              <p:tags r:id="rId2"/>
            </p:custDataLst>
          </p:nvPr>
        </p:nvSpPr>
        <p:spPr>
          <a:xfrm>
            <a:off x="1957070" y="2606675"/>
            <a:ext cx="8277860" cy="30035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sz="2000" smtClean="0">
                <a:solidFill>
                  <a:schemeClr val="accent1">
                    <a:lumMod val="75000"/>
                  </a:schemeClr>
                </a:solidFill>
                <a:latin typeface="微软雅黑" panose="020b0503020204020204" charset="-122"/>
                <a:ea typeface="微软雅黑" panose="020b0503020204020204" charset="-122"/>
                <a:sym typeface="+mn-ea"/>
              </a:rPr>
              <a:t>(二) 成长期</a:t>
            </a:r>
            <a:endParaRPr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例如，北京第一机床厂的管理信息系统实 现了以生产管理为核心，连接物料供应、生产、计划、财务等各个职能部门，可以迅速根据市场变化调整计划、平衡能力，效率提高了30多倍。</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总之，大多数的MRPⅡ  用户在应用系统之后都获得了或多或少的收益，这是不容否认的事实。</a:t>
            </a:r>
            <a:endParaRPr sz="2000" smtClean="0">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因此，该阶段也被人们称为  “三个三分之一休矣”阶段。</a:t>
            </a:r>
            <a:endParaRPr sz="2000" smtClean="0">
              <a:latin typeface="微软雅黑" panose="020b0503020204020204" charset="-122"/>
              <a:ea typeface="微软雅黑" panose="020b0503020204020204" charset="-122"/>
              <a:sym typeface="+mn-ea"/>
            </a:endParaRPr>
          </a:p>
        </p:txBody>
      </p:sp>
      <p:sp>
        <p:nvSpPr>
          <p:cNvPr id="2" name="矩形 1"/>
          <p:cNvSpPr/>
          <p:nvPr>
            <p:custDataLst>
              <p:tags r:id="rId3"/>
            </p:custDataLst>
          </p:nvPr>
        </p:nvSpPr>
        <p:spPr>
          <a:xfrm>
            <a:off x="1453515" y="2006600"/>
            <a:ext cx="9180195" cy="4203700"/>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pic>
        <p:nvPicPr>
          <p:cNvPr id="10" name="https://img7.file.cache.docer.com/storage/1646387592400905900/ae145aeb64f9a6f153a065f4c975c1a8.png" descr="templates\picture_hover\&amp;pky94184452910&amp;"/>
          <p:cNvPicPr>
            <a:picLocks noChangeAspect="1"/>
          </p:cNvPicPr>
          <p:nvPr>
            <p:custDataLst>
              <p:tags r:id="rId5"/>
            </p:custDataLst>
          </p:nvPr>
        </p:nvPicPr>
        <p:blipFill>
          <a:blip r:embed="rId4"/>
          <a:stretch>
            <a:fillRect/>
          </a:stretch>
        </p:blipFill>
        <p:spPr>
          <a:xfrm>
            <a:off x="8316595" y="893445"/>
            <a:ext cx="3275330" cy="2326005"/>
          </a:xfrm>
          <a:prstGeom prst="rect">
            <a:avLst/>
          </a:prstGeom>
        </p:spPr>
      </p:pic>
      <p:grpSp>
        <p:nvGrpSpPr>
          <p:cNvPr id="3" name="组合 2"/>
          <p:cNvGrpSpPr/>
          <p:nvPr/>
        </p:nvGrpSpPr>
        <p:grpSpPr>
          <a:xfrm>
            <a:off x="128905" y="0"/>
            <a:ext cx="4100195" cy="1508760"/>
            <a:chOff x="203" y="0"/>
            <a:chExt cx="6457" cy="2376"/>
          </a:xfrm>
        </p:grpSpPr>
        <p:sp>
          <p:nvSpPr>
            <p:cNvPr id="4" name="矩形 3"/>
            <p:cNvSpPr/>
            <p:nvPr>
              <p:custDataLst>
                <p:tags r:id="rId6"/>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 name="组合 4"/>
            <p:cNvGrpSpPr/>
            <p:nvPr/>
          </p:nvGrpSpPr>
          <p:grpSpPr>
            <a:xfrm>
              <a:off x="203" y="0"/>
              <a:ext cx="5542" cy="1930"/>
              <a:chOff x="203" y="0"/>
              <a:chExt cx="5542" cy="1930"/>
            </a:xfrm>
          </p:grpSpPr>
          <p:pic>
            <p:nvPicPr>
              <p:cNvPr id="17" name="图片 16"/>
              <p:cNvPicPr>
                <a:picLocks noChangeAspect="1"/>
              </p:cNvPicPr>
              <p:nvPr>
                <p:custDataLst>
                  <p:tags r:id="rId8"/>
                </p:custDataLst>
              </p:nvPr>
            </p:nvPicPr>
            <p:blipFill>
              <a:blip r:embed="rId7"/>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9"/>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10"/>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0" name="直接连接符 19"/>
              <p:cNvCxnSpPr/>
              <p:nvPr>
                <p:custDataLst>
                  <p:tags r:id="rId11"/>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1" name="直接连接符 20"/>
            <p:cNvCxnSpPr/>
            <p:nvPr>
              <p:custDataLst>
                <p:tags r:id="rId12"/>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flipV="1">
            <a:off x="10101580" y="-765810"/>
            <a:ext cx="2601595" cy="2300605"/>
            <a:chOff x="15924" y="8373"/>
            <a:chExt cx="4097" cy="3623"/>
          </a:xfrm>
        </p:grpSpPr>
        <p:sp>
          <p:nvSpPr>
            <p:cNvPr id="12" name="任意多边形 11"/>
            <p:cNvSpPr/>
            <p:nvPr>
              <p:custDataLst>
                <p:tags r:id="rId2"/>
              </p:custDataLst>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3"/>
              </p:custDataLst>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 name="圆角矩形 8"/>
          <p:cNvSpPr/>
          <p:nvPr/>
        </p:nvSpPr>
        <p:spPr>
          <a:xfrm>
            <a:off x="774700" y="1791335"/>
            <a:ext cx="10589260" cy="412496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186180" y="2045970"/>
            <a:ext cx="9819640" cy="3692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(三) 成熟期</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成熟期阶段是从1997年开始到21 世纪初。其主要特点是：</a:t>
            </a:r>
            <a:r>
              <a:rPr kumimoji="0" lang="zh-CN" altLang="en-US" sz="2000" b="0" i="0" u="none" strike="noStrike" kern="1200" cap="none" spc="0" normalizeH="0" baseline="0" noProof="0" smtClean="0">
                <a:ln>
                  <a:noFill/>
                </a:ln>
                <a:solidFill>
                  <a:srgbClr val="FF0000"/>
                </a:solidFill>
                <a:effectLst/>
                <a:uLnTx/>
                <a:uFillTx/>
                <a:latin typeface="微软雅黑" panose="020b0503020204020204" charset="-122"/>
                <a:ea typeface="微软雅黑" panose="020b0503020204020204" charset="-122"/>
                <a:cs typeface="+mn-cs"/>
              </a:rPr>
              <a:t> ERP 被引入并成为主角； 应用范围从制造业扩展到第二、第三产业；由于不断的实践探索，应用效果也得到了显著提高，因而进入了ERP 应用的成熟阶段。</a:t>
            </a:r>
            <a:endParaRPr kumimoji="0" lang="zh-CN" altLang="en-US" sz="2000" b="0" i="0" u="none" strike="noStrike" kern="1200" cap="none" spc="0" normalizeH="0" baseline="0" noProof="0" smtClean="0">
              <a:ln>
                <a:noFill/>
              </a:ln>
              <a:solidFill>
                <a:srgbClr val="FF0000"/>
              </a:solidFill>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第三产业的充分发展正是现代经济发展的显著标志。金融业早已成为现代经济的核心，信息产业日益成为现代经济的主导，这些都在客观上要求有一个具有多种解决方  案的新型管理软件来与之相适应。</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ERP 就成了该阶段的主角，并把触角伸向各个行业，特别是第三产业中的金融业、通信业、高科技产业、零售业等，大大扩展了ERP的应用范围。</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nvGrpSpPr>
          <p:cNvPr id="22" name="组合 21"/>
          <p:cNvGrpSpPr/>
          <p:nvPr/>
        </p:nvGrpSpPr>
        <p:grpSpPr>
          <a:xfrm>
            <a:off x="128905" y="0"/>
            <a:ext cx="4100195" cy="1508760"/>
            <a:chOff x="203" y="0"/>
            <a:chExt cx="6457" cy="2376"/>
          </a:xfrm>
        </p:grpSpPr>
        <p:sp>
          <p:nvSpPr>
            <p:cNvPr id="23" name="矩形 22"/>
            <p:cNvSpPr/>
            <p:nvPr>
              <p:custDataLst>
                <p:tags r:id="rId4"/>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24" name="组合 23"/>
            <p:cNvGrpSpPr/>
            <p:nvPr/>
          </p:nvGrpSpPr>
          <p:grpSpPr>
            <a:xfrm>
              <a:off x="203" y="0"/>
              <a:ext cx="5542" cy="1930"/>
              <a:chOff x="203" y="0"/>
              <a:chExt cx="5542" cy="1930"/>
            </a:xfrm>
          </p:grpSpPr>
          <p:pic>
            <p:nvPicPr>
              <p:cNvPr id="25" name="图片 24"/>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6" name="文本框 25"/>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7" name="文本框 26"/>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8" name="直接连接符 27"/>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9" name="直接连接符 28"/>
            <p:cNvCxnSpPr/>
            <p:nvPr>
              <p:custDataLst>
                <p:tags r:id="rId10"/>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flipV="1">
            <a:off x="10101580" y="-765810"/>
            <a:ext cx="2601595" cy="2300605"/>
            <a:chOff x="15924" y="8373"/>
            <a:chExt cx="4097" cy="3623"/>
          </a:xfrm>
        </p:grpSpPr>
        <p:sp>
          <p:nvSpPr>
            <p:cNvPr id="12" name="任意多边形 11"/>
            <p:cNvSpPr/>
            <p:nvPr>
              <p:custDataLst>
                <p:tags r:id="rId2"/>
              </p:custDataLst>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3" name="任意多边形 12"/>
            <p:cNvSpPr/>
            <p:nvPr>
              <p:custDataLst>
                <p:tags r:id="rId3"/>
              </p:custDataLst>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9" name="圆角矩形 8"/>
          <p:cNvSpPr/>
          <p:nvPr/>
        </p:nvSpPr>
        <p:spPr>
          <a:xfrm>
            <a:off x="1032510" y="1791335"/>
            <a:ext cx="10399395" cy="4124960"/>
          </a:xfrm>
          <a:prstGeom prst="roundRect">
            <a:avLst/>
          </a:prstGeom>
          <a:noFill/>
          <a:ln>
            <a:gradFill flip="none" rotWithShape="1">
              <a:gsLst>
                <a:gs pos="688">
                  <a:srgbClr val="F9FBFC"/>
                </a:gs>
                <a:gs pos="0">
                  <a:schemeClr val="accent1">
                    <a:lumMod val="5000"/>
                    <a:lumOff val="95000"/>
                  </a:schemeClr>
                </a:gs>
                <a:gs pos="100000">
                  <a:srgbClr val="1B456B"/>
                </a:gs>
              </a:gsLst>
              <a:lin ang="2700000" scaled="1"/>
            </a:gradFill>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sp>
        <p:nvSpPr>
          <p:cNvPr id="16" name="文本框 15"/>
          <p:cNvSpPr txBox="1"/>
          <p:nvPr/>
        </p:nvSpPr>
        <p:spPr>
          <a:xfrm>
            <a:off x="1322070" y="2007235"/>
            <a:ext cx="9886315" cy="36925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(四) 普及期</a:t>
            </a:r>
            <a:endPar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2005年以来，随着市场经济的发展，我国企业面临着越来越激烈的竞争环境，以 ERP为工具的现代化管理浪潮正席卷而来。它可为企业提供投资管理、风险分析、跨国跨地区的集团型企业信息集成、获利分析、销售分析、市场预测、决策信息分析、促销与分销、售后服务与维护、全面质量管理、运输管理、人力资源管理、项目管理以及利用互联网实现电子商务等MRPⅡ所不具备的功能。</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algn="l"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企业能利用这些工具来扩大经营管理范围，紧跟瞬息万变的市场动态，参与国际大市场的竞争，获得丰厚的回报。正在融入全球供应链的中国企业需要ERP,   中国企业国际竞争力的形成也需要ERP 。因此，ERP在我国已经进入了一个快速发展和普及的阶段。</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nvGrpSpPr>
          <p:cNvPr id="3" name="组合 2"/>
          <p:cNvGrpSpPr/>
          <p:nvPr/>
        </p:nvGrpSpPr>
        <p:grpSpPr>
          <a:xfrm>
            <a:off x="128905" y="0"/>
            <a:ext cx="4100195" cy="1508760"/>
            <a:chOff x="203" y="0"/>
            <a:chExt cx="6457" cy="2376"/>
          </a:xfrm>
        </p:grpSpPr>
        <p:sp>
          <p:nvSpPr>
            <p:cNvPr id="14" name="矩形 13"/>
            <p:cNvSpPr/>
            <p:nvPr>
              <p:custDataLst>
                <p:tags r:id="rId4"/>
              </p:custDataLst>
            </p:nvPr>
          </p:nvSpPr>
          <p:spPr>
            <a:xfrm>
              <a:off x="1733" y="1683"/>
              <a:ext cx="4796"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三、ERP在我国的发展</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542" cy="1930"/>
              <a:chOff x="203" y="0"/>
              <a:chExt cx="5542" cy="1930"/>
            </a:xfrm>
          </p:grpSpPr>
          <p:pic>
            <p:nvPicPr>
              <p:cNvPr id="17" name="图片 16"/>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8" name="文本框 17"/>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9" name="文本框 18"/>
              <p:cNvSpPr txBox="1"/>
              <p:nvPr>
                <p:custDataLst>
                  <p:tags r:id="rId8"/>
                </p:custDataLst>
              </p:nvPr>
            </p:nvSpPr>
            <p:spPr>
              <a:xfrm>
                <a:off x="2646" y="682"/>
                <a:ext cx="309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R</a:t>
                </a:r>
                <a:r>
                  <a:rPr kumimoji="0" 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 </a:t>
                </a: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P 简 介</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0" name="直接连接符 19"/>
              <p:cNvCxnSpPr/>
              <p:nvPr>
                <p:custDataLst>
                  <p:tags r:id="rId9"/>
                </p:custDataLst>
              </p:nvPr>
            </p:nvCxnSpPr>
            <p:spPr>
              <a:xfrm>
                <a:off x="2133" y="1507"/>
                <a:ext cx="3238" cy="14"/>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1" name="直接连接符 20"/>
            <p:cNvCxnSpPr/>
            <p:nvPr>
              <p:custDataLst>
                <p:tags r:id="rId10"/>
              </p:custDataLst>
            </p:nvPr>
          </p:nvCxnSpPr>
          <p:spPr>
            <a:xfrm>
              <a:off x="1220" y="2367"/>
              <a:ext cx="5440"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https://d.book118.com/627115166034006030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KSO_WM_BEAUTIFY_FLAG" val=""/>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BEAUTIFY_FLAG" val=""/>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
</p:tagLst>
</file>

<file path=ppt/tags/tag242.xml><?xml version="1.0" encoding="utf-8"?>
<p:tagLst xmlns:p="http://schemas.openxmlformats.org/presentationml/2006/main">
  <p:tag name="KSO_WM_BEAUTIFY_FLAG" val=""/>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BEAUTIFY_FLAG" val=""/>
</p:tagLst>
</file>

<file path=ppt/tags/tag257.xml><?xml version="1.0" encoding="utf-8"?>
<p:tagLst xmlns:p="http://schemas.openxmlformats.org/presentationml/2006/main">
  <p:tag name="KSO_WM_BEAUTIFY_FLAG" val=""/>
</p:tagLst>
</file>

<file path=ppt/tags/tag258.xml><?xml version="1.0" encoding="utf-8"?>
<p:tagLst xmlns:p="http://schemas.openxmlformats.org/presentationml/2006/main">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BEAUTIFY_FLAG" val=""/>
</p:tagLst>
</file>

<file path=ppt/tags/tag263.xml><?xml version="1.0" encoding="utf-8"?>
<p:tagLst xmlns:p="http://schemas.openxmlformats.org/presentationml/2006/main">
  <p:tag name="KSO_WM_BEAUTIFY_FLAG" val=""/>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 name="KSO_WM_BEAUTIFY_FLAG" val=""/>
</p:tagLst>
</file>

<file path=ppt/tags/tag272.xml><?xml version="1.0" encoding="utf-8"?>
<p:tagLst xmlns:p="http://schemas.openxmlformats.org/presentationml/2006/main">
  <p:tag name="KSO_WM_BEAUTIFY_FLAG" val=""/>
</p:tagLst>
</file>

<file path=ppt/tags/tag273.xml><?xml version="1.0" encoding="utf-8"?>
<p:tagLst xmlns:p="http://schemas.openxmlformats.org/presentationml/2006/main">
  <p:tag name="KSO_WM_BEAUTIFY_FLAG" val=""/>
</p:tagLst>
</file>

<file path=ppt/tags/tag274.xml><?xml version="1.0" encoding="utf-8"?>
<p:tagLst xmlns:p="http://schemas.openxmlformats.org/presentationml/2006/main">
  <p:tag name="KSO_WM_BEAUTIFY_FLAG" val=""/>
</p:tagLst>
</file>

<file path=ppt/tags/tag275.xml><?xml version="1.0" encoding="utf-8"?>
<p:tagLst xmlns:p="http://schemas.openxmlformats.org/presentationml/2006/main">
  <p:tag name="KSO_WM_BEAUTIFY_FLAG" val=""/>
</p:tagLst>
</file>

<file path=ppt/tags/tag276.xml><?xml version="1.0" encoding="utf-8"?>
<p:tagLst xmlns:p="http://schemas.openxmlformats.org/presentationml/2006/main">
  <p:tag name="KSO_WM_BEAUTIFY_FLAG" val=""/>
</p:tagLst>
</file>

<file path=ppt/tags/tag277.xml><?xml version="1.0" encoding="utf-8"?>
<p:tagLst xmlns:p="http://schemas.openxmlformats.org/presentationml/2006/main">
  <p:tag name="KSO_WM_BEAUTIFY_FLAG" val=""/>
</p:tagLst>
</file>

<file path=ppt/tags/tag278.xml><?xml version="1.0" encoding="utf-8"?>
<p:tagLst xmlns:p="http://schemas.openxmlformats.org/presentationml/2006/main">
  <p:tag name="KSO_WM_BEAUTIFY_FLAG" val=""/>
</p:tagLst>
</file>

<file path=ppt/tags/tag279.xml><?xml version="1.0" encoding="utf-8"?>
<p:tagLst xmlns:p="http://schemas.openxmlformats.org/presentationml/2006/main">
  <p:tag name="KSO_WM_BEAUTIFY_FLAG" val=""/>
</p:tagLst>
</file>

<file path=ppt/tags/tag280.xml><?xml version="1.0" encoding="utf-8"?>
<p:tagLst xmlns:p="http://schemas.openxmlformats.org/presentationml/2006/main">
  <p:tag name="KSO_WM_BEAUTIFY_FLAG" val=""/>
</p:tagLst>
</file>

<file path=ppt/tags/tag281.xml><?xml version="1.0" encoding="utf-8"?>
<p:tagLst xmlns:p="http://schemas.openxmlformats.org/presentationml/2006/main">
  <p:tag name="KSO_WM_BEAUTIFY_FLAG" val=""/>
</p:tagLst>
</file>

<file path=ppt/tags/tag282.xml><?xml version="1.0" encoding="utf-8"?>
<p:tagLst xmlns:p="http://schemas.openxmlformats.org/presentationml/2006/main">
  <p:tag name="KSO_WM_BEAUTIFY_FLAG" val=""/>
</p:tagLst>
</file>

<file path=ppt/tags/tag283.xml><?xml version="1.0" encoding="utf-8"?>
<p:tagLst xmlns:p="http://schemas.openxmlformats.org/presentationml/2006/main">
  <p:tag name="KSO_WM_BEAUTIFY_FLAG" val=""/>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BEAUTIFY_FLAG" val=""/>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BEAUTIFY_FLAG" val=""/>
</p:tagLst>
</file>

<file path=ppt/tags/tag300.xml><?xml version="1.0" encoding="utf-8"?>
<p:tagLst xmlns:p="http://schemas.openxmlformats.org/presentationml/2006/main">
  <p:tag name="KSO_WM_BEAUTIFY_FLAG" val=""/>
</p:tagLst>
</file>

<file path=ppt/tags/tag301.xml><?xml version="1.0" encoding="utf-8"?>
<p:tagLst xmlns:p="http://schemas.openxmlformats.org/presentationml/2006/main">
  <p:tag name="KSO_WM_BEAUTIFY_FLAG" val=""/>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BEAUTIFY_FLAG" val=""/>
</p:tagLst>
</file>

<file path=ppt/tags/tag304.xml><?xml version="1.0" encoding="utf-8"?>
<p:tagLst xmlns:p="http://schemas.openxmlformats.org/presentationml/2006/main">
  <p:tag name="KSO_WM_BEAUTIFY_FLAG" val=""/>
</p:tagLst>
</file>

<file path=ppt/tags/tag305.xml><?xml version="1.0" encoding="utf-8"?>
<p:tagLst xmlns:p="http://schemas.openxmlformats.org/presentationml/2006/main">
  <p:tag name="KSO_WM_BEAUTIFY_FLAG" val=""/>
</p:tagLst>
</file>

<file path=ppt/tags/tag306.xml><?xml version="1.0" encoding="utf-8"?>
<p:tagLst xmlns:p="http://schemas.openxmlformats.org/presentationml/2006/main">
  <p:tag name="KSO_WM_BEAUTIFY_FLAG" val=""/>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BEAUTIFY_FLAG" val=""/>
</p:tagLst>
</file>

<file path=ppt/tags/tag313.xml><?xml version="1.0" encoding="utf-8"?>
<p:tagLst xmlns:p="http://schemas.openxmlformats.org/presentationml/2006/main">
  <p:tag name="KSO_WM_BEAUTIFY_FLAG" val=""/>
</p:tagLst>
</file>

<file path=ppt/tags/tag314.xml><?xml version="1.0" encoding="utf-8"?>
<p:tagLst xmlns:p="http://schemas.openxmlformats.org/presentationml/2006/main">
  <p:tag name="KSO_WM_BEAUTIFY_FLAG" val=""/>
</p:tagLst>
</file>

<file path=ppt/tags/tag315.xml><?xml version="1.0" encoding="utf-8"?>
<p:tagLst xmlns:p="http://schemas.openxmlformats.org/presentationml/2006/main">
  <p:tag name="KSO_WM_BEAUTIFY_FLAG" val=""/>
</p:tagLst>
</file>

<file path=ppt/tags/tag316.xml><?xml version="1.0" encoding="utf-8"?>
<p:tagLst xmlns:p="http://schemas.openxmlformats.org/presentationml/2006/main">
  <p:tag name="KSO_WM_BEAUTIFY_FLAG" val=""/>
</p:tagLst>
</file>

<file path=ppt/tags/tag317.xml><?xml version="1.0" encoding="utf-8"?>
<p:tagLst xmlns:p="http://schemas.openxmlformats.org/presentationml/2006/main">
  <p:tag name="KSO_WM_BEAUTIFY_FLAG" val=""/>
</p:tagLst>
</file>

<file path=ppt/tags/tag318.xml><?xml version="1.0" encoding="utf-8"?>
<p:tagLst xmlns:p="http://schemas.openxmlformats.org/presentationml/2006/main">
  <p:tag name="KSO_WM_BEAUTIFY_FLAG" val=""/>
</p:tagLst>
</file>

<file path=ppt/tags/tag319.xml><?xml version="1.0" encoding="utf-8"?>
<p:tagLst xmlns:p="http://schemas.openxmlformats.org/presentationml/2006/main">
  <p:tag name="KSO_WM_BEAUTIFY_FLAG" val=""/>
</p:tagLst>
</file>

<file path=ppt/tags/tag320.xml><?xml version="1.0" encoding="utf-8"?>
<p:tagLst xmlns:p="http://schemas.openxmlformats.org/presentationml/2006/main">
  <p:tag name="KSO_WM_BEAUTIFY_FLAG" val=""/>
</p:tagLst>
</file>

<file path=ppt/tags/tag321.xml><?xml version="1.0" encoding="utf-8"?>
<p:tagLst xmlns:p="http://schemas.openxmlformats.org/presentationml/2006/main">
  <p:tag name="KSO_WM_BEAUTIFY_FLAG" val=""/>
</p:tagLst>
</file>

<file path=ppt/tags/tag322.xml><?xml version="1.0" encoding="utf-8"?>
<p:tagLst xmlns:p="http://schemas.openxmlformats.org/presentationml/2006/main">
  <p:tag name="KSO_WM_BEAUTIFY_FLAG" val=""/>
</p:tagLst>
</file>

<file path=ppt/tags/tag323.xml><?xml version="1.0" encoding="utf-8"?>
<p:tagLst xmlns:p="http://schemas.openxmlformats.org/presentationml/2006/main">
  <p:tag name="KSO_WM_BEAUTIFY_FLAG" val=""/>
</p:tagLst>
</file>

<file path=ppt/tags/tag324.xml><?xml version="1.0" encoding="utf-8"?>
<p:tagLst xmlns:p="http://schemas.openxmlformats.org/presentationml/2006/main">
  <p:tag name="KSO_WM_BEAUTIFY_FLAG" val=""/>
</p:tagLst>
</file>

<file path=ppt/tags/tag325.xml><?xml version="1.0" encoding="utf-8"?>
<p:tagLst xmlns:p="http://schemas.openxmlformats.org/presentationml/2006/main">
  <p:tag name="KSO_WM_BEAUTIFY_FLAG" val=""/>
</p:tagLst>
</file>

<file path=ppt/tags/tag326.xml><?xml version="1.0" encoding="utf-8"?>
<p:tagLst xmlns:p="http://schemas.openxmlformats.org/presentationml/2006/main">
  <p:tag name="KSO_WM_BEAUTIFY_FLAG" val=""/>
</p:tagLst>
</file>

<file path=ppt/tags/tag327.xml><?xml version="1.0" encoding="utf-8"?>
<p:tagLst xmlns:p="http://schemas.openxmlformats.org/presentationml/2006/main">
  <p:tag name="KSO_WM_BEAUTIFY_FLAG" val=""/>
</p:tagLst>
</file>

<file path=ppt/tags/tag328.xml><?xml version="1.0" encoding="utf-8"?>
<p:tagLst xmlns:p="http://schemas.openxmlformats.org/presentationml/2006/main">
  <p:tag name="KSO_WM_BEAUTIFY_FLAG" val=""/>
</p:tagLst>
</file>

<file path=ppt/tags/tag329.xml><?xml version="1.0" encoding="utf-8"?>
<p:tagLst xmlns:p="http://schemas.openxmlformats.org/presentationml/2006/main">
  <p:tag name="KSO_WM_BEAUTIFY_FLAG" val=""/>
</p:tagLst>
</file>

<file path=ppt/tags/tag330.xml><?xml version="1.0" encoding="utf-8"?>
<p:tagLst xmlns:p="http://schemas.openxmlformats.org/presentationml/2006/main">
  <p:tag name="KSO_WM_BEAUTIFY_FLAG" val=""/>
</p:tagLst>
</file>

<file path=ppt/tags/tag331.xml><?xml version="1.0" encoding="utf-8"?>
<p:tagLst xmlns:p="http://schemas.openxmlformats.org/presentationml/2006/main">
  <p:tag name="KSO_WM_BEAUTIFY_FLAG" val=""/>
</p:tagLst>
</file>

<file path=ppt/tags/tag332.xml><?xml version="1.0" encoding="utf-8"?>
<p:tagLst xmlns:p="http://schemas.openxmlformats.org/presentationml/2006/main">
  <p:tag name="KSO_WM_BEAUTIFY_FLAG" val=""/>
</p:tagLst>
</file>

<file path=ppt/tags/tag33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7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汉仪雅酷黑简"/>
        <a:ea typeface="汉仪雅酷黑简"/>
        <a:cs typeface="Arial"/>
      </a:majorFont>
      <a:minorFont>
        <a:latin typeface="汉仪君黑-45简"/>
        <a:ea typeface="汉仪君黑-45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288</Paragraphs>
  <Slides>39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39</vt:i4>
      </vt:variant>
    </vt:vector>
  </HeadingPairs>
  <TitlesOfParts>
    <vt:vector baseType="lpstr" size="47">
      <vt:lpstr>Arial</vt:lpstr>
      <vt:lpstr>Calibri</vt:lpstr>
      <vt:lpstr>汉仪雅酷黑简</vt:lpstr>
      <vt:lpstr>汉仪君黑-45简</vt:lpstr>
      <vt:lpstr>阿里巴巴普惠体 2.0 45 Light</vt:lpstr>
      <vt:lpstr>微软雅黑</vt:lpstr>
      <vt:lpstr>Cambria Math</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2024-09-01T18:08:40.359</cp:lastPrinted>
  <dcterms:created xsi:type="dcterms:W3CDTF">2024-09-01T10:08:40Z</dcterms:created>
  <dcterms:modified xsi:type="dcterms:W3CDTF">2024-09-01T10:08:42Z</dcterms:modified>
</cp:coreProperties>
</file>