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JWNSRK+MS-UIGothic"/>
      <p:regular r:id="rId18"/>
    </p:embeddedFont>
    <p:embeddedFont>
      <p:font typeface="RGRSLE+VJAQSB+ArialMT"/>
      <p:regular r:id="rId19"/>
    </p:embeddedFont>
    <p:embeddedFont>
      <p:font typeface="KHMNLH+ASUUQB+MicrosoftYaHei-Bold"/>
      <p:regular r:id="rId20"/>
    </p:embeddedFont>
    <p:embeddedFont>
      <p:font typeface="PIAESO+OVRQOT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EEA20-8495-476C-837F-73B7627E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BEBE9-ED3E-451B-A5AC-CF26BDAA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62052-6550-48A1-9F44-1A27BBCF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95072-0A09-46D0-9C46-83473696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E96D6-8D97-47CE-8163-ECADE95A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A9717-74AE-42A3-98D6-03906F06B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E7185-32E3-4DEE-B780-A95E4E143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F5457-3D71-4ACC-BD3C-ACDAEA597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BF612-6DC8-447F-B5DD-B0FA4D28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5D0D7-CBC1-4763-9622-72029AEF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7651C-AFFA-40B2-99E0-9C49E4B3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4102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38775" y="1759739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JWNSRK+MS-UIGothic"/>
                <a:cs typeface="JWNSR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GRSLE+VJAQSB+ArialMT"/>
                <a:cs typeface="RGRSLE+VJAQS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的形成与影响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GRSLE+VJAQSB+ArialMT"/>
                <a:cs typeface="RGRSLE+VJAQS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大学生恋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的特点与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GRSLE+VJAQSB+ArialMT"/>
                <a:cs typeface="RGRSLE+VJAQS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如何培养健康的恋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6192461" cy="1880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GRSLE+VJAQSB+ArialMT"/>
                <a:cs typeface="RGRSLE+VJAQS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大学生恋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中的心理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及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GRSLE+VJAQSB+ArialMT"/>
                <a:cs typeface="RGRSLE+VJAQS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大学生恋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中的性健康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及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GRSLE+VJAQSB+ArialMT"/>
                <a:cs typeface="RGRSLE+VJAQS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大学生恋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经济问题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及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AF79DE"/>
                </a:solidFill>
                <a:latin typeface="JWNSRK+MS-UIGothic"/>
                <a:cs typeface="JWNSRK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WNSRK+MS-UIGothic"/>
                <a:cs typeface="JWNSRK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KHMNLH+ASUUQB+MicrosoftYaHei-Bold"/>
                <a:cs typeface="KHMNLH+ASUUQ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KHMNLH+ASUUQB+MicrosoftYaHei-Bold"/>
                <a:cs typeface="KHMNLH+ASUUQ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1600" y="37683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3800" spc="23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3800" spc="25">
                <a:solidFill>
                  <a:srgbClr val="000000"/>
                </a:solidFill>
                <a:latin typeface="JWNSRK+MS-UIGothic"/>
                <a:cs typeface="JWNSRK+MS-UIGothic"/>
              </a:rPr>
              <a:t>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家庭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对爱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家庭背景与价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HMNLH+ASUUQB+MicrosoftYaHei-Bold"/>
                <a:cs typeface="KHMNLH+ASUUQB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家庭背景及父母的婚姻关系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的形成具有重要影响。例如，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父母离异可能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致孩子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婚姻的看法相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消极。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家庭教育方式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HMNLH+ASUUQB+MicrosoftYaHei-Bold"/>
                <a:cs typeface="KHMNLH+ASUUQB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的教育方式也会影响孩子的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。例如，家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条件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或外貌，可能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致孩子在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侣时过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于注重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些方面。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家庭沟通与支持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HMNLH+ASUUQB+MicrosoftYaHei-Bold"/>
                <a:cs typeface="KHMNLH+ASUUQB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家庭成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的沟通与支持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孩子的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极影响。例如，家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行开放、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的沟通，鼓励孩子表达自己的感受，有助于孩子形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成健康、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社会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对爱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JWNSRK+MS-UIGothic"/>
                <a:cs typeface="JWNSRK+MS-UIGothic"/>
              </a:rPr>
              <a:t>社会文化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JWNSRK+MS-UIGothic"/>
                <a:cs typeface="JWNSRK+MS-UIGothic"/>
              </a:rPr>
              <a:t>社会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舆论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JWNSRK+MS-UIGothic"/>
                <a:cs typeface="JWNSRK+MS-UIGothic"/>
              </a:rPr>
              <a:t>社会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AF79DE"/>
                </a:solidFill>
                <a:latin typeface="JWNSRK+MS-UIGothic"/>
                <a:cs typeface="JWNSRK+MS-UIGothic"/>
              </a:rPr>
              <a:t>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社会文化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的形成具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著影响。例如，某些文化可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婚姻和家庭的重要性，而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其他文化可能更加注重个人自由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和独立。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舆论对爱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的塑造也很重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要。例如，媒体和社交平台上的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流行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可能会影响人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侣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和婚姻的看法。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因素也会影响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例如，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定可能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致人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婚姻和伴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侣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关系的期望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观对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个人成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情感健康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健康的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有助于个人的情感健康。例如，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极、正确的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可以帮助人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建立健康的恋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关系，减少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解或偏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致的情感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人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际</a:t>
            </a: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关系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关系也有影响。例如，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情的看法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于消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极或偏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致人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现问题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，而健康的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助于建立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定、和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自我价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与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个人的自我价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同也有影响。例如，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自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得被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和尊重可以帮助个人建立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极的自我形象，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个人成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KHMNLH+ASUUQB+MicrosoftYaHei-Bold"/>
                <a:cs typeface="KHMNLH+ASUUQ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JWNSRK+MS-UIGothic"/>
                <a:cs typeface="JWNSRK+MS-UIGothic"/>
              </a:rPr>
              <a:t>大学生恋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3800" spc="25">
                <a:solidFill>
                  <a:srgbClr val="000000"/>
                </a:solidFill>
                <a:latin typeface="JWNSRK+MS-UIGothic"/>
                <a:cs typeface="JWNSRK+MS-UIGothic"/>
              </a:rPr>
              <a:t>的特点与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大学生恋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AESO+OVRQOT+MicrosoftYaHei"/>
                <a:cs typeface="PIAESO+OVRQO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AESO+OVRQOT+MicrosoftYaHei"/>
                <a:cs typeface="PIAESO+OVRQO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AESO+OVRQOT+MicrosoftYaHei"/>
                <a:cs typeface="PIAESO+OVRQO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AESO+OVRQOT+MicrosoftYaHei"/>
                <a:cs typeface="PIAESO+OVRQO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自主性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更加理性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务实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更加注重精神交流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更加开放和包容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11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自主意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识强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，更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向于自主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象，而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非受外界影响。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中更加注重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方的内在品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、性格、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好等，而非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单纯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的外貌或家境。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11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中更注重与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的精神交流，追求心灵的契合</a:t>
            </a:r>
          </a:p>
          <a:p>
            <a:pPr marL="6000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和相互理解。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11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于恋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爱态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度更加开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放和包容，能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接受多元化的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关系和性取向。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大学生恋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中遇到的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分配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34354" y="1781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感情波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73836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中常常面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临时间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分配的矛盾，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如何平衡恋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与学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、社交活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好的关系成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为难题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54118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于青春期与成年期的交接，情感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动较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大，容易在恋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出情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定、争吵、冷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7664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未来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划不一致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26684" y="43357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社交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FFFFFF"/>
                </a:solidFill>
                <a:latin typeface="JWNSRK+MS-UIGothic"/>
                <a:cs typeface="JWNSRK+MS-UIGothic"/>
              </a:rPr>
              <a:t>力和攀比心理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73836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未来的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划和期望可能存在差异，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致在恋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生矛盾和冲突。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60743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大学生所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的社交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境可能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致恋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攀比心理和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力，影响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的正确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中的沟通技巧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学会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倾</a:t>
            </a:r>
            <a:r>
              <a:rPr sz="1550">
                <a:solidFill>
                  <a:srgbClr val="AF79DE"/>
                </a:solidFill>
                <a:latin typeface="JWNSRK+MS-UIGothic"/>
                <a:cs typeface="JWNSRK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接受差异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中，要学会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声音，理解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方的想法和感受，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极的回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和支持。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5534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尊重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点和感受，接受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彼此的差异，学会求同存异，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以达成更好的共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和理解。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准确表达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避免指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责</a:t>
            </a:r>
            <a:r>
              <a:rPr sz="1550" spc="25">
                <a:solidFill>
                  <a:srgbClr val="AF79DE"/>
                </a:solidFill>
                <a:latin typeface="JWNSRK+MS-UIGothic"/>
                <a:cs typeface="JWNSRK+MS-UIGothic"/>
              </a:rPr>
              <a:t>和攻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55349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学会用准确、清晰的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言表达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自己的想法和感受，避免模糊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不清或含蓄暗示，增加沟通中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在沟通中，避免使用指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和攻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言，而是采用温和、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友善的方式表达自己的意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和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KHMNLH+ASUUQB+MicrosoftYaHei-Bold"/>
                <a:cs typeface="KHMNLH+ASUUQ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JWNSRK+MS-UIGothic"/>
                <a:cs typeface="JWNSRK+MS-UIGothic"/>
              </a:rPr>
              <a:t>如何培养健康的恋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3800" spc="27">
                <a:solidFill>
                  <a:srgbClr val="000000"/>
                </a:solidFill>
                <a:latin typeface="JWNSRK+MS-UIGothic"/>
                <a:cs typeface="JWNSRK+MS-UIGothic"/>
              </a:rPr>
              <a:t>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建立良好的自我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了解自己的需求和价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在恋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关系中，首先要了解自己的价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、需求和期望，以便在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关系中做出更明智的决定。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认识</a:t>
            </a: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自己的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点和不足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自己有一个客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，了解自己的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点和不足，有助于在恋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关系中更好地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点，并努力改善不足之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WNSRK+MS-UIGothic"/>
                <a:cs typeface="JWNSRK+MS-UIGothic"/>
              </a:rPr>
              <a:t>建立自我价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值</a:t>
            </a:r>
            <a:r>
              <a:rPr sz="2300">
                <a:solidFill>
                  <a:srgbClr val="AF79DE"/>
                </a:solidFill>
                <a:latin typeface="JWNSRK+MS-UIGothic"/>
                <a:cs typeface="JWNSRK+MS-UIGothic"/>
              </a:rPr>
              <a:t>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要相信自己是有价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的，并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此感到自豪。在恋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关系中，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种自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我价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感会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JWNSRK+MS-UIGothic"/>
                <a:cs typeface="JWNSRK+MS-UIGothic"/>
              </a:rPr>
              <a:t>你更加自信和独立。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WNSRK+MS-UIGothic"/>
                <a:cs typeface="JWNSRK+MS-UIGothic"/>
              </a:rPr>
              <a:t>学会有效的沟通技巧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学会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倾</a:t>
            </a: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关系中，要学会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方的声音，理解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方的感受和需求。当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方表达自己的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或感受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，要耐心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听，不要打断或争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表达自己的想法和感受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在恋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关系中，要学会表达自己的想法和感受。当有任何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或疑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虑时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，要勇敢地与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011783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沟通，分享自己的想法和感受。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避免使用攻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性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1600">
                <a:solidFill>
                  <a:srgbClr val="AF79DE"/>
                </a:solidFill>
                <a:latin typeface="JWNSRK+MS-UIGothic"/>
                <a:cs typeface="JWNSRK+MS-UIGothic"/>
              </a:rPr>
              <a:t>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42458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在沟通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，要避免使用攻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言或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气。使用温和、平和的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气可以减少冲突和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解，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沟通更加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顺畅</a:t>
            </a:r>
            <a:r>
              <a:rPr sz="1350">
                <a:solidFill>
                  <a:srgbClr val="000000"/>
                </a:solidFill>
                <a:latin typeface="JWNSRK+MS-UIGothic"/>
                <a:cs typeface="JWNSR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https://d.book118.com/627124102110006046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JWNSRK+MS-UIGothic</vt:lpstr>
      <vt:lpstr>RGRSLE+VJAQSB+ArialMT</vt:lpstr>
      <vt:lpstr>Times New Roman</vt:lpstr>
      <vt:lpstr>KHMNLH+ASUUQB+MicrosoftYaHei-Bold</vt:lpstr>
      <vt:lpstr>PIAESO+OVRQOT+MicrosoftYaHei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2024-09-21T16:37:49.097</cp:lastPrinted>
  <dcterms:created xsi:type="dcterms:W3CDTF">2024-09-21T08:37:49Z</dcterms:created>
  <dcterms:modified xsi:type="dcterms:W3CDTF">2024-09-21T08:37:50Z</dcterms:modified>
</cp:coreProperties>
</file>