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46D99-2EE0-44D0-BBB0-1B520655A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FB149-3449-4123-8872-DB64C89D0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CFA2F-F2BB-42C0-8424-EA0C32D07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DF3A8-E02C-4754-9A71-83172B0BE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9CC35-014E-4465-91FA-C1ED43307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74335-A5A0-43DE-9EAA-FE90F36C8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238C9-DE5E-49AB-9489-44BC17188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C5468-A27F-448D-BAC6-401A05DF4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20951-A9E8-4F89-83E6-CFE0FDEE5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81F35-0EB6-4BBC-9580-CA27B2640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CB8B6-6EA1-40A0-9548-D2872329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93140" y="1325223"/>
            <a:ext cx="6883400" cy="5740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0066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0033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66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rgbClr val="0033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66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4572000" cy="6858000"/>
          </a:xfrm>
          <a:custGeom>
            <a:rect l="l" t="t" r="r" b="b"/>
            <a:pathLst>
              <a:path w="4572000" h="6858000">
                <a:moveTo>
                  <a:pt x="457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572000" y="0"/>
                </a:lnTo>
                <a:lnTo>
                  <a:pt x="4572000" y="6858000"/>
                </a:lnTo>
                <a:close/>
              </a:path>
            </a:pathLst>
          </a:custGeom>
          <a:solidFill>
            <a:srgbClr val="99CC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685799" y="990599"/>
            <a:ext cx="5181600" cy="1905000"/>
          </a:xfrm>
          <a:custGeom>
            <a:rect l="l" t="t" r="r" b="b"/>
            <a:pathLst>
              <a:path w="5181600" h="1905000">
                <a:moveTo>
                  <a:pt x="952500" y="1905000"/>
                </a:moveTo>
                <a:lnTo>
                  <a:pt x="904960" y="1903834"/>
                </a:lnTo>
                <a:lnTo>
                  <a:pt x="858024" y="1900373"/>
                </a:lnTo>
                <a:lnTo>
                  <a:pt x="811746" y="1894672"/>
                </a:lnTo>
                <a:lnTo>
                  <a:pt x="766180" y="1886785"/>
                </a:lnTo>
                <a:lnTo>
                  <a:pt x="721382" y="1876766"/>
                </a:lnTo>
                <a:lnTo>
                  <a:pt x="677405" y="1864671"/>
                </a:lnTo>
                <a:lnTo>
                  <a:pt x="634304" y="1850554"/>
                </a:lnTo>
                <a:lnTo>
                  <a:pt x="592134" y="1834469"/>
                </a:lnTo>
                <a:lnTo>
                  <a:pt x="550949" y="1816472"/>
                </a:lnTo>
                <a:lnTo>
                  <a:pt x="510805" y="1796615"/>
                </a:lnTo>
                <a:lnTo>
                  <a:pt x="471754" y="1774955"/>
                </a:lnTo>
                <a:lnTo>
                  <a:pt x="433853" y="1751546"/>
                </a:lnTo>
                <a:lnTo>
                  <a:pt x="397156" y="1726441"/>
                </a:lnTo>
                <a:lnTo>
                  <a:pt x="361716" y="1699697"/>
                </a:lnTo>
                <a:lnTo>
                  <a:pt x="327589" y="1671367"/>
                </a:lnTo>
                <a:lnTo>
                  <a:pt x="294830" y="1641506"/>
                </a:lnTo>
                <a:lnTo>
                  <a:pt x="263493" y="1610169"/>
                </a:lnTo>
                <a:lnTo>
                  <a:pt x="233632" y="1577409"/>
                </a:lnTo>
                <a:lnTo>
                  <a:pt x="205302" y="1543283"/>
                </a:lnTo>
                <a:lnTo>
                  <a:pt x="178557" y="1507843"/>
                </a:lnTo>
                <a:lnTo>
                  <a:pt x="153453" y="1471146"/>
                </a:lnTo>
                <a:lnTo>
                  <a:pt x="130044" y="1433244"/>
                </a:lnTo>
                <a:lnTo>
                  <a:pt x="108384" y="1394194"/>
                </a:lnTo>
                <a:lnTo>
                  <a:pt x="88527" y="1354049"/>
                </a:lnTo>
                <a:lnTo>
                  <a:pt x="70530" y="1312865"/>
                </a:lnTo>
                <a:lnTo>
                  <a:pt x="54445" y="1270695"/>
                </a:lnTo>
                <a:lnTo>
                  <a:pt x="40328" y="1227594"/>
                </a:lnTo>
                <a:lnTo>
                  <a:pt x="28232" y="1183617"/>
                </a:lnTo>
                <a:lnTo>
                  <a:pt x="18214" y="1138818"/>
                </a:lnTo>
                <a:lnTo>
                  <a:pt x="10327" y="1093253"/>
                </a:lnTo>
                <a:lnTo>
                  <a:pt x="4626" y="1046975"/>
                </a:lnTo>
                <a:lnTo>
                  <a:pt x="1165" y="1000039"/>
                </a:lnTo>
                <a:lnTo>
                  <a:pt x="0" y="952499"/>
                </a:lnTo>
                <a:lnTo>
                  <a:pt x="1165" y="904960"/>
                </a:lnTo>
                <a:lnTo>
                  <a:pt x="4626" y="858024"/>
                </a:lnTo>
                <a:lnTo>
                  <a:pt x="10327" y="811745"/>
                </a:lnTo>
                <a:lnTo>
                  <a:pt x="18214" y="766180"/>
                </a:lnTo>
                <a:lnTo>
                  <a:pt x="28233" y="721381"/>
                </a:lnTo>
                <a:lnTo>
                  <a:pt x="40328" y="677404"/>
                </a:lnTo>
                <a:lnTo>
                  <a:pt x="54445" y="634303"/>
                </a:lnTo>
                <a:lnTo>
                  <a:pt x="70530" y="592133"/>
                </a:lnTo>
                <a:lnTo>
                  <a:pt x="88528" y="550949"/>
                </a:lnTo>
                <a:lnTo>
                  <a:pt x="108384" y="510804"/>
                </a:lnTo>
                <a:lnTo>
                  <a:pt x="130044" y="471754"/>
                </a:lnTo>
                <a:lnTo>
                  <a:pt x="153454" y="433852"/>
                </a:lnTo>
                <a:lnTo>
                  <a:pt x="178558" y="397155"/>
                </a:lnTo>
                <a:lnTo>
                  <a:pt x="205302" y="361715"/>
                </a:lnTo>
                <a:lnTo>
                  <a:pt x="233633" y="327589"/>
                </a:lnTo>
                <a:lnTo>
                  <a:pt x="263494" y="294829"/>
                </a:lnTo>
                <a:lnTo>
                  <a:pt x="294831" y="263492"/>
                </a:lnTo>
                <a:lnTo>
                  <a:pt x="327591" y="233631"/>
                </a:lnTo>
                <a:lnTo>
                  <a:pt x="361717" y="205301"/>
                </a:lnTo>
                <a:lnTo>
                  <a:pt x="397157" y="178557"/>
                </a:lnTo>
                <a:lnTo>
                  <a:pt x="433854" y="153452"/>
                </a:lnTo>
                <a:lnTo>
                  <a:pt x="471756" y="130043"/>
                </a:lnTo>
                <a:lnTo>
                  <a:pt x="510806" y="108383"/>
                </a:lnTo>
                <a:lnTo>
                  <a:pt x="550951" y="88527"/>
                </a:lnTo>
                <a:lnTo>
                  <a:pt x="592136" y="70529"/>
                </a:lnTo>
                <a:lnTo>
                  <a:pt x="634306" y="54444"/>
                </a:lnTo>
                <a:lnTo>
                  <a:pt x="677406" y="40327"/>
                </a:lnTo>
                <a:lnTo>
                  <a:pt x="721383" y="28232"/>
                </a:lnTo>
                <a:lnTo>
                  <a:pt x="766182" y="18214"/>
                </a:lnTo>
                <a:lnTo>
                  <a:pt x="811747" y="10327"/>
                </a:lnTo>
                <a:lnTo>
                  <a:pt x="858025" y="4626"/>
                </a:lnTo>
                <a:lnTo>
                  <a:pt x="904960" y="1165"/>
                </a:lnTo>
                <a:lnTo>
                  <a:pt x="952499" y="0"/>
                </a:lnTo>
                <a:lnTo>
                  <a:pt x="4229100" y="0"/>
                </a:lnTo>
                <a:lnTo>
                  <a:pt x="4276637" y="1165"/>
                </a:lnTo>
                <a:lnTo>
                  <a:pt x="4323574" y="4626"/>
                </a:lnTo>
                <a:lnTo>
                  <a:pt x="4369853" y="10327"/>
                </a:lnTo>
                <a:lnTo>
                  <a:pt x="4415418" y="18214"/>
                </a:lnTo>
                <a:lnTo>
                  <a:pt x="4460217" y="28233"/>
                </a:lnTo>
                <a:lnTo>
                  <a:pt x="4504194" y="40328"/>
                </a:lnTo>
                <a:lnTo>
                  <a:pt x="4547295" y="54445"/>
                </a:lnTo>
                <a:lnTo>
                  <a:pt x="4589465" y="70530"/>
                </a:lnTo>
                <a:lnTo>
                  <a:pt x="4630650" y="88528"/>
                </a:lnTo>
                <a:lnTo>
                  <a:pt x="4670794" y="108384"/>
                </a:lnTo>
                <a:lnTo>
                  <a:pt x="4709845" y="130044"/>
                </a:lnTo>
                <a:lnTo>
                  <a:pt x="4747746" y="153454"/>
                </a:lnTo>
                <a:lnTo>
                  <a:pt x="4784443" y="178558"/>
                </a:lnTo>
                <a:lnTo>
                  <a:pt x="4819883" y="205302"/>
                </a:lnTo>
                <a:lnTo>
                  <a:pt x="4854009" y="233632"/>
                </a:lnTo>
                <a:lnTo>
                  <a:pt x="4886769" y="263493"/>
                </a:lnTo>
                <a:lnTo>
                  <a:pt x="4918106" y="294831"/>
                </a:lnTo>
                <a:lnTo>
                  <a:pt x="4947967" y="327590"/>
                </a:lnTo>
                <a:lnTo>
                  <a:pt x="4976297" y="361717"/>
                </a:lnTo>
                <a:lnTo>
                  <a:pt x="5003042" y="397156"/>
                </a:lnTo>
                <a:lnTo>
                  <a:pt x="5028146" y="433854"/>
                </a:lnTo>
                <a:lnTo>
                  <a:pt x="5051555" y="471755"/>
                </a:lnTo>
                <a:lnTo>
                  <a:pt x="5073215" y="510805"/>
                </a:lnTo>
                <a:lnTo>
                  <a:pt x="5093071" y="550950"/>
                </a:lnTo>
                <a:lnTo>
                  <a:pt x="5111069" y="592135"/>
                </a:lnTo>
                <a:lnTo>
                  <a:pt x="5127154" y="634305"/>
                </a:lnTo>
                <a:lnTo>
                  <a:pt x="5141271" y="677406"/>
                </a:lnTo>
                <a:lnTo>
                  <a:pt x="5153366" y="721382"/>
                </a:lnTo>
                <a:lnTo>
                  <a:pt x="5163385" y="766181"/>
                </a:lnTo>
                <a:lnTo>
                  <a:pt x="5171272" y="811747"/>
                </a:lnTo>
                <a:lnTo>
                  <a:pt x="5176973" y="858025"/>
                </a:lnTo>
                <a:lnTo>
                  <a:pt x="5180433" y="904961"/>
                </a:lnTo>
                <a:lnTo>
                  <a:pt x="5181599" y="952500"/>
                </a:lnTo>
                <a:lnTo>
                  <a:pt x="5180433" y="1000040"/>
                </a:lnTo>
                <a:lnTo>
                  <a:pt x="5176973" y="1046976"/>
                </a:lnTo>
                <a:lnTo>
                  <a:pt x="5171272" y="1093254"/>
                </a:lnTo>
                <a:lnTo>
                  <a:pt x="5163384" y="1138819"/>
                </a:lnTo>
                <a:lnTo>
                  <a:pt x="5153366" y="1183618"/>
                </a:lnTo>
                <a:lnTo>
                  <a:pt x="5141271" y="1227595"/>
                </a:lnTo>
                <a:lnTo>
                  <a:pt x="5127154" y="1270695"/>
                </a:lnTo>
                <a:lnTo>
                  <a:pt x="5111069" y="1312865"/>
                </a:lnTo>
                <a:lnTo>
                  <a:pt x="5093071" y="1354050"/>
                </a:lnTo>
                <a:lnTo>
                  <a:pt x="5073215" y="1394195"/>
                </a:lnTo>
                <a:lnTo>
                  <a:pt x="5051555" y="1433245"/>
                </a:lnTo>
                <a:lnTo>
                  <a:pt x="5028145" y="1471146"/>
                </a:lnTo>
                <a:lnTo>
                  <a:pt x="5003041" y="1507844"/>
                </a:lnTo>
                <a:lnTo>
                  <a:pt x="4976297" y="1543283"/>
                </a:lnTo>
                <a:lnTo>
                  <a:pt x="4947967" y="1577410"/>
                </a:lnTo>
                <a:lnTo>
                  <a:pt x="4918105" y="1610169"/>
                </a:lnTo>
                <a:lnTo>
                  <a:pt x="4886768" y="1641507"/>
                </a:lnTo>
                <a:lnTo>
                  <a:pt x="4854009" y="1671368"/>
                </a:lnTo>
                <a:lnTo>
                  <a:pt x="4819882" y="1699698"/>
                </a:lnTo>
                <a:lnTo>
                  <a:pt x="4784442" y="1726442"/>
                </a:lnTo>
                <a:lnTo>
                  <a:pt x="4747745" y="1751546"/>
                </a:lnTo>
                <a:lnTo>
                  <a:pt x="4709844" y="1774956"/>
                </a:lnTo>
                <a:lnTo>
                  <a:pt x="4670793" y="1796616"/>
                </a:lnTo>
                <a:lnTo>
                  <a:pt x="4630648" y="1816472"/>
                </a:lnTo>
                <a:lnTo>
                  <a:pt x="4589464" y="1834470"/>
                </a:lnTo>
                <a:lnTo>
                  <a:pt x="4547294" y="1850554"/>
                </a:lnTo>
                <a:lnTo>
                  <a:pt x="4504193" y="1864672"/>
                </a:lnTo>
                <a:lnTo>
                  <a:pt x="4460216" y="1876767"/>
                </a:lnTo>
                <a:lnTo>
                  <a:pt x="4415417" y="1886785"/>
                </a:lnTo>
                <a:lnTo>
                  <a:pt x="4369852" y="1894672"/>
                </a:lnTo>
                <a:lnTo>
                  <a:pt x="4323574" y="1900373"/>
                </a:lnTo>
                <a:lnTo>
                  <a:pt x="4276637" y="1903834"/>
                </a:lnTo>
                <a:lnTo>
                  <a:pt x="4229100" y="1904999"/>
                </a:lnTo>
                <a:lnTo>
                  <a:pt x="952500" y="19050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3632200" y="4889500"/>
            <a:ext cx="4876800" cy="319405"/>
          </a:xfrm>
          <a:custGeom>
            <a:rect l="l" t="t" r="r" b="b"/>
            <a:pathLst>
              <a:path w="4876800" h="319404">
                <a:moveTo>
                  <a:pt x="4876787" y="159550"/>
                </a:moveTo>
                <a:lnTo>
                  <a:pt x="4870158" y="109118"/>
                </a:lnTo>
                <a:lnTo>
                  <a:pt x="4851679" y="65328"/>
                </a:lnTo>
                <a:lnTo>
                  <a:pt x="4823498" y="30784"/>
                </a:lnTo>
                <a:lnTo>
                  <a:pt x="4787760" y="8140"/>
                </a:lnTo>
                <a:lnTo>
                  <a:pt x="4746612" y="0"/>
                </a:lnTo>
                <a:lnTo>
                  <a:pt x="4625975" y="0"/>
                </a:lnTo>
                <a:lnTo>
                  <a:pt x="4616450" y="0"/>
                </a:lnTo>
                <a:lnTo>
                  <a:pt x="0" y="0"/>
                </a:lnTo>
                <a:lnTo>
                  <a:pt x="0" y="317512"/>
                </a:lnTo>
                <a:lnTo>
                  <a:pt x="4616450" y="317512"/>
                </a:lnTo>
                <a:lnTo>
                  <a:pt x="4616450" y="319100"/>
                </a:lnTo>
                <a:lnTo>
                  <a:pt x="4746625" y="319087"/>
                </a:lnTo>
                <a:lnTo>
                  <a:pt x="4787760" y="310959"/>
                </a:lnTo>
                <a:lnTo>
                  <a:pt x="4823498" y="288315"/>
                </a:lnTo>
                <a:lnTo>
                  <a:pt x="4851679" y="253771"/>
                </a:lnTo>
                <a:lnTo>
                  <a:pt x="4870158" y="209981"/>
                </a:lnTo>
                <a:lnTo>
                  <a:pt x="4876787" y="159550"/>
                </a:lnTo>
                <a:close/>
              </a:path>
            </a:pathLst>
          </a:custGeom>
          <a:solidFill>
            <a:srgbClr val="00336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66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3200400" cy="6858000"/>
          </a:xfrm>
          <a:custGeom>
            <a:rect l="l" t="t" r="r" b="b"/>
            <a:pathLst>
              <a:path w="3200400" h="6858000">
                <a:moveTo>
                  <a:pt x="3200400" y="0"/>
                </a:moveTo>
                <a:lnTo>
                  <a:pt x="761987" y="0"/>
                </a:lnTo>
                <a:lnTo>
                  <a:pt x="685800" y="0"/>
                </a:lnTo>
                <a:lnTo>
                  <a:pt x="0" y="0"/>
                </a:lnTo>
                <a:lnTo>
                  <a:pt x="0" y="6858000"/>
                </a:lnTo>
                <a:lnTo>
                  <a:pt x="761987" y="6858000"/>
                </a:lnTo>
                <a:lnTo>
                  <a:pt x="761987" y="1066800"/>
                </a:lnTo>
                <a:lnTo>
                  <a:pt x="3200400" y="1066800"/>
                </a:lnTo>
                <a:lnTo>
                  <a:pt x="3200400" y="0"/>
                </a:lnTo>
                <a:close/>
              </a:path>
            </a:pathLst>
          </a:custGeom>
          <a:solidFill>
            <a:srgbClr val="99CC9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761999" y="761999"/>
            <a:ext cx="5105400" cy="609600"/>
          </a:xfrm>
          <a:custGeom>
            <a:rect l="l" t="t" r="r" b="b"/>
            <a:pathLst>
              <a:path w="5105400" h="609600">
                <a:moveTo>
                  <a:pt x="304800" y="609600"/>
                </a:moveTo>
                <a:lnTo>
                  <a:pt x="255359" y="605610"/>
                </a:lnTo>
                <a:lnTo>
                  <a:pt x="208459" y="594061"/>
                </a:lnTo>
                <a:lnTo>
                  <a:pt x="164726" y="575578"/>
                </a:lnTo>
                <a:lnTo>
                  <a:pt x="124789" y="550791"/>
                </a:lnTo>
                <a:lnTo>
                  <a:pt x="89273" y="520326"/>
                </a:lnTo>
                <a:lnTo>
                  <a:pt x="58808" y="484810"/>
                </a:lnTo>
                <a:lnTo>
                  <a:pt x="34021" y="444873"/>
                </a:lnTo>
                <a:lnTo>
                  <a:pt x="15538" y="401140"/>
                </a:lnTo>
                <a:lnTo>
                  <a:pt x="3989" y="354240"/>
                </a:lnTo>
                <a:lnTo>
                  <a:pt x="0" y="304799"/>
                </a:lnTo>
                <a:lnTo>
                  <a:pt x="3989" y="255359"/>
                </a:lnTo>
                <a:lnTo>
                  <a:pt x="15538" y="208459"/>
                </a:lnTo>
                <a:lnTo>
                  <a:pt x="34021" y="164726"/>
                </a:lnTo>
                <a:lnTo>
                  <a:pt x="58808" y="124788"/>
                </a:lnTo>
                <a:lnTo>
                  <a:pt x="89274" y="89273"/>
                </a:lnTo>
                <a:lnTo>
                  <a:pt x="124789" y="58808"/>
                </a:lnTo>
                <a:lnTo>
                  <a:pt x="164727" y="34021"/>
                </a:lnTo>
                <a:lnTo>
                  <a:pt x="208460" y="15538"/>
                </a:lnTo>
                <a:lnTo>
                  <a:pt x="255360" y="3989"/>
                </a:lnTo>
                <a:lnTo>
                  <a:pt x="304799" y="0"/>
                </a:lnTo>
                <a:lnTo>
                  <a:pt x="4800599" y="0"/>
                </a:lnTo>
                <a:lnTo>
                  <a:pt x="4850039" y="3989"/>
                </a:lnTo>
                <a:lnTo>
                  <a:pt x="4896940" y="15538"/>
                </a:lnTo>
                <a:lnTo>
                  <a:pt x="4940673" y="34021"/>
                </a:lnTo>
                <a:lnTo>
                  <a:pt x="4980610" y="58808"/>
                </a:lnTo>
                <a:lnTo>
                  <a:pt x="5016126" y="89274"/>
                </a:lnTo>
                <a:lnTo>
                  <a:pt x="5046591" y="124789"/>
                </a:lnTo>
                <a:lnTo>
                  <a:pt x="5071378" y="164727"/>
                </a:lnTo>
                <a:lnTo>
                  <a:pt x="5089860" y="208459"/>
                </a:lnTo>
                <a:lnTo>
                  <a:pt x="5101410" y="255360"/>
                </a:lnTo>
                <a:lnTo>
                  <a:pt x="5105399" y="304800"/>
                </a:lnTo>
                <a:lnTo>
                  <a:pt x="5101410" y="354240"/>
                </a:lnTo>
                <a:lnTo>
                  <a:pt x="5089860" y="401140"/>
                </a:lnTo>
                <a:lnTo>
                  <a:pt x="5071378" y="444873"/>
                </a:lnTo>
                <a:lnTo>
                  <a:pt x="5046590" y="484811"/>
                </a:lnTo>
                <a:lnTo>
                  <a:pt x="5016125" y="520326"/>
                </a:lnTo>
                <a:lnTo>
                  <a:pt x="4980610" y="550791"/>
                </a:lnTo>
                <a:lnTo>
                  <a:pt x="4940672" y="575578"/>
                </a:lnTo>
                <a:lnTo>
                  <a:pt x="4896940" y="594061"/>
                </a:lnTo>
                <a:lnTo>
                  <a:pt x="4850039" y="605610"/>
                </a:lnTo>
                <a:lnTo>
                  <a:pt x="4800600" y="609599"/>
                </a:lnTo>
                <a:lnTo>
                  <a:pt x="304800" y="6096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228600" y="1981199"/>
            <a:ext cx="7391400" cy="319405"/>
          </a:xfrm>
          <a:custGeom>
            <a:rect l="l" t="t" r="r" b="b"/>
            <a:pathLst>
              <a:path w="7391400" h="319405">
                <a:moveTo>
                  <a:pt x="7391400" y="0"/>
                </a:moveTo>
                <a:lnTo>
                  <a:pt x="380987" y="0"/>
                </a:lnTo>
                <a:lnTo>
                  <a:pt x="196850" y="12"/>
                </a:lnTo>
                <a:lnTo>
                  <a:pt x="144513" y="5702"/>
                </a:lnTo>
                <a:lnTo>
                  <a:pt x="97485" y="21793"/>
                </a:lnTo>
                <a:lnTo>
                  <a:pt x="57645" y="46736"/>
                </a:lnTo>
                <a:lnTo>
                  <a:pt x="26873" y="79019"/>
                </a:lnTo>
                <a:lnTo>
                  <a:pt x="7023" y="117132"/>
                </a:lnTo>
                <a:lnTo>
                  <a:pt x="0" y="159550"/>
                </a:lnTo>
                <a:lnTo>
                  <a:pt x="7023" y="201968"/>
                </a:lnTo>
                <a:lnTo>
                  <a:pt x="26873" y="240080"/>
                </a:lnTo>
                <a:lnTo>
                  <a:pt x="57645" y="272364"/>
                </a:lnTo>
                <a:lnTo>
                  <a:pt x="97485" y="297307"/>
                </a:lnTo>
                <a:lnTo>
                  <a:pt x="144513" y="313397"/>
                </a:lnTo>
                <a:lnTo>
                  <a:pt x="196837" y="319100"/>
                </a:lnTo>
                <a:lnTo>
                  <a:pt x="393700" y="319100"/>
                </a:lnTo>
                <a:lnTo>
                  <a:pt x="393700" y="317512"/>
                </a:lnTo>
                <a:lnTo>
                  <a:pt x="7391400" y="317512"/>
                </a:lnTo>
                <a:lnTo>
                  <a:pt x="7391400" y="0"/>
                </a:lnTo>
                <a:close/>
              </a:path>
            </a:pathLst>
          </a:custGeom>
          <a:solidFill>
            <a:srgbClr val="00336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93140" y="1325223"/>
            <a:ext cx="2311400" cy="5740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006666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93140" y="2406332"/>
            <a:ext cx="7835900" cy="35248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0033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261130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8509000" cy="6858000"/>
            <a:chExt cx="8509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4572000" cy="6858000"/>
            </a:xfrm>
            <a:custGeom>
              <a:rect l="l" t="t" r="r" b="b"/>
              <a:pathLst>
                <a:path w="4572000" h="6858000">
                  <a:moveTo>
                    <a:pt x="4572000" y="6858000"/>
                  </a:moveTo>
                  <a:lnTo>
                    <a:pt x="0" y="6858000"/>
                  </a:lnTo>
                  <a:lnTo>
                    <a:pt x="0" y="0"/>
                  </a:lnTo>
                  <a:lnTo>
                    <a:pt x="4572000" y="0"/>
                  </a:lnTo>
                  <a:lnTo>
                    <a:pt x="4572000" y="6858000"/>
                  </a:lnTo>
                  <a:close/>
                </a:path>
              </a:pathLst>
            </a:custGeom>
            <a:solidFill>
              <a:srgbClr val="99CC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85799" y="990599"/>
              <a:ext cx="5181600" cy="1905000"/>
            </a:xfrm>
            <a:custGeom>
              <a:rect l="l" t="t" r="r" b="b"/>
              <a:pathLst>
                <a:path w="5181600" h="1905000">
                  <a:moveTo>
                    <a:pt x="952500" y="1905000"/>
                  </a:moveTo>
                  <a:lnTo>
                    <a:pt x="904960" y="1903834"/>
                  </a:lnTo>
                  <a:lnTo>
                    <a:pt x="858024" y="1900373"/>
                  </a:lnTo>
                  <a:lnTo>
                    <a:pt x="811746" y="1894672"/>
                  </a:lnTo>
                  <a:lnTo>
                    <a:pt x="766180" y="1886785"/>
                  </a:lnTo>
                  <a:lnTo>
                    <a:pt x="721382" y="1876766"/>
                  </a:lnTo>
                  <a:lnTo>
                    <a:pt x="677405" y="1864671"/>
                  </a:lnTo>
                  <a:lnTo>
                    <a:pt x="634304" y="1850554"/>
                  </a:lnTo>
                  <a:lnTo>
                    <a:pt x="592134" y="1834469"/>
                  </a:lnTo>
                  <a:lnTo>
                    <a:pt x="550949" y="1816472"/>
                  </a:lnTo>
                  <a:lnTo>
                    <a:pt x="510805" y="1796615"/>
                  </a:lnTo>
                  <a:lnTo>
                    <a:pt x="471754" y="1774955"/>
                  </a:lnTo>
                  <a:lnTo>
                    <a:pt x="433853" y="1751546"/>
                  </a:lnTo>
                  <a:lnTo>
                    <a:pt x="397156" y="1726441"/>
                  </a:lnTo>
                  <a:lnTo>
                    <a:pt x="361716" y="1699697"/>
                  </a:lnTo>
                  <a:lnTo>
                    <a:pt x="327589" y="1671367"/>
                  </a:lnTo>
                  <a:lnTo>
                    <a:pt x="294830" y="1641506"/>
                  </a:lnTo>
                  <a:lnTo>
                    <a:pt x="263493" y="1610169"/>
                  </a:lnTo>
                  <a:lnTo>
                    <a:pt x="233632" y="1577409"/>
                  </a:lnTo>
                  <a:lnTo>
                    <a:pt x="205302" y="1543283"/>
                  </a:lnTo>
                  <a:lnTo>
                    <a:pt x="178557" y="1507843"/>
                  </a:lnTo>
                  <a:lnTo>
                    <a:pt x="153453" y="1471146"/>
                  </a:lnTo>
                  <a:lnTo>
                    <a:pt x="130044" y="1433244"/>
                  </a:lnTo>
                  <a:lnTo>
                    <a:pt x="108384" y="1394194"/>
                  </a:lnTo>
                  <a:lnTo>
                    <a:pt x="88527" y="1354049"/>
                  </a:lnTo>
                  <a:lnTo>
                    <a:pt x="70530" y="1312865"/>
                  </a:lnTo>
                  <a:lnTo>
                    <a:pt x="54445" y="1270695"/>
                  </a:lnTo>
                  <a:lnTo>
                    <a:pt x="40328" y="1227594"/>
                  </a:lnTo>
                  <a:lnTo>
                    <a:pt x="28232" y="1183617"/>
                  </a:lnTo>
                  <a:lnTo>
                    <a:pt x="18214" y="1138818"/>
                  </a:lnTo>
                  <a:lnTo>
                    <a:pt x="10327" y="1093253"/>
                  </a:lnTo>
                  <a:lnTo>
                    <a:pt x="4626" y="1046975"/>
                  </a:lnTo>
                  <a:lnTo>
                    <a:pt x="1165" y="1000039"/>
                  </a:lnTo>
                  <a:lnTo>
                    <a:pt x="0" y="952499"/>
                  </a:lnTo>
                  <a:lnTo>
                    <a:pt x="1165" y="904960"/>
                  </a:lnTo>
                  <a:lnTo>
                    <a:pt x="4626" y="858024"/>
                  </a:lnTo>
                  <a:lnTo>
                    <a:pt x="10327" y="811745"/>
                  </a:lnTo>
                  <a:lnTo>
                    <a:pt x="18214" y="766180"/>
                  </a:lnTo>
                  <a:lnTo>
                    <a:pt x="28233" y="721381"/>
                  </a:lnTo>
                  <a:lnTo>
                    <a:pt x="40328" y="677404"/>
                  </a:lnTo>
                  <a:lnTo>
                    <a:pt x="54445" y="634303"/>
                  </a:lnTo>
                  <a:lnTo>
                    <a:pt x="70530" y="592133"/>
                  </a:lnTo>
                  <a:lnTo>
                    <a:pt x="88528" y="550949"/>
                  </a:lnTo>
                  <a:lnTo>
                    <a:pt x="108384" y="510804"/>
                  </a:lnTo>
                  <a:lnTo>
                    <a:pt x="130044" y="471754"/>
                  </a:lnTo>
                  <a:lnTo>
                    <a:pt x="153454" y="433852"/>
                  </a:lnTo>
                  <a:lnTo>
                    <a:pt x="178558" y="397155"/>
                  </a:lnTo>
                  <a:lnTo>
                    <a:pt x="205302" y="361715"/>
                  </a:lnTo>
                  <a:lnTo>
                    <a:pt x="233633" y="327589"/>
                  </a:lnTo>
                  <a:lnTo>
                    <a:pt x="263494" y="294829"/>
                  </a:lnTo>
                  <a:lnTo>
                    <a:pt x="294831" y="263492"/>
                  </a:lnTo>
                  <a:lnTo>
                    <a:pt x="327591" y="233631"/>
                  </a:lnTo>
                  <a:lnTo>
                    <a:pt x="361717" y="205301"/>
                  </a:lnTo>
                  <a:lnTo>
                    <a:pt x="397157" y="178557"/>
                  </a:lnTo>
                  <a:lnTo>
                    <a:pt x="433854" y="153452"/>
                  </a:lnTo>
                  <a:lnTo>
                    <a:pt x="471756" y="130043"/>
                  </a:lnTo>
                  <a:lnTo>
                    <a:pt x="510806" y="108383"/>
                  </a:lnTo>
                  <a:lnTo>
                    <a:pt x="550951" y="88527"/>
                  </a:lnTo>
                  <a:lnTo>
                    <a:pt x="592136" y="70529"/>
                  </a:lnTo>
                  <a:lnTo>
                    <a:pt x="634306" y="54444"/>
                  </a:lnTo>
                  <a:lnTo>
                    <a:pt x="677406" y="40327"/>
                  </a:lnTo>
                  <a:lnTo>
                    <a:pt x="721383" y="28232"/>
                  </a:lnTo>
                  <a:lnTo>
                    <a:pt x="766182" y="18214"/>
                  </a:lnTo>
                  <a:lnTo>
                    <a:pt x="811747" y="10327"/>
                  </a:lnTo>
                  <a:lnTo>
                    <a:pt x="858025" y="4626"/>
                  </a:lnTo>
                  <a:lnTo>
                    <a:pt x="904960" y="1165"/>
                  </a:lnTo>
                  <a:lnTo>
                    <a:pt x="952499" y="0"/>
                  </a:lnTo>
                  <a:lnTo>
                    <a:pt x="4229100" y="0"/>
                  </a:lnTo>
                  <a:lnTo>
                    <a:pt x="4276637" y="1165"/>
                  </a:lnTo>
                  <a:lnTo>
                    <a:pt x="4323574" y="4626"/>
                  </a:lnTo>
                  <a:lnTo>
                    <a:pt x="4369853" y="10327"/>
                  </a:lnTo>
                  <a:lnTo>
                    <a:pt x="4415418" y="18214"/>
                  </a:lnTo>
                  <a:lnTo>
                    <a:pt x="4460217" y="28233"/>
                  </a:lnTo>
                  <a:lnTo>
                    <a:pt x="4504194" y="40328"/>
                  </a:lnTo>
                  <a:lnTo>
                    <a:pt x="4547295" y="54445"/>
                  </a:lnTo>
                  <a:lnTo>
                    <a:pt x="4589465" y="70530"/>
                  </a:lnTo>
                  <a:lnTo>
                    <a:pt x="4630650" y="88528"/>
                  </a:lnTo>
                  <a:lnTo>
                    <a:pt x="4670794" y="108384"/>
                  </a:lnTo>
                  <a:lnTo>
                    <a:pt x="4709845" y="130044"/>
                  </a:lnTo>
                  <a:lnTo>
                    <a:pt x="4747746" y="153454"/>
                  </a:lnTo>
                  <a:lnTo>
                    <a:pt x="4784443" y="178558"/>
                  </a:lnTo>
                  <a:lnTo>
                    <a:pt x="4819883" y="205302"/>
                  </a:lnTo>
                  <a:lnTo>
                    <a:pt x="4854009" y="233632"/>
                  </a:lnTo>
                  <a:lnTo>
                    <a:pt x="4886769" y="263493"/>
                  </a:lnTo>
                  <a:lnTo>
                    <a:pt x="4918106" y="294831"/>
                  </a:lnTo>
                  <a:lnTo>
                    <a:pt x="4947967" y="327590"/>
                  </a:lnTo>
                  <a:lnTo>
                    <a:pt x="4976297" y="361717"/>
                  </a:lnTo>
                  <a:lnTo>
                    <a:pt x="5003042" y="397156"/>
                  </a:lnTo>
                  <a:lnTo>
                    <a:pt x="5028146" y="433854"/>
                  </a:lnTo>
                  <a:lnTo>
                    <a:pt x="5051555" y="471755"/>
                  </a:lnTo>
                  <a:lnTo>
                    <a:pt x="5073215" y="510805"/>
                  </a:lnTo>
                  <a:lnTo>
                    <a:pt x="5093071" y="550950"/>
                  </a:lnTo>
                  <a:lnTo>
                    <a:pt x="5111069" y="592135"/>
                  </a:lnTo>
                  <a:lnTo>
                    <a:pt x="5127154" y="634305"/>
                  </a:lnTo>
                  <a:lnTo>
                    <a:pt x="5141271" y="677406"/>
                  </a:lnTo>
                  <a:lnTo>
                    <a:pt x="5153366" y="721382"/>
                  </a:lnTo>
                  <a:lnTo>
                    <a:pt x="5163385" y="766181"/>
                  </a:lnTo>
                  <a:lnTo>
                    <a:pt x="5171272" y="811747"/>
                  </a:lnTo>
                  <a:lnTo>
                    <a:pt x="5176973" y="858025"/>
                  </a:lnTo>
                  <a:lnTo>
                    <a:pt x="5180433" y="904961"/>
                  </a:lnTo>
                  <a:lnTo>
                    <a:pt x="5181599" y="952500"/>
                  </a:lnTo>
                  <a:lnTo>
                    <a:pt x="5180433" y="1000040"/>
                  </a:lnTo>
                  <a:lnTo>
                    <a:pt x="5176973" y="1046976"/>
                  </a:lnTo>
                  <a:lnTo>
                    <a:pt x="5171272" y="1093254"/>
                  </a:lnTo>
                  <a:lnTo>
                    <a:pt x="5163384" y="1138819"/>
                  </a:lnTo>
                  <a:lnTo>
                    <a:pt x="5153366" y="1183618"/>
                  </a:lnTo>
                  <a:lnTo>
                    <a:pt x="5141271" y="1227595"/>
                  </a:lnTo>
                  <a:lnTo>
                    <a:pt x="5127154" y="1270695"/>
                  </a:lnTo>
                  <a:lnTo>
                    <a:pt x="5111069" y="1312865"/>
                  </a:lnTo>
                  <a:lnTo>
                    <a:pt x="5093071" y="1354050"/>
                  </a:lnTo>
                  <a:lnTo>
                    <a:pt x="5073215" y="1394195"/>
                  </a:lnTo>
                  <a:lnTo>
                    <a:pt x="5051555" y="1433245"/>
                  </a:lnTo>
                  <a:lnTo>
                    <a:pt x="5028145" y="1471146"/>
                  </a:lnTo>
                  <a:lnTo>
                    <a:pt x="5003041" y="1507844"/>
                  </a:lnTo>
                  <a:lnTo>
                    <a:pt x="4976297" y="1543283"/>
                  </a:lnTo>
                  <a:lnTo>
                    <a:pt x="4947967" y="1577410"/>
                  </a:lnTo>
                  <a:lnTo>
                    <a:pt x="4918105" y="1610169"/>
                  </a:lnTo>
                  <a:lnTo>
                    <a:pt x="4886768" y="1641507"/>
                  </a:lnTo>
                  <a:lnTo>
                    <a:pt x="4854009" y="1671368"/>
                  </a:lnTo>
                  <a:lnTo>
                    <a:pt x="4819882" y="1699698"/>
                  </a:lnTo>
                  <a:lnTo>
                    <a:pt x="4784442" y="1726442"/>
                  </a:lnTo>
                  <a:lnTo>
                    <a:pt x="4747745" y="1751546"/>
                  </a:lnTo>
                  <a:lnTo>
                    <a:pt x="4709844" y="1774956"/>
                  </a:lnTo>
                  <a:lnTo>
                    <a:pt x="4670793" y="1796616"/>
                  </a:lnTo>
                  <a:lnTo>
                    <a:pt x="4630648" y="1816472"/>
                  </a:lnTo>
                  <a:lnTo>
                    <a:pt x="4589464" y="1834470"/>
                  </a:lnTo>
                  <a:lnTo>
                    <a:pt x="4547294" y="1850554"/>
                  </a:lnTo>
                  <a:lnTo>
                    <a:pt x="4504193" y="1864672"/>
                  </a:lnTo>
                  <a:lnTo>
                    <a:pt x="4460216" y="1876767"/>
                  </a:lnTo>
                  <a:lnTo>
                    <a:pt x="4415417" y="1886785"/>
                  </a:lnTo>
                  <a:lnTo>
                    <a:pt x="4369852" y="1894672"/>
                  </a:lnTo>
                  <a:lnTo>
                    <a:pt x="4323574" y="1900373"/>
                  </a:lnTo>
                  <a:lnTo>
                    <a:pt x="4276637" y="1903834"/>
                  </a:lnTo>
                  <a:lnTo>
                    <a:pt x="4229100" y="1904999"/>
                  </a:lnTo>
                  <a:lnTo>
                    <a:pt x="952500" y="19050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632200" y="4889500"/>
              <a:ext cx="4876800" cy="319405"/>
            </a:xfrm>
            <a:custGeom>
              <a:rect l="l" t="t" r="r" b="b"/>
              <a:pathLst>
                <a:path w="4876800" h="319404">
                  <a:moveTo>
                    <a:pt x="4876787" y="159550"/>
                  </a:moveTo>
                  <a:lnTo>
                    <a:pt x="4870158" y="109118"/>
                  </a:lnTo>
                  <a:lnTo>
                    <a:pt x="4851679" y="65328"/>
                  </a:lnTo>
                  <a:lnTo>
                    <a:pt x="4823498" y="30784"/>
                  </a:lnTo>
                  <a:lnTo>
                    <a:pt x="4787760" y="8140"/>
                  </a:lnTo>
                  <a:lnTo>
                    <a:pt x="4746612" y="0"/>
                  </a:lnTo>
                  <a:lnTo>
                    <a:pt x="4625975" y="0"/>
                  </a:lnTo>
                  <a:lnTo>
                    <a:pt x="4616450" y="0"/>
                  </a:lnTo>
                  <a:lnTo>
                    <a:pt x="0" y="0"/>
                  </a:lnTo>
                  <a:lnTo>
                    <a:pt x="0" y="317512"/>
                  </a:lnTo>
                  <a:lnTo>
                    <a:pt x="4616450" y="317512"/>
                  </a:lnTo>
                  <a:lnTo>
                    <a:pt x="4616450" y="319100"/>
                  </a:lnTo>
                  <a:lnTo>
                    <a:pt x="4746625" y="319087"/>
                  </a:lnTo>
                  <a:lnTo>
                    <a:pt x="4787760" y="310959"/>
                  </a:lnTo>
                  <a:lnTo>
                    <a:pt x="4823498" y="288315"/>
                  </a:lnTo>
                  <a:lnTo>
                    <a:pt x="4851679" y="253771"/>
                  </a:lnTo>
                  <a:lnTo>
                    <a:pt x="4870158" y="209981"/>
                  </a:lnTo>
                  <a:lnTo>
                    <a:pt x="4876787" y="159550"/>
                  </a:lnTo>
                  <a:close/>
                </a:path>
              </a:pathLst>
            </a:custGeom>
            <a:solidFill>
              <a:srgbClr val="00336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993140" y="1950549"/>
            <a:ext cx="7335520" cy="275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6666"/>
                </a:solidFill>
                <a:latin typeface="Arial"/>
                <a:cs typeface="Arial"/>
              </a:rPr>
              <a:t>1</a:t>
            </a:r>
            <a:r>
              <a:rPr sz="2800" spc="-5">
                <a:solidFill>
                  <a:srgbClr val="006666"/>
                </a:solidFill>
                <a:latin typeface="宋体"/>
                <a:cs typeface="宋体"/>
              </a:rPr>
              <a:t>见《秘书实训指导》，中国建材工业出版社，</a:t>
            </a:r>
            <a:r>
              <a:rPr sz="2800">
                <a:solidFill>
                  <a:srgbClr val="006666"/>
                </a:solidFill>
                <a:latin typeface="宋体"/>
                <a:cs typeface="宋体"/>
              </a:rPr>
              <a:t>第</a:t>
            </a:r>
            <a:r>
              <a:rPr sz="2800" spc="-10">
                <a:solidFill>
                  <a:srgbClr val="006666"/>
                </a:solidFill>
                <a:latin typeface="Arial"/>
                <a:cs typeface="Arial"/>
              </a:rPr>
              <a:t>33</a:t>
            </a:r>
            <a:r>
              <a:rPr sz="2800" spc="-25">
                <a:solidFill>
                  <a:srgbClr val="006666"/>
                </a:solidFill>
                <a:latin typeface="宋体"/>
                <a:cs typeface="宋体"/>
              </a:rPr>
              <a:t>页。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  <a:spcBef>
                <a:spcPts val="670"/>
              </a:spcBef>
            </a:pPr>
            <a:r>
              <a:rPr sz="2800">
                <a:solidFill>
                  <a:srgbClr val="006666"/>
                </a:solidFill>
                <a:latin typeface="Arial"/>
                <a:cs typeface="Arial"/>
              </a:rPr>
              <a:t>2</a:t>
            </a:r>
            <a:r>
              <a:rPr sz="2800" spc="-5">
                <a:solidFill>
                  <a:srgbClr val="006666"/>
                </a:solidFill>
                <a:latin typeface="宋体"/>
                <a:cs typeface="宋体"/>
              </a:rPr>
              <a:t>见《商务秘书实务与训练教程》，西南财经大</a:t>
            </a:r>
            <a:r>
              <a:rPr sz="2800">
                <a:solidFill>
                  <a:srgbClr val="006666"/>
                </a:solidFill>
                <a:latin typeface="宋体"/>
                <a:cs typeface="宋体"/>
              </a:rPr>
              <a:t>学出版社，第三章，第</a:t>
            </a:r>
            <a:r>
              <a:rPr sz="2800" spc="-10">
                <a:solidFill>
                  <a:srgbClr val="006666"/>
                </a:solidFill>
                <a:latin typeface="Arial"/>
                <a:cs typeface="Arial"/>
              </a:rPr>
              <a:t>42</a:t>
            </a:r>
            <a:r>
              <a:rPr sz="2800" spc="-25">
                <a:solidFill>
                  <a:srgbClr val="006666"/>
                </a:solidFill>
                <a:latin typeface="宋体"/>
                <a:cs typeface="宋体"/>
              </a:rPr>
              <a:t>页。</a:t>
            </a:r>
            <a:endParaRPr sz="28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  <a:spcBef>
                <a:spcPts val="675"/>
              </a:spcBef>
            </a:pPr>
            <a:r>
              <a:rPr sz="2800">
                <a:solidFill>
                  <a:srgbClr val="006666"/>
                </a:solidFill>
                <a:latin typeface="Arial"/>
                <a:cs typeface="Arial"/>
              </a:rPr>
              <a:t>3</a:t>
            </a:r>
            <a:r>
              <a:rPr sz="2800" spc="-5">
                <a:solidFill>
                  <a:srgbClr val="006666"/>
                </a:solidFill>
                <a:latin typeface="宋体"/>
                <a:cs typeface="宋体"/>
              </a:rPr>
              <a:t>见《办公室事务管理案例与实务》，中国人民</a:t>
            </a:r>
            <a:r>
              <a:rPr sz="2800">
                <a:solidFill>
                  <a:srgbClr val="006666"/>
                </a:solidFill>
                <a:latin typeface="宋体"/>
                <a:cs typeface="宋体"/>
              </a:rPr>
              <a:t>大学出版社，第</a:t>
            </a:r>
            <a:r>
              <a:rPr sz="2800">
                <a:solidFill>
                  <a:srgbClr val="006666"/>
                </a:solidFill>
                <a:latin typeface="Arial"/>
                <a:cs typeface="Arial"/>
              </a:rPr>
              <a:t>1</a:t>
            </a:r>
            <a:r>
              <a:rPr sz="2800" spc="-25">
                <a:solidFill>
                  <a:srgbClr val="006666"/>
                </a:solidFill>
                <a:latin typeface="宋体"/>
                <a:cs typeface="宋体"/>
              </a:rPr>
              <a:t>页。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4812" y="1709906"/>
            <a:ext cx="60966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0">
                <a:solidFill>
                  <a:srgbClr val="003366"/>
                </a:solidFill>
              </a:rPr>
              <a:t>— 现代办公布局的设计与设置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3140" y="1325223"/>
            <a:ext cx="56394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14"/>
              <a:t>（一</a:t>
            </a:r>
            <a:r>
              <a:rPr/>
              <a:t>）</a:t>
            </a:r>
            <a:r>
              <a:rPr spc="-5"/>
              <a:t> 现代办公结构和布局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40" y="2320988"/>
            <a:ext cx="3924300" cy="207391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20">
                <a:solidFill>
                  <a:srgbClr val="003366"/>
                </a:solidFill>
                <a:latin typeface="宋体"/>
                <a:cs typeface="宋体"/>
              </a:rPr>
              <a:t>蜂巢型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20">
                <a:solidFill>
                  <a:srgbClr val="003366"/>
                </a:solidFill>
                <a:latin typeface="宋体"/>
                <a:cs typeface="宋体"/>
              </a:rPr>
              <a:t>密闭型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鸡窝型（或半开放型</a:t>
            </a: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15">
                <a:solidFill>
                  <a:srgbClr val="003366"/>
                </a:solidFill>
                <a:latin typeface="宋体"/>
                <a:cs typeface="宋体"/>
              </a:rPr>
              <a:t>俱乐部型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3140" y="1325223"/>
            <a:ext cx="1397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蜂巢型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05840" y="2406332"/>
            <a:ext cx="7810500" cy="4378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2265" indent="-342265">
              <a:lnSpc>
                <a:spcPct val="100000"/>
              </a:lnSpc>
              <a:spcBef>
                <a:spcPts val="100"/>
              </a:spcBef>
              <a:buSzPct val="76785"/>
              <a:buFont typeface="Wingdings"/>
              <a:buChar char=""/>
              <a:tabLst>
                <a:tab pos="342265"/>
                <a:tab pos="342900"/>
              </a:tabLst>
            </a:pP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蜂巢型属于典型的开放式空间，自律性及互动性最小，属于例行性、重复性高而个人积极性极低</a:t>
            </a: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的工作形态，适合朝九晚五或者</a:t>
            </a:r>
            <a:r>
              <a:rPr sz="2800" spc="-10">
                <a:solidFill>
                  <a:srgbClr val="003366"/>
                </a:solidFill>
                <a:latin typeface="Arial"/>
                <a:cs typeface="Arial"/>
              </a:rPr>
              <a:t>24</a:t>
            </a:r>
            <a:r>
              <a:rPr sz="2800" spc="-10">
                <a:solidFill>
                  <a:srgbClr val="003366"/>
                </a:solidFill>
                <a:latin typeface="宋体"/>
                <a:cs typeface="宋体"/>
              </a:rPr>
              <a:t>小时轮班的</a:t>
            </a: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工作。办公室采用开放形态，同事间互动较少，这是比较传统的办公室规划。目前的这类办公室加强了现代通讯设备的运用，使工作进行更加便</a:t>
            </a:r>
            <a:r>
              <a:rPr sz="2800" spc="-15">
                <a:solidFill>
                  <a:srgbClr val="003366"/>
                </a:solidFill>
                <a:latin typeface="宋体"/>
                <a:cs typeface="宋体"/>
              </a:rPr>
              <a:t>捷有效。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155"/>
              </a:spcBef>
            </a:pPr>
            <a:r>
              <a:rPr sz="2150">
                <a:solidFill>
                  <a:srgbClr val="003366"/>
                </a:solidFill>
                <a:latin typeface="Wingdings"/>
                <a:cs typeface="Wingdings"/>
              </a:rPr>
              <a:t></a:t>
            </a:r>
            <a:endParaRPr sz="2150">
              <a:latin typeface="Wingdings"/>
              <a:cs typeface="Wingdings"/>
            </a:endParaRPr>
          </a:p>
          <a:p>
            <a:pPr marL="342900">
              <a:lnSpc>
                <a:spcPct val="100000"/>
              </a:lnSpc>
              <a:spcBef>
                <a:spcPts val="295"/>
              </a:spcBef>
            </a:pP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采用这一形态的典型工作包括银行、财务及行政人员、资料输入员和客服中心等。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3140" y="1325223"/>
            <a:ext cx="1397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密闭型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76785"/>
              <a:buFont typeface="Wingdings"/>
              <a:buChar char=""/>
              <a:tabLst>
                <a:tab pos="355600"/>
              </a:tabLst>
            </a:pPr>
            <a:r>
              <a:rPr spc="-5"/>
              <a:t>密闭型属于较为个人化的独立工作空间，自律度高而互动性差，适合个人化的、专注的及较少互动性的工作，而且工作时间及地点较不规律。这种办公室具有独立的单间，或是在开放空间中有较高的办公隔间，其中各种办公功能齐全，使个</a:t>
            </a:r>
            <a:r>
              <a:rPr spc="-10"/>
              <a:t>人工作时不受干扰。</a:t>
            </a:r>
          </a:p>
          <a:p>
            <a:pPr marL="355600" marR="5080" indent="-342900" algn="just">
              <a:lnSpc>
                <a:spcPct val="100000"/>
              </a:lnSpc>
              <a:spcBef>
                <a:spcPts val="670"/>
              </a:spcBef>
              <a:buSzPct val="76785"/>
              <a:buFont typeface="Wingdings"/>
              <a:buChar char=""/>
              <a:tabLst>
                <a:tab pos="355600"/>
              </a:tabLst>
            </a:pPr>
            <a:r>
              <a:rPr spc="-5"/>
              <a:t>这一类型的工作者包括会计师、律师、电脑工程</a:t>
            </a:r>
            <a:r>
              <a:rPr spc="-10"/>
              <a:t>师及公司管理层。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3140" y="1325223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鸡窝型（或半开放型</a:t>
            </a:r>
            <a:r>
              <a:rPr spc="-50"/>
              <a:t>）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76785"/>
              <a:buFont typeface="Wingdings"/>
              <a:buChar char=""/>
              <a:tabLst>
                <a:tab pos="355600"/>
              </a:tabLst>
            </a:pPr>
            <a:r>
              <a:rPr spc="-5"/>
              <a:t>鸡窝型属于团队小组式的工作空间，自律性低但互动性高。办公空间通常为开放空间或独立的组群房间，每个人有固定的工作桌和电脑，复印机及其他办公设备则共享，其中还包含共用的洽谈桌或会议桌等讨论空间。</a:t>
            </a:r>
          </a:p>
          <a:p>
            <a:pPr marL="355600" marR="5080" indent="-342900" algn="just">
              <a:lnSpc>
                <a:spcPct val="100000"/>
              </a:lnSpc>
              <a:spcBef>
                <a:spcPts val="670"/>
              </a:spcBef>
              <a:buSzPct val="76785"/>
              <a:buFont typeface="Wingdings"/>
              <a:buChar char=""/>
              <a:tabLst>
                <a:tab pos="355600"/>
              </a:tabLst>
            </a:pPr>
            <a:r>
              <a:rPr spc="-5"/>
              <a:t>这一类型的工作者有设计小组、研发团队、多媒体部门、保险业务人员等。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3140" y="977561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俱乐部型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40" y="2249170"/>
            <a:ext cx="8902700" cy="48050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 algn="just">
              <a:lnSpc>
                <a:spcPct val="100000"/>
              </a:lnSpc>
              <a:spcBef>
                <a:spcPts val="100"/>
              </a:spcBef>
              <a:buSzPct val="76785"/>
              <a:buFont typeface="Wingdings"/>
              <a:buChar char=""/>
              <a:tabLst>
                <a:tab pos="355600"/>
              </a:tabLst>
            </a:pP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俱乐部型属于同时兼具个人和团队合作、经常需要小组讨论的工作，而且工作时间长，地点也不限，适合于高自律性和高互动性的知识工作者。因此，办公空间可以根据不同的任务编组作调整，采用分享的规划观念。在这一形态中，个人座位并不固定，但注重私密性，使个人工作时不受干扰。会谈区可以容纳少数或多数人共同讨论，而且这类会谈区并不仅仅限定在会议室等固定区域，当个人研究遇到问题，可以在吧台、用餐区或者舒服的沙发上进行讨论。</a:t>
            </a:r>
            <a:endParaRPr sz="2800">
              <a:latin typeface="宋体"/>
              <a:cs typeface="宋体"/>
            </a:endParaRPr>
          </a:p>
          <a:p>
            <a:pPr marL="354965" marR="5080" indent="-342900" algn="just">
              <a:lnSpc>
                <a:spcPct val="100000"/>
              </a:lnSpc>
              <a:spcBef>
                <a:spcPts val="670"/>
              </a:spcBef>
              <a:buSzPct val="76785"/>
              <a:buFont typeface="Wingdings"/>
              <a:buChar char=""/>
              <a:tabLst>
                <a:tab pos="355600"/>
              </a:tabLst>
            </a:pP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适合此类型的工作有广告、媒体、公关、网络、管理顾问等公司以及各类公司的创意部门。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3140" y="1325223"/>
            <a:ext cx="655383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（二）</a:t>
            </a:r>
            <a:r>
              <a:rPr spc="-5"/>
              <a:t> 现代办公空间的设计原则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40" y="2320988"/>
            <a:ext cx="6769100" cy="309816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对企业类型和企业文化的深入了解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对企业内部机构设置及其相互联系的了解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10">
                <a:solidFill>
                  <a:srgbClr val="003366"/>
                </a:solidFill>
                <a:latin typeface="宋体"/>
                <a:cs typeface="宋体"/>
              </a:rPr>
              <a:t>前瞻性标准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10">
                <a:solidFill>
                  <a:srgbClr val="003366"/>
                </a:solidFill>
                <a:latin typeface="宋体"/>
                <a:cs typeface="宋体"/>
              </a:rPr>
              <a:t>舒适性、方便性标准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10">
                <a:solidFill>
                  <a:srgbClr val="003366"/>
                </a:solidFill>
                <a:latin typeface="宋体"/>
                <a:cs typeface="宋体"/>
              </a:rPr>
              <a:t>环保性标准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>
                <a:solidFill>
                  <a:srgbClr val="003366"/>
                </a:solidFill>
                <a:latin typeface="宋体"/>
                <a:cs typeface="宋体"/>
              </a:rPr>
              <a:t>安全性标准（物质安全、信息安全</a:t>
            </a:r>
            <a:r>
              <a:rPr sz="2800" spc="-50">
                <a:solidFill>
                  <a:srgbClr val="003366"/>
                </a:solidFill>
                <a:latin typeface="宋体"/>
                <a:cs typeface="宋体"/>
              </a:rPr>
              <a:t>）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对企业类型和企业文化的深入了解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336040" y="2897461"/>
            <a:ext cx="7493000" cy="1326515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 marR="5080" indent="52069">
              <a:lnSpc>
                <a:spcPct val="102499"/>
              </a:lnSpc>
              <a:spcBef>
                <a:spcPts val="15"/>
              </a:spcBef>
            </a:pP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只有充分了解企业类型和企业文化，才能设计出能反映该企业风格与特征的办公空间，使设计</a:t>
            </a:r>
            <a:r>
              <a:rPr sz="2800" spc="-10">
                <a:solidFill>
                  <a:srgbClr val="003366"/>
                </a:solidFill>
                <a:latin typeface="宋体"/>
                <a:cs typeface="宋体"/>
              </a:rPr>
              <a:t>具有个性与生命。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3140" y="831447"/>
            <a:ext cx="7797800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</a:pPr>
            <a:r>
              <a:rPr spc="-5"/>
              <a:t>对企业内部机构设置及其相互联系的了</a:t>
            </a:r>
            <a:r>
              <a:rPr spc="-50"/>
              <a:t>解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96843" rIns="0" bIns="0" rtlCol="0">
            <a:spAutoFit/>
          </a:bodyPr>
          <a:lstStyle/>
          <a:p>
            <a:pPr marL="355600" marR="5080" indent="52069">
              <a:lnSpc>
                <a:spcPct val="101600"/>
              </a:lnSpc>
              <a:spcBef>
                <a:spcPts val="45"/>
              </a:spcBef>
            </a:pPr>
            <a:r>
              <a:rPr spc="-5"/>
              <a:t>只有了解企业内部机构，才能确定各部门所需面积和规划好人流线路。事先了解公司的扩充性也相当重要，这样可使在迅速发展过程中不必经</a:t>
            </a:r>
            <a:r>
              <a:rPr spc="-10"/>
              <a:t>常变动办公流程。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前瞻性标准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40" y="2833052"/>
            <a:ext cx="6057900" cy="104965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尽量兼顾公司发展规划需要的前瞻性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尽量兼顾办公技术发展的前瞻性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舒适性标准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40" y="2406332"/>
            <a:ext cx="8026400" cy="39166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96215" indent="-342900" algn="just">
              <a:lnSpc>
                <a:spcPct val="100000"/>
              </a:lnSpc>
              <a:spcBef>
                <a:spcPts val="100"/>
              </a:spcBef>
              <a:buSzPct val="76785"/>
              <a:buFont typeface="Wingdings"/>
              <a:buChar char=""/>
              <a:tabLst>
                <a:tab pos="355600"/>
              </a:tabLst>
            </a:pP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光线、色彩、气候、噪音、工作间的布置等在不同程度上对工作人员的情绪都会有所影响，所以对一个办公室来说，很重要的一点就是舒适整洁</a:t>
            </a:r>
            <a:endParaRPr sz="2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b="1" spc="-285">
                <a:solidFill>
                  <a:srgbClr val="33CCCC"/>
                </a:solidFill>
                <a:latin typeface="Microsoft JhengHei"/>
                <a:cs typeface="Microsoft JhengHei"/>
              </a:rPr>
              <a:t>1</a:t>
            </a:r>
            <a:r>
              <a:rPr sz="2800" b="1">
                <a:solidFill>
                  <a:srgbClr val="33CCCC"/>
                </a:solidFill>
                <a:latin typeface="Microsoft JhengHei"/>
                <a:cs typeface="Microsoft JhengHei"/>
              </a:rPr>
              <a:t>、温度：</a:t>
            </a:r>
            <a:r>
              <a:rPr sz="2800" b="1">
                <a:solidFill>
                  <a:srgbClr val="003366"/>
                </a:solidFill>
                <a:latin typeface="Microsoft JhengHei"/>
                <a:cs typeface="Microsoft JhengHei"/>
              </a:rPr>
              <a:t>最适宜健康的工作温度是</a:t>
            </a:r>
            <a:r>
              <a:rPr sz="2800" b="1" spc="-310">
                <a:solidFill>
                  <a:srgbClr val="003366"/>
                </a:solidFill>
                <a:latin typeface="Microsoft JhengHei"/>
                <a:cs typeface="Microsoft JhengHei"/>
              </a:rPr>
              <a:t>15~20℃</a:t>
            </a:r>
            <a:r>
              <a:rPr sz="2800" b="1" spc="-50">
                <a:solidFill>
                  <a:srgbClr val="003366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 b="1" spc="-285">
                <a:solidFill>
                  <a:srgbClr val="33CCCC"/>
                </a:solidFill>
                <a:latin typeface="Microsoft JhengHei"/>
                <a:cs typeface="Microsoft JhengHei"/>
              </a:rPr>
              <a:t>2</a:t>
            </a:r>
            <a:r>
              <a:rPr sz="2800" b="1">
                <a:solidFill>
                  <a:srgbClr val="33CCCC"/>
                </a:solidFill>
                <a:latin typeface="Microsoft JhengHei"/>
                <a:cs typeface="Microsoft JhengHei"/>
              </a:rPr>
              <a:t>、湿度：</a:t>
            </a:r>
            <a:r>
              <a:rPr sz="2800" b="1">
                <a:solidFill>
                  <a:srgbClr val="003366"/>
                </a:solidFill>
                <a:latin typeface="Microsoft JhengHei"/>
                <a:cs typeface="Microsoft JhengHei"/>
              </a:rPr>
              <a:t>最适宜的湿度为</a:t>
            </a:r>
            <a:r>
              <a:rPr sz="2800" b="1" spc="-595">
                <a:solidFill>
                  <a:srgbClr val="003366"/>
                </a:solidFill>
                <a:latin typeface="Microsoft JhengHei"/>
                <a:cs typeface="Microsoft JhengHei"/>
              </a:rPr>
              <a:t>40%~60%</a:t>
            </a:r>
            <a:r>
              <a:rPr sz="2800" b="1" spc="-50">
                <a:solidFill>
                  <a:srgbClr val="003366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b="1" spc="-285">
                <a:solidFill>
                  <a:srgbClr val="33CCCC"/>
                </a:solidFill>
                <a:latin typeface="Microsoft JhengHei"/>
                <a:cs typeface="Microsoft JhengHei"/>
              </a:rPr>
              <a:t>3</a:t>
            </a:r>
            <a:r>
              <a:rPr sz="2800" b="1">
                <a:solidFill>
                  <a:srgbClr val="33CCCC"/>
                </a:solidFill>
                <a:latin typeface="Microsoft JhengHei"/>
                <a:cs typeface="Microsoft JhengHei"/>
              </a:rPr>
              <a:t>、空气流通：</a:t>
            </a:r>
            <a:r>
              <a:rPr sz="2800" b="1">
                <a:solidFill>
                  <a:srgbClr val="003366"/>
                </a:solidFill>
                <a:latin typeface="Microsoft JhengHei"/>
                <a:cs typeface="Microsoft JhengHei"/>
              </a:rPr>
              <a:t>需要</a:t>
            </a:r>
            <a:r>
              <a:rPr sz="2800" b="1" spc="-285">
                <a:solidFill>
                  <a:srgbClr val="003366"/>
                </a:solidFill>
                <a:latin typeface="Microsoft JhengHei"/>
                <a:cs typeface="Microsoft JhengHei"/>
              </a:rPr>
              <a:t>45</a:t>
            </a:r>
            <a:r>
              <a:rPr sz="2800" b="1" spc="40">
                <a:solidFill>
                  <a:srgbClr val="003366"/>
                </a:solidFill>
                <a:latin typeface="Microsoft JhengHei"/>
                <a:cs typeface="Microsoft JhengHei"/>
              </a:rPr>
              <a:t>立方公尺/人/</a:t>
            </a:r>
            <a:r>
              <a:rPr sz="2800" b="1" spc="-10">
                <a:solidFill>
                  <a:srgbClr val="003366"/>
                </a:solidFill>
                <a:latin typeface="Microsoft JhengHei"/>
                <a:cs typeface="Microsoft JhengHei"/>
              </a:rPr>
              <a:t>分的新鲜空气。</a:t>
            </a:r>
            <a:endParaRPr sz="2800">
              <a:latin typeface="Microsoft JhengHei"/>
              <a:cs typeface="Microsoft JhengHei"/>
            </a:endParaRPr>
          </a:p>
          <a:p>
            <a:pPr marL="355600" marR="462915" indent="-342900">
              <a:lnSpc>
                <a:spcPct val="100000"/>
              </a:lnSpc>
              <a:spcBef>
                <a:spcPts val="780"/>
              </a:spcBef>
            </a:pPr>
            <a:r>
              <a:rPr sz="2800" b="1" spc="-285">
                <a:solidFill>
                  <a:srgbClr val="33CCCC"/>
                </a:solidFill>
                <a:latin typeface="Microsoft JhengHei"/>
                <a:cs typeface="Microsoft JhengHei"/>
              </a:rPr>
              <a:t>4</a:t>
            </a:r>
            <a:r>
              <a:rPr sz="2800" b="1">
                <a:solidFill>
                  <a:srgbClr val="33CCCC"/>
                </a:solidFill>
                <a:latin typeface="Microsoft JhengHei"/>
                <a:cs typeface="Microsoft JhengHei"/>
              </a:rPr>
              <a:t>、空气的净化：</a:t>
            </a:r>
            <a:r>
              <a:rPr sz="3200" b="1" spc="-5">
                <a:solidFill>
                  <a:srgbClr val="003366"/>
                </a:solidFill>
                <a:latin typeface="Microsoft JhengHei"/>
                <a:cs typeface="Microsoft JhengHei"/>
              </a:rPr>
              <a:t>包括打扫，拖洗，擦净，上</a:t>
            </a:r>
            <a:r>
              <a:rPr sz="3200" b="1" spc="-10">
                <a:solidFill>
                  <a:srgbClr val="003366"/>
                </a:solidFill>
                <a:latin typeface="Microsoft JhengHei"/>
                <a:cs typeface="Microsoft JhengHei"/>
              </a:rPr>
              <a:t>腊与打光等。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方便性标准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40" y="2406332"/>
            <a:ext cx="78359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SzPct val="76785"/>
              <a:buFont typeface="Wingdings"/>
              <a:buChar char=""/>
              <a:tabLst>
                <a:tab pos="355600"/>
              </a:tabLst>
            </a:pP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办公室的应该力求方便，争取时效，如相关的部门应尽可能安排在相邻的地方，以避免不必要的迂回穿插，便于工作的协调和同步进行。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环保性标准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40" y="2406332"/>
            <a:ext cx="78359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5">
                <a:solidFill>
                  <a:srgbClr val="003366"/>
                </a:solidFill>
                <a:latin typeface="宋体"/>
                <a:cs typeface="宋体"/>
              </a:rPr>
              <a:t>应该在办公室设计中尽可能的融入环保的原则和概念。如使用环保材料、降低空间能耗等等。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3140" y="831447"/>
            <a:ext cx="2311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安全性标准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40" y="2320988"/>
            <a:ext cx="3568700" cy="104965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0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10">
                <a:solidFill>
                  <a:srgbClr val="003366"/>
                </a:solidFill>
                <a:latin typeface="宋体"/>
                <a:cs typeface="宋体"/>
              </a:rPr>
              <a:t>确保人身财产的安全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SzPct val="76785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800" spc="-10">
                <a:solidFill>
                  <a:srgbClr val="003366"/>
                </a:solidFill>
                <a:latin typeface="宋体"/>
                <a:cs typeface="宋体"/>
              </a:rPr>
              <a:t>确保信息的安全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3140" y="831447"/>
            <a:ext cx="7468234" cy="106807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</a:pPr>
            <a:r>
              <a:rPr/>
              <a:t>（三）</a:t>
            </a:r>
            <a:r>
              <a:rPr spc="-15"/>
              <a:t> 具体的布置要点</a:t>
            </a:r>
            <a:r>
              <a:rPr/>
              <a:t>（</a:t>
            </a:r>
            <a:r>
              <a:rPr spc="-10"/>
              <a:t>以大间办公</a:t>
            </a:r>
            <a:r>
              <a:rPr/>
              <a:t>室办例</a:t>
            </a:r>
            <a:r>
              <a:rPr spc="-50"/>
              <a:t>）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50340" y="2320988"/>
            <a:ext cx="7778750" cy="352488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297815" indent="-285115">
              <a:lnSpc>
                <a:spcPct val="100000"/>
              </a:lnSpc>
              <a:spcBef>
                <a:spcPts val="770"/>
              </a:spcBef>
              <a:buSzPct val="76785"/>
              <a:buFont typeface="Arial"/>
              <a:buChar char="–"/>
              <a:tabLst>
                <a:tab pos="297815"/>
                <a:tab pos="29845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使用统一大小的桌子。</a:t>
            </a:r>
            <a:endParaRPr sz="2800">
              <a:latin typeface="Microsoft JhengHei"/>
              <a:cs typeface="Microsoft JhengHei"/>
            </a:endParaRPr>
          </a:p>
          <a:p>
            <a:pPr marL="297815" indent="-285115">
              <a:lnSpc>
                <a:spcPct val="100000"/>
              </a:lnSpc>
              <a:spcBef>
                <a:spcPts val="675"/>
              </a:spcBef>
              <a:buSzPct val="76785"/>
              <a:buFont typeface="Arial"/>
              <a:buChar char="–"/>
              <a:tabLst>
                <a:tab pos="297815"/>
                <a:tab pos="29845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档案柜应与其他柜子的高度一致，以增进美观。</a:t>
            </a:r>
            <a:endParaRPr sz="2800">
              <a:latin typeface="Microsoft JhengHei"/>
              <a:cs typeface="Microsoft JhengHei"/>
            </a:endParaRPr>
          </a:p>
          <a:p>
            <a:pPr marL="297815" indent="-285115">
              <a:lnSpc>
                <a:spcPct val="100000"/>
              </a:lnSpc>
              <a:spcBef>
                <a:spcPts val="670"/>
              </a:spcBef>
              <a:buSzPct val="76785"/>
              <a:buFont typeface="Arial"/>
              <a:buChar char="–"/>
              <a:tabLst>
                <a:tab pos="297815"/>
                <a:tab pos="29845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采用直线对称的布置。</a:t>
            </a:r>
            <a:endParaRPr sz="2800">
              <a:latin typeface="Microsoft JhengHei"/>
              <a:cs typeface="Microsoft JhengHei"/>
            </a:endParaRPr>
          </a:p>
          <a:p>
            <a:pPr marL="297815" indent="-285115">
              <a:lnSpc>
                <a:spcPct val="100000"/>
              </a:lnSpc>
              <a:spcBef>
                <a:spcPts val="670"/>
              </a:spcBef>
              <a:buSzPct val="76785"/>
              <a:buFont typeface="Arial"/>
              <a:buChar char="–"/>
              <a:tabLst>
                <a:tab pos="297815"/>
                <a:tab pos="29845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主管的办公区域需保留适当的访客空间。</a:t>
            </a:r>
            <a:endParaRPr sz="2800">
              <a:latin typeface="Microsoft JhengHei"/>
              <a:cs typeface="Microsoft JhengHei"/>
            </a:endParaRPr>
          </a:p>
          <a:p>
            <a:pPr marL="297815" indent="-285115">
              <a:lnSpc>
                <a:spcPct val="100000"/>
              </a:lnSpc>
              <a:spcBef>
                <a:spcPts val="675"/>
              </a:spcBef>
              <a:buSzPct val="76785"/>
              <a:buFont typeface="Arial"/>
              <a:buChar char="–"/>
              <a:tabLst>
                <a:tab pos="297815"/>
                <a:tab pos="29845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将通常有许多客户来访的部门，置于入口处。</a:t>
            </a:r>
            <a:endParaRPr sz="2800">
              <a:latin typeface="Microsoft JhengHei"/>
              <a:cs typeface="Microsoft JhengHei"/>
            </a:endParaRPr>
          </a:p>
          <a:p>
            <a:pPr marL="297815" marR="716280" indent="-285115">
              <a:lnSpc>
                <a:spcPct val="100000"/>
              </a:lnSpc>
              <a:spcBef>
                <a:spcPts val="670"/>
              </a:spcBef>
              <a:buSzPct val="76785"/>
              <a:buFont typeface="Arial"/>
              <a:buChar char="–"/>
              <a:tabLst>
                <a:tab pos="297815"/>
                <a:tab pos="29845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主管的工作区域位于部属座位之后方，以便</a:t>
            </a:r>
            <a:r>
              <a:rPr sz="2800" b="1" spc="-10">
                <a:solidFill>
                  <a:srgbClr val="003366"/>
                </a:solidFill>
                <a:latin typeface="Microsoft JhengHei"/>
                <a:cs typeface="Microsoft JhengHei"/>
              </a:rPr>
              <a:t>于控制和监督。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93140" y="2320988"/>
            <a:ext cx="7835900" cy="403669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70"/>
              </a:spcBef>
              <a:buSzPct val="76785"/>
              <a:buFont typeface="Arial"/>
              <a:buChar char="–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全体职员的座位应面对同一方向布置。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SzPct val="76785"/>
              <a:buFont typeface="Arial"/>
              <a:buChar char="–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常用的文件与档案，应置于使用者附近。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76785"/>
              <a:buFont typeface="Arial"/>
              <a:buChar char="–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应保持公共空间和私人空间的独立。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76785"/>
              <a:buFont typeface="Arial"/>
              <a:buChar char="–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桌与桌之间应留有一米左右的距离。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SzPct val="76785"/>
              <a:buFont typeface="Arial"/>
              <a:buChar char="–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桌位的排列，宜使光线由工作人员的左侧射入。</a:t>
            </a:r>
            <a:endParaRPr sz="2800">
              <a:latin typeface="Microsoft JhengHei"/>
              <a:cs typeface="Microsoft JhengHei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76785"/>
              <a:buFont typeface="Arial"/>
              <a:buChar char="–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最常用的办公物品应放在伸手可及的地方。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265">
              <a:lnSpc>
                <a:spcPct val="100000"/>
              </a:lnSpc>
              <a:spcBef>
                <a:spcPts val="675"/>
              </a:spcBef>
              <a:buSzPct val="76785"/>
              <a:buFont typeface="Arial"/>
              <a:buChar char="–"/>
              <a:tabLst>
                <a:tab pos="354965"/>
                <a:tab pos="355600"/>
              </a:tabLst>
            </a:pPr>
            <a:r>
              <a:rPr sz="2800" b="1" spc="-5">
                <a:solidFill>
                  <a:srgbClr val="003366"/>
                </a:solidFill>
                <a:latin typeface="Microsoft JhengHei"/>
                <a:cs typeface="Microsoft JhengHei"/>
              </a:rPr>
              <a:t>计算机等办公自动化设备，应有其独立的空间，既要方便使用又不影响别人工作。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https://d.book118.com/627126113031006043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Microsoft JhengHei</vt:lpstr>
      <vt:lpstr>宋体</vt:lpstr>
      <vt:lpstr>Wingdings</vt:lpstr>
      <vt:lpstr>Office Theme</vt:lpstr>
      <vt:lpstr>PowerPoint Presentation</vt:lpstr>
      <vt:lpstr>— 现代办公布局的设计与设置</vt:lpstr>
      <vt:lpstr>（一） 现代办公结构和布局</vt:lpstr>
      <vt:lpstr>蜂巢型</vt:lpstr>
      <vt:lpstr>密闭型</vt:lpstr>
      <vt:lpstr>鸡窝型（或半开放型）</vt:lpstr>
      <vt:lpstr>俱乐部型</vt:lpstr>
      <vt:lpstr>（二） 现代办公空间的设计原则</vt:lpstr>
      <vt:lpstr>对企业类型和企业文化的深入了解</vt:lpstr>
      <vt:lpstr>对企业内部机构设置及其相互联系的了解</vt:lpstr>
      <vt:lpstr>前瞻性标准</vt:lpstr>
      <vt:lpstr>舒适性标准</vt:lpstr>
      <vt:lpstr>方便性标准</vt:lpstr>
      <vt:lpstr>环保性标准</vt:lpstr>
      <vt:lpstr>安全性标准</vt:lpstr>
      <vt:lpstr>（三） 具体的布置要点（以大间办公室办例）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2024-09-16T22:12:29.880</cp:lastPrinted>
  <dcterms:created xsi:type="dcterms:W3CDTF">2024-09-16T14:12:29Z</dcterms:created>
  <dcterms:modified xsi:type="dcterms:W3CDTF">2024-09-16T14:12:31Z</dcterms:modified>
</cp:coreProperties>
</file>