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4539A3-A1AB-4F85-8826-A9A66E458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993881-7910-4303-B053-5DF3A0686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84A26E-87C0-4450-9C53-E4660398F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715B19-B613-48D1-8AAF-07944C88A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769E1A-9962-4930-BF57-5F75103637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174F2E-7C3E-405B-80CB-37EF0740AD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6CD470-4328-4880-8F7B-992BA08AD6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7923D1-A168-4D6F-A029-573FE791B8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AFCFE1-3DAE-4F10-AA61-017B010E4C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156D9F-E9B9-42C7-85F2-0D023691A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BABE96-EE9A-468E-AF8F-4A22B287F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30" name="标题 1"/>
          <p:cNvSpPr>
            <a:spLocks noGrp="1"/>
          </p:cNvSpPr>
          <p:nvPr>
            <p:ph type="title" idx="4294967295"/>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4.jpeg" /><Relationship Id="rId3" Type="http://schemas.openxmlformats.org/officeDocument/2006/relationships/image" Target="../media/image1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13002004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2022年人教版道德与法治八年级下国家权利机关\n## 1.国家权利机关概述及其重要性\n### 1.1国家权利机关的定义与分类\n### 1.2国家权利机关的基本职能\n### 1.3国家权利机关在社会治理中的作用\n## 2.全国人民代表大会及其常务委员会\n### 2.1全国人民代表大会的组织结构与职权\n### 2.2全国人民代表大会常务委员会的组织结构与职权\n### 2.3全国人民代表大会及其常务委员会在国家政治生活中的地位与作用\n## 3.国务院\n### 3.1国务院的组织结构与职权\n### 3.2国务院在国家行政管理中的角色与作用\n### 3.3国务院与全国人民代表大会及其常务委员会的关系\n## 4.最高人民法院与最高人民检察院\n### 4.1最高人民法院与最高人民检察院的组织结构与职权\n### 4.2最高人民法院与最高人民检察院在国家司法体系中的地位与作用\n### 4.3最高人民法院与最高人民检察院的相互关系\n## 5.地方各级人民代表大会及其常务委员会\n### 5.1地方各级人民代表大会的组织结构与职权\n### 5.2地方各级人民代表大会常务委员会的组织结构与职权\n### 5.3地方各级人民代表大会及其常务委员会在地方政治生活中的地位与作用\n## 6.地方各级人民政府\n### 6.1地方各级人民政府的组织结构与职权\n### 6.2地方各级人民政府在地方行政管理中的角色与作用\n### 6.3地方各级人民政府与同级人民代表大会及其常务委员会的关系\n## 7.国家权利机关的监督与制约\n### 7.1国家权利机关的内部监督与制约机制\n### 7.2国家权利机关的外部监督与制约机制\n### 7.3国家权利机关监督与制约的意义与作用\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500" y="2658731"/>
            <a:ext cx="11055350" cy="996950"/>
          </a:xfrm>
        </p:spPr>
        <p:txBody>
          <a:bodyPr vert="horz" wrap="square" lIns="91440" tIns="45720" rIns="91440" bIns="45720" anchor="b">
            <a:spAutoFit/>
          </a:bodyPr>
          <a:lstStyle/>
          <a:p>
            <a:pPr>
              <a:buNone/>
            </a:pPr>
            <a:r>
              <a:rPr lang="zh-CN" sz="3700"/>
              <a:t>2022年人教版道德与法治八年级下国家权利机关</a:t>
            </a:r>
            <a:endParaRPr/>
          </a:p>
        </p:txBody>
      </p:sp>
      <p:sp>
        <p:nvSpPr>
          <p:cNvPr id="3" name="副标题 2"/>
          <p:cNvSpPr>
            <a:spLocks noGrp="1"/>
          </p:cNvSpPr>
          <p:nvPr>
            <p:ph type="subTitle" idx="1"/>
          </p:nvPr>
        </p:nvSpPr>
        <p:spPr>
          <a:xfrm>
            <a:off x="571500" y="3908901"/>
            <a:ext cx="284052" cy="313932"/>
          </a:xfrm>
        </p:spPr>
        <p:txBody>
          <a:bodyPr wrap="none">
            <a:spAutoFit/>
          </a:bodyPr>
          <a:lstStyle/>
          <a:p>
            <a:pPr marL="0" indent="0">
              <a:buNone/>
            </a:pPr>
            <a:r>
              <a:rPr lang="en-US" smtClean="0"/>
              <a:t> </a:t>
            </a:r>
            <a:endParaRPr lang="zh-CN" sz="1600">
              <a:solidFill>
                <a:schemeClr val="tx1">
                  <a:alpha val="40000"/>
                </a:schemeClr>
              </a:solidFill>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9"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国家权利机关概述及其重要性</a:t>
            </a:r>
            <a:endParaRPr/>
          </a:p>
        </p:txBody>
      </p:sp>
      <p:sp>
        <p:nvSpPr>
          <p:cNvPr id="130"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31"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6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65" name="Group 686"/>
            <p:cNvGrpSpPr/>
            <p:nvPr/>
          </p:nvGrpSpPr>
          <p:grpSpPr>
            <a:xfrm>
              <a:off x="1075314" y="1520189"/>
              <a:ext cx="9868911" cy="2072418"/>
              <a:chOff x="1075314" y="1520189"/>
              <a:chExt cx="9868911" cy="2072418"/>
            </a:xfrm>
          </p:grpSpPr>
          <p:sp>
            <p:nvSpPr>
              <p:cNvPr id="26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最高人民法院与最高人民检察院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地方各级人民代表大会及其常务委员会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地方各级人民政府</a:t>
                </a:r>
                <a:endParaRPr/>
              </a:p>
            </p:txBody>
          </p:sp>
          <p:sp>
            <p:nvSpPr>
              <p:cNvPr id="26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国家权利机关是指行使国家权力的机关</a:t>
                </a:r>
                <a:endParaRPr/>
              </a:p>
            </p:txBody>
          </p:sp>
          <p:sp>
            <p:nvSpPr>
              <p:cNvPr id="26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70" name="Group 691"/>
            <p:cNvGrpSpPr/>
            <p:nvPr/>
          </p:nvGrpSpPr>
          <p:grpSpPr>
            <a:xfrm>
              <a:off x="1075314" y="3881882"/>
              <a:ext cx="9868911" cy="2072418"/>
              <a:chOff x="1075314" y="3881882"/>
              <a:chExt cx="9868911" cy="2072418"/>
            </a:xfrm>
          </p:grpSpPr>
          <p:sp>
            <p:nvSpPr>
              <p:cNvPr id="27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立法机关：全国人民代表大会及其常务委员会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行政机关：国务院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司法机关：最高人民法院与最高人民检察院</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地方权力机关：地方各级人民代表大会及其常务委员会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地方行政机关：地方各级人民政府</a:t>
                </a:r>
                <a:endParaRPr/>
              </a:p>
            </p:txBody>
          </p:sp>
          <p:sp>
            <p:nvSpPr>
              <p:cNvPr id="27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国家权利机关的分类</a:t>
                </a:r>
                <a:endParaRPr/>
              </a:p>
            </p:txBody>
          </p:sp>
          <p:sp>
            <p:nvSpPr>
              <p:cNvPr id="27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7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国家权利机关的定义与分类</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82"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83" name="组合 282"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84" name="组合 3"/>
            <p:cNvGrpSpPr/>
            <p:nvPr/>
          </p:nvGrpSpPr>
          <p:grpSpPr>
            <a:xfrm>
              <a:off x="5582412" y="1807048"/>
              <a:ext cx="5629117" cy="1487888"/>
              <a:chOff x="571500" y="1815543"/>
              <a:chExt cx="5629117" cy="1487888"/>
            </a:xfrm>
          </p:grpSpPr>
          <p:sp>
            <p:nvSpPr>
              <p:cNvPr id="285"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立法职能：制定、修改和废止法律</a:t>
                </a:r>
                <a:endParaRPr lang="en-US" b="1">
                  <a:solidFill>
                    <a:schemeClr val="accent1">
                      <a:alpha val="100000"/>
                    </a:schemeClr>
                  </a:solidFill>
                  <a:latin typeface="微软雅黑"/>
                  <a:ea typeface="微软雅黑"/>
                </a:endParaRPr>
              </a:p>
            </p:txBody>
          </p:sp>
          <p:sp>
            <p:nvSpPr>
              <p:cNvPr id="286"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全国人民代表大会及其常务委员会负责制定宪法、法律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地方各级人民代表大会及其常务委员会负责制定地方性法规</a:t>
                </a:r>
                <a:endParaRPr/>
              </a:p>
            </p:txBody>
          </p:sp>
          <p:sp>
            <p:nvSpPr>
              <p:cNvPr id="287"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88" name="组合 7"/>
            <p:cNvGrpSpPr/>
            <p:nvPr/>
          </p:nvGrpSpPr>
          <p:grpSpPr>
            <a:xfrm>
              <a:off x="5582412" y="3393011"/>
              <a:ext cx="5629118" cy="1487888"/>
              <a:chOff x="571500" y="1815543"/>
              <a:chExt cx="5629118" cy="1487888"/>
            </a:xfrm>
          </p:grpSpPr>
          <p:sp>
            <p:nvSpPr>
              <p:cNvPr id="289"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行政职能：执行法律、管理国家事务</a:t>
                </a:r>
                <a:endParaRPr lang="en-US" b="1">
                  <a:solidFill>
                    <a:schemeClr val="accent1">
                      <a:alpha val="100000"/>
                    </a:schemeClr>
                  </a:solidFill>
                  <a:latin typeface="微软雅黑"/>
                  <a:ea typeface="微软雅黑"/>
                </a:endParaRPr>
              </a:p>
            </p:txBody>
          </p:sp>
          <p:sp>
            <p:nvSpPr>
              <p:cNvPr id="290"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国务院负责组织实施法律、管理国家行政事务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地方各级人民政府负责执行法律、管理地方行政事务</a:t>
                </a:r>
                <a:endParaRPr/>
              </a:p>
            </p:txBody>
          </p:sp>
          <p:sp>
            <p:nvSpPr>
              <p:cNvPr id="291"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92" name="组合 11"/>
            <p:cNvGrpSpPr/>
            <p:nvPr/>
          </p:nvGrpSpPr>
          <p:grpSpPr>
            <a:xfrm>
              <a:off x="5582412" y="4978974"/>
              <a:ext cx="5629118" cy="1487888"/>
              <a:chOff x="571500" y="1815543"/>
              <a:chExt cx="5629118" cy="1487888"/>
            </a:xfrm>
          </p:grpSpPr>
          <p:sp>
            <p:nvSpPr>
              <p:cNvPr id="293"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司法职能：审判、检察工作</a:t>
                </a:r>
                <a:endParaRPr lang="en-US" b="1">
                  <a:solidFill>
                    <a:schemeClr val="accent1">
                      <a:alpha val="100000"/>
                    </a:schemeClr>
                  </a:solidFill>
                  <a:latin typeface="微软雅黑"/>
                  <a:ea typeface="微软雅黑"/>
                </a:endParaRPr>
              </a:p>
            </p:txBody>
          </p:sp>
          <p:sp>
            <p:nvSpPr>
              <p:cNvPr id="294"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最高人民法院负责审判工作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最高人民检察院负责检察工作</a:t>
                </a:r>
                <a:endParaRPr/>
              </a:p>
            </p:txBody>
          </p:sp>
          <p:sp>
            <p:nvSpPr>
              <p:cNvPr id="295"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9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国家权利机关的基本职能</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9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国家权利机关在社会治理中的作用</a:t>
            </a:r>
            <a:endParaRPr lang="en-US" altLang="zh-CN" sz="2800" b="1">
              <a:latin typeface="+mj-ea"/>
              <a:ea typeface="+mj-ea"/>
            </a:endParaRPr>
          </a:p>
        </p:txBody>
      </p:sp>
      <p:grpSp>
        <p:nvGrpSpPr>
          <p:cNvPr id="299" name="组合 298"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300" name="组合 299"/>
            <p:cNvGrpSpPr/>
            <p:nvPr/>
          </p:nvGrpSpPr>
          <p:grpSpPr>
            <a:xfrm>
              <a:off x="646709" y="2074672"/>
              <a:ext cx="3384000" cy="4063380"/>
              <a:chOff x="646710" y="2074672"/>
              <a:chExt cx="3384000" cy="4063380"/>
            </a:xfrm>
          </p:grpSpPr>
          <p:sp>
            <p:nvSpPr>
              <p:cNvPr id="301"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2"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保障国家制度的稳定运行</a:t>
                </a:r>
                <a:endParaRPr lang="en-US" altLang="zh-CN" sz="2000" b="1">
                  <a:latin typeface="Microsoft YaHei" panose="020b0503020204020204" pitchFamily="34" charset="-122"/>
                  <a:ea typeface="Microsoft YaHei" panose="020b0503020204020204" pitchFamily="34" charset="-122"/>
                </a:endParaRPr>
              </a:p>
            </p:txBody>
          </p:sp>
          <p:sp>
            <p:nvSpPr>
              <p:cNvPr id="303"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通过立法机关制定、修改和废止法律，保障国家制度的完善和发展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通过行政机关执行法律，保障国家制度的实施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通过司法机关审判、检察工作，维护法治国家的权威</a:t>
                </a:r>
                <a:endParaRPr/>
              </a:p>
            </p:txBody>
          </p:sp>
          <p:pic>
            <p:nvPicPr>
              <p:cNvPr id="304"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305" name="组合 304"/>
            <p:cNvGrpSpPr/>
            <p:nvPr/>
          </p:nvGrpSpPr>
          <p:grpSpPr>
            <a:xfrm>
              <a:off x="4397155" y="2074672"/>
              <a:ext cx="3384000" cy="4063380"/>
              <a:chOff x="646710" y="2074672"/>
              <a:chExt cx="3384000" cy="4063380"/>
            </a:xfrm>
          </p:grpSpPr>
          <p:sp>
            <p:nvSpPr>
              <p:cNvPr id="306"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7"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保障人民的权益</a:t>
                </a:r>
                <a:endParaRPr lang="en-US" altLang="zh-CN" sz="2000" b="1">
                  <a:latin typeface="Microsoft YaHei" panose="020b0503020204020204" pitchFamily="34" charset="-122"/>
                  <a:ea typeface="Microsoft YaHei" panose="020b0503020204020204" pitchFamily="34" charset="-122"/>
                </a:endParaRPr>
              </a:p>
            </p:txBody>
          </p:sp>
          <p:sp>
            <p:nvSpPr>
              <p:cNvPr id="308"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通过立法机关制定、修改和废止法律，保障人民的合法权益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通过行政机关执行法律，保障人民的公共利益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通过司法机关审判、检察工作，维护人民的合法权益</a:t>
                </a:r>
                <a:endParaRPr/>
              </a:p>
            </p:txBody>
          </p:sp>
          <p:pic>
            <p:nvPicPr>
              <p:cNvPr id="309"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310" name="组合 309"/>
            <p:cNvGrpSpPr/>
            <p:nvPr/>
          </p:nvGrpSpPr>
          <p:grpSpPr>
            <a:xfrm>
              <a:off x="8147601" y="2074672"/>
              <a:ext cx="3384000" cy="4063380"/>
              <a:chOff x="646710" y="2074672"/>
              <a:chExt cx="3384000" cy="4063380"/>
            </a:xfrm>
          </p:grpSpPr>
          <p:sp>
            <p:nvSpPr>
              <p:cNvPr id="311"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12"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促进社会发展</a:t>
                </a:r>
                <a:endParaRPr lang="en-US" altLang="zh-CN" sz="2000" b="1">
                  <a:latin typeface="Microsoft YaHei" panose="020b0503020204020204" pitchFamily="34" charset="-122"/>
                  <a:ea typeface="Microsoft YaHei" panose="020b0503020204020204" pitchFamily="34" charset="-122"/>
                </a:endParaRPr>
              </a:p>
            </p:txBody>
          </p:sp>
          <p:sp>
            <p:nvSpPr>
              <p:cNvPr id="313"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通过立法机关制定、修改和废止法律，为社会发展提供法律保障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通过行政机关执行法律，促进社会秩序的稳定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通过司法机关审判、检察工作，促进社会公平正义</a:t>
                </a:r>
                <a:endParaRPr/>
              </a:p>
            </p:txBody>
          </p:sp>
          <p:pic>
            <p:nvPicPr>
              <p:cNvPr id="314"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316"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全国人民代表大会及其常务委员会</a:t>
            </a:r>
            <a:endParaRPr/>
          </a:p>
        </p:txBody>
      </p:sp>
      <p:sp>
        <p:nvSpPr>
          <p:cNvPr id="317"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318"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32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全国人民代表大会的组织结构与职权</a:t>
            </a:r>
            <a:endParaRPr lang="en-US" altLang="zh-CN" sz="2800" b="1">
              <a:latin typeface="+mj-ea"/>
              <a:ea typeface="+mj-ea"/>
            </a:endParaRPr>
          </a:p>
        </p:txBody>
      </p:sp>
      <p:grpSp>
        <p:nvGrpSpPr>
          <p:cNvPr id="321" name="组合 320"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22" name="组合 321"/>
            <p:cNvGrpSpPr/>
            <p:nvPr/>
          </p:nvGrpSpPr>
          <p:grpSpPr>
            <a:xfrm>
              <a:off x="660399" y="2074672"/>
              <a:ext cx="5100082" cy="4536540"/>
              <a:chOff x="660399" y="2074672"/>
              <a:chExt cx="5100082" cy="4536540"/>
            </a:xfrm>
          </p:grpSpPr>
          <p:sp>
            <p:nvSpPr>
              <p:cNvPr id="32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组织结构</a:t>
                </a:r>
                <a:endParaRPr lang="en-US" altLang="zh-CN" sz="2000" b="1">
                  <a:latin typeface="Microsoft YaHei" panose="020b0503020204020204" pitchFamily="34" charset="-122"/>
                  <a:ea typeface="Microsoft YaHei" panose="020b0503020204020204" pitchFamily="34" charset="-122"/>
                </a:endParaRPr>
              </a:p>
            </p:txBody>
          </p:sp>
          <p:sp>
            <p:nvSpPr>
              <p:cNvPr id="32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全国人民代表大会代表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全国人民代表大会主席团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全国人民代表大会常务委员会</a:t>
                </a:r>
                <a:endParaRPr/>
              </a:p>
            </p:txBody>
          </p:sp>
          <p:pic>
            <p:nvPicPr>
              <p:cNvPr id="32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27" name="组合 326"/>
            <p:cNvGrpSpPr/>
            <p:nvPr/>
          </p:nvGrpSpPr>
          <p:grpSpPr>
            <a:xfrm>
              <a:off x="6431519" y="2074672"/>
              <a:ext cx="5100082" cy="4536540"/>
              <a:chOff x="660399" y="2074672"/>
              <a:chExt cx="5100082" cy="4536540"/>
            </a:xfrm>
          </p:grpSpPr>
          <p:sp>
            <p:nvSpPr>
              <p:cNvPr id="32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职权</a:t>
                </a:r>
                <a:endParaRPr lang="en-US" altLang="zh-CN" sz="2000" b="1">
                  <a:latin typeface="Microsoft YaHei" panose="020b0503020204020204" pitchFamily="34" charset="-122"/>
                  <a:ea typeface="Microsoft YaHei" panose="020b0503020204020204" pitchFamily="34" charset="-122"/>
                </a:endParaRPr>
              </a:p>
            </p:txBody>
          </p:sp>
          <p:sp>
            <p:nvSpPr>
              <p:cNvPr id="33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制定宪法和法律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选举国家领导人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审查和批准国民经济和社会发展计划、国家预算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监督国务院、最高人民法院、最高人民检察院的工作</a:t>
                </a:r>
                <a:endParaRPr/>
              </a:p>
            </p:txBody>
          </p:sp>
          <p:pic>
            <p:nvPicPr>
              <p:cNvPr id="33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3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3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35" name="Group 598"/>
            <p:cNvGrpSpPr/>
            <p:nvPr/>
          </p:nvGrpSpPr>
          <p:grpSpPr>
            <a:xfrm>
              <a:off x="763829" y="1414808"/>
              <a:ext cx="6972294" cy="2337649"/>
              <a:chOff x="763829" y="1414808"/>
              <a:chExt cx="6972294" cy="2337649"/>
            </a:xfrm>
          </p:grpSpPr>
          <p:sp>
            <p:nvSpPr>
              <p:cNvPr id="33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组织结构</a:t>
                </a:r>
                <a:endParaRPr/>
              </a:p>
            </p:txBody>
          </p:sp>
          <p:sp>
            <p:nvSpPr>
              <p:cNvPr id="33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全国人民代表大会常务委员会委员长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全国人民代表大会常务委员会副委员长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全国人民代表大会常务委员会委员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全国人民代表大会常务委员会秘书长</a:t>
                </a:r>
                <a:endParaRPr/>
              </a:p>
            </p:txBody>
          </p:sp>
          <p:sp>
            <p:nvSpPr>
              <p:cNvPr id="33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4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42" name="Group 591"/>
            <p:cNvGrpSpPr/>
            <p:nvPr/>
          </p:nvGrpSpPr>
          <p:grpSpPr>
            <a:xfrm>
              <a:off x="689593" y="3949139"/>
              <a:ext cx="7078256" cy="2128975"/>
              <a:chOff x="689593" y="3949139"/>
              <a:chExt cx="7078256" cy="2128975"/>
            </a:xfrm>
          </p:grpSpPr>
          <p:sp>
            <p:nvSpPr>
              <p:cNvPr id="34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职权</a:t>
                </a:r>
                <a:endParaRPr/>
              </a:p>
            </p:txBody>
          </p:sp>
          <p:sp>
            <p:nvSpPr>
              <p:cNvPr id="34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解释宪法和法律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制定和修改除宪法以外的法律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听取和审议国务院、最高人民法院、最高人民检察院的工作报告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监督国务院、最高人民法院、最高人民检察院的工作</a:t>
                </a:r>
                <a:endParaRPr/>
              </a:p>
            </p:txBody>
          </p:sp>
          <p:sp>
            <p:nvSpPr>
              <p:cNvPr id="34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4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4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全国人民代表大会常务委员会的组织结构与职权</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351"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52"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353" name="Group 474"/>
            <p:cNvGrpSpPr/>
            <p:nvPr/>
          </p:nvGrpSpPr>
          <p:grpSpPr>
            <a:xfrm>
              <a:off x="454962" y="1575832"/>
              <a:ext cx="5829300" cy="1489352"/>
              <a:chOff x="454963" y="1575832"/>
              <a:chExt cx="5829300" cy="1489352"/>
            </a:xfrm>
          </p:grpSpPr>
          <p:sp>
            <p:nvSpPr>
              <p:cNvPr id="354"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全国人民代表大会及其常务委员会行使国家最高权力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代表全体人民行使国家权力</a:t>
                </a:r>
                <a:endParaRPr/>
              </a:p>
            </p:txBody>
          </p:sp>
          <p:sp>
            <p:nvSpPr>
              <p:cNvPr id="355"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国家政治生活中的最高权力机关</a:t>
                </a:r>
                <a:endParaRPr/>
              </a:p>
            </p:txBody>
          </p:sp>
        </p:grpSp>
        <p:grpSp>
          <p:nvGrpSpPr>
            <p:cNvPr id="356" name="Group 477"/>
            <p:cNvGrpSpPr/>
            <p:nvPr/>
          </p:nvGrpSpPr>
          <p:grpSpPr>
            <a:xfrm>
              <a:off x="454962" y="3071702"/>
              <a:ext cx="5829300" cy="1489351"/>
              <a:chOff x="454963" y="3071702"/>
              <a:chExt cx="5829300" cy="1489351"/>
            </a:xfrm>
          </p:grpSpPr>
          <p:sp>
            <p:nvSpPr>
              <p:cNvPr id="357"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全国人民代表大会及其常务委员会负责制定、修改和废止法律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保障国家制度的稳定运行</a:t>
                </a:r>
                <a:endParaRPr/>
              </a:p>
            </p:txBody>
          </p:sp>
          <p:sp>
            <p:nvSpPr>
              <p:cNvPr id="358"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国家政治生活中的立法机关</a:t>
                </a:r>
                <a:endParaRPr/>
              </a:p>
            </p:txBody>
          </p:sp>
        </p:grpSp>
        <p:grpSp>
          <p:nvGrpSpPr>
            <p:cNvPr id="359" name="Group 480"/>
            <p:cNvGrpSpPr/>
            <p:nvPr/>
          </p:nvGrpSpPr>
          <p:grpSpPr>
            <a:xfrm>
              <a:off x="454962" y="4660638"/>
              <a:ext cx="6019800" cy="1489352"/>
              <a:chOff x="454963" y="4660638"/>
              <a:chExt cx="6019800" cy="1489352"/>
            </a:xfrm>
          </p:grpSpPr>
          <p:sp>
            <p:nvSpPr>
              <p:cNvPr id="360"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全国人民代表大会及其常务委员会监督国务院、最高人民法院、最高人民检察院的工作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保障国家权力的正确行使</a:t>
                </a:r>
                <a:endParaRPr/>
              </a:p>
            </p:txBody>
          </p:sp>
          <p:sp>
            <p:nvSpPr>
              <p:cNvPr id="361"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国家政治生活中的监督机关</a:t>
                </a:r>
                <a:endParaRPr/>
              </a:p>
            </p:txBody>
          </p:sp>
        </p:grpSp>
      </p:grpSp>
      <p:pic>
        <p:nvPicPr>
          <p:cNvPr id="362"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363"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64"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65"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6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全国人民代表大会及其常务委员会在国家政治生活中的地位与作用</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国务院</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 name="Group 598"/>
            <p:cNvGrpSpPr/>
            <p:nvPr/>
          </p:nvGrpSpPr>
          <p:grpSpPr>
            <a:xfrm>
              <a:off x="763829" y="1414808"/>
              <a:ext cx="6972294" cy="2337649"/>
              <a:chOff x="763829" y="1414808"/>
              <a:chExt cx="6972294" cy="2337649"/>
            </a:xfrm>
          </p:grpSpPr>
          <p:sp>
            <p:nvSpPr>
              <p:cNvPr id="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组织结构</a:t>
                </a:r>
                <a:endParaRPr/>
              </a:p>
            </p:txBody>
          </p:sp>
          <p:sp>
            <p:nvSpPr>
              <p:cNvPr id="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国务院总理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国务院副总理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国务院各部部长、各委员会主任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国务院秘书长</a:t>
                </a:r>
                <a:endParaRPr/>
              </a:p>
            </p:txBody>
          </p:sp>
          <p:sp>
            <p:nvSpPr>
              <p:cNvPr id="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 name="Group 591"/>
            <p:cNvGrpSpPr/>
            <p:nvPr/>
          </p:nvGrpSpPr>
          <p:grpSpPr>
            <a:xfrm>
              <a:off x="689593" y="3949139"/>
              <a:ext cx="7078256" cy="2128975"/>
              <a:chOff x="689593" y="3949139"/>
              <a:chExt cx="7078256" cy="2128975"/>
            </a:xfrm>
          </p:grpSpPr>
          <p:sp>
            <p:nvSpPr>
              <p:cNvPr id="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职权</a:t>
                </a:r>
                <a:endParaRPr/>
              </a:p>
            </p:txBody>
          </p:sp>
          <p:sp>
            <p:nvSpPr>
              <p:cNvPr id="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制定和实施法律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制定和实施行政政策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管理国家行政事务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向全国人民代表大会及其常务委员会报告工作</a:t>
                </a:r>
                <a:endParaRPr/>
              </a:p>
            </p:txBody>
          </p:sp>
          <p:sp>
            <p:nvSpPr>
              <p:cNvPr id="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国务院的组织结构与职权</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30" name="Picture 5" descr="{&quot;isTemplate&quot;:true,&quot;type&quot;:&quot;image&quot;,&quot;canOmit&quot;:false,&quot;range&quot;:0}"/>
          <p:cNvPicPr>
            <a:picLocks noChangeAspect="1"/>
          </p:cNvPicPr>
          <p:nvPr/>
        </p:nvPicPr>
        <p:blipFill>
          <a:blip r:embed="rId2"/>
          <a:srcRect l="21874" r="21874"/>
          <a:stretch>
            <a:fillRect/>
          </a:stretch>
        </p:blipFill>
        <p:spPr>
          <a:xfrm>
            <a:off x="6096000" y="1153983"/>
            <a:ext cx="5194483" cy="5194482"/>
          </a:xfrm>
          <a:prstGeom prst="ellipse">
            <a:avLst/>
          </a:prstGeom>
        </p:spPr>
      </p:pic>
      <p:grpSp>
        <p:nvGrpSpPr>
          <p:cNvPr id="31" name="Group 364" descr="{&quot;isTemplate&quot;:true,&quot;type&quot;:&quot;list&quot;,&quot;alignment&quot;:&quot;left&quot;,&quot;alignmentVertical&quot;:&quot;top&quot;,&quot;canOmit&quot;:false,&quot;scalable&quot;:false,&quot;minItemsCount&quot;:-1}"/>
          <p:cNvGrpSpPr/>
          <p:nvPr/>
        </p:nvGrpSpPr>
        <p:grpSpPr>
          <a:xfrm>
            <a:off x="763829" y="1509487"/>
            <a:ext cx="4625399" cy="4790307"/>
            <a:chOff x="763829" y="1509487"/>
            <a:chExt cx="4625399" cy="4790307"/>
          </a:xfrm>
        </p:grpSpPr>
        <p:grpSp>
          <p:nvGrpSpPr>
            <p:cNvPr id="32" name="Group 365"/>
            <p:cNvGrpSpPr/>
            <p:nvPr/>
          </p:nvGrpSpPr>
          <p:grpSpPr>
            <a:xfrm>
              <a:off x="763829" y="1509487"/>
              <a:ext cx="4625399" cy="1544525"/>
              <a:chOff x="763829" y="1509487"/>
              <a:chExt cx="4625399" cy="1544525"/>
            </a:xfrm>
          </p:grpSpPr>
          <p:sp>
            <p:nvSpPr>
              <p:cNvPr id="33" name="AutoShape 2"/>
              <p:cNvSpPr/>
              <p:nvPr/>
            </p:nvSpPr>
            <p:spPr>
              <a:xfrm>
                <a:off x="763829" y="1628258"/>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TextBox 3" descr="{&quot;isTemplate&quot;:true,&quot;type&quot;:&quot;content&quot;,&quot;canOmit&quot;:false,&quot;range&quot;:0}"/>
              <p:cNvSpPr txBox="1"/>
              <p:nvPr/>
            </p:nvSpPr>
            <p:spPr>
              <a:xfrm>
                <a:off x="994345" y="2028557"/>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国务院负责组织实施法律、管理国家行政事务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保障国家制度的实施</a:t>
                </a:r>
                <a:endParaRPr/>
              </a:p>
            </p:txBody>
          </p:sp>
          <p:sp>
            <p:nvSpPr>
              <p:cNvPr id="35" name="TextBox 4" descr="{&quot;isTemplate&quot;:true,&quot;type&quot;:&quot;title&quot;,&quot;canOmit&quot;:false,&quot;range&quot;:0}"/>
              <p:cNvSpPr txBox="1"/>
              <p:nvPr/>
            </p:nvSpPr>
            <p:spPr>
              <a:xfrm>
                <a:off x="994345" y="1509487"/>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国家行政管理的主要机关</a:t>
                </a:r>
                <a:endParaRPr/>
              </a:p>
            </p:txBody>
          </p:sp>
        </p:grpSp>
        <p:grpSp>
          <p:nvGrpSpPr>
            <p:cNvPr id="36" name="Group 369"/>
            <p:cNvGrpSpPr/>
            <p:nvPr/>
          </p:nvGrpSpPr>
          <p:grpSpPr>
            <a:xfrm>
              <a:off x="763829" y="3118831"/>
              <a:ext cx="4625399" cy="1544525"/>
              <a:chOff x="763829" y="3118831"/>
              <a:chExt cx="4625399" cy="1544525"/>
            </a:xfrm>
          </p:grpSpPr>
          <p:sp>
            <p:nvSpPr>
              <p:cNvPr id="37" name="TextBox 6" descr="{&quot;isTemplate&quot;:true,&quot;type&quot;:&quot;content&quot;,&quot;canOmit&quot;:false,&quot;range&quot;:0}"/>
              <p:cNvSpPr txBox="1"/>
              <p:nvPr/>
            </p:nvSpPr>
            <p:spPr>
              <a:xfrm>
                <a:off x="994345" y="3637901"/>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国务院负责制定和实施经济政策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促进国家经济的发展</a:t>
                </a:r>
                <a:endParaRPr/>
              </a:p>
            </p:txBody>
          </p:sp>
          <p:sp>
            <p:nvSpPr>
              <p:cNvPr id="38" name="TextBox 7" descr="{&quot;isTemplate&quot;:true,&quot;type&quot;:&quot;title&quot;,&quot;canOmit&quot;:false,&quot;range&quot;:0}"/>
              <p:cNvSpPr txBox="1"/>
              <p:nvPr/>
            </p:nvSpPr>
            <p:spPr>
              <a:xfrm>
                <a:off x="994345" y="3118831"/>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国家经济管理的机关</a:t>
                </a:r>
                <a:endParaRPr/>
              </a:p>
            </p:txBody>
          </p:sp>
          <p:sp>
            <p:nvSpPr>
              <p:cNvPr id="39" name="AutoShape 10"/>
              <p:cNvSpPr/>
              <p:nvPr/>
            </p:nvSpPr>
            <p:spPr>
              <a:xfrm>
                <a:off x="763829" y="3237602"/>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0" name="Group 373"/>
            <p:cNvGrpSpPr/>
            <p:nvPr/>
          </p:nvGrpSpPr>
          <p:grpSpPr>
            <a:xfrm>
              <a:off x="763829" y="4755268"/>
              <a:ext cx="4625399" cy="1544526"/>
              <a:chOff x="763829" y="4755268"/>
              <a:chExt cx="4625399" cy="1544526"/>
            </a:xfrm>
          </p:grpSpPr>
          <p:sp>
            <p:nvSpPr>
              <p:cNvPr id="41" name="TextBox 8" descr="{&quot;isTemplate&quot;:true,&quot;type&quot;:&quot;content&quot;,&quot;canOmit&quot;:false,&quot;range&quot;:0}"/>
              <p:cNvSpPr txBox="1"/>
              <p:nvPr/>
            </p:nvSpPr>
            <p:spPr>
              <a:xfrm>
                <a:off x="994345" y="5274339"/>
                <a:ext cx="4394883" cy="1025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国务院负责制定和实施社会政策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保障社会的稳定和进步</a:t>
                </a:r>
                <a:endParaRPr/>
              </a:p>
            </p:txBody>
          </p:sp>
          <p:sp>
            <p:nvSpPr>
              <p:cNvPr id="42" name="TextBox 9" descr="{&quot;isTemplate&quot;:true,&quot;type&quot;:&quot;title&quot;,&quot;canOmit&quot;:false,&quot;range&quot;:0}"/>
              <p:cNvSpPr txBox="1"/>
              <p:nvPr/>
            </p:nvSpPr>
            <p:spPr>
              <a:xfrm>
                <a:off x="994345" y="4755268"/>
                <a:ext cx="4152900" cy="457200"/>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国家社会管理的机关</a:t>
                </a:r>
                <a:endParaRPr/>
              </a:p>
            </p:txBody>
          </p:sp>
          <p:sp>
            <p:nvSpPr>
              <p:cNvPr id="43" name="AutoShape 11"/>
              <p:cNvSpPr/>
              <p:nvPr/>
            </p:nvSpPr>
            <p:spPr>
              <a:xfrm>
                <a:off x="763829" y="4874039"/>
                <a:ext cx="230516" cy="230516"/>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44"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国务院在国家行政管理中的角色与作用</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4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国务院与全国人民代表大会及其常务委员会的关系</a:t>
            </a:r>
            <a:endParaRPr lang="en-US" altLang="zh-CN" sz="2800" b="1">
              <a:latin typeface="+mj-ea"/>
              <a:ea typeface="+mj-ea"/>
            </a:endParaRPr>
          </a:p>
        </p:txBody>
      </p:sp>
      <p:grpSp>
        <p:nvGrpSpPr>
          <p:cNvPr id="47" name="组合 46"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48" name="组合 47"/>
            <p:cNvGrpSpPr/>
            <p:nvPr/>
          </p:nvGrpSpPr>
          <p:grpSpPr>
            <a:xfrm>
              <a:off x="660399" y="2074672"/>
              <a:ext cx="5100082" cy="4536540"/>
              <a:chOff x="660399" y="2074672"/>
              <a:chExt cx="5100082" cy="4536540"/>
            </a:xfrm>
          </p:grpSpPr>
          <p:sp>
            <p:nvSpPr>
              <p:cNvPr id="4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关系</a:t>
                </a:r>
                <a:endParaRPr lang="en-US" altLang="zh-CN" sz="2000" b="1">
                  <a:latin typeface="Microsoft YaHei" panose="020b0503020204020204" pitchFamily="34" charset="-122"/>
                  <a:ea typeface="Microsoft YaHei" panose="020b0503020204020204" pitchFamily="34" charset="-122"/>
                </a:endParaRPr>
              </a:p>
            </p:txBody>
          </p:sp>
          <p:sp>
            <p:nvSpPr>
              <p:cNvPr id="5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国务院是全国人民代表大会及其常务委员会的执行机关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全国人民代表大会及其常务委员会对国务院进行监督</a:t>
                </a:r>
                <a:endParaRPr/>
              </a:p>
            </p:txBody>
          </p:sp>
          <p:pic>
            <p:nvPicPr>
              <p:cNvPr id="5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53" name="组合 52"/>
            <p:cNvGrpSpPr/>
            <p:nvPr/>
          </p:nvGrpSpPr>
          <p:grpSpPr>
            <a:xfrm>
              <a:off x="6431519" y="2074672"/>
              <a:ext cx="5100082" cy="4536540"/>
              <a:chOff x="660399" y="2074672"/>
              <a:chExt cx="5100082" cy="4536540"/>
            </a:xfrm>
          </p:grpSpPr>
          <p:sp>
            <p:nvSpPr>
              <p:cNvPr id="5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5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职权关系</a:t>
                </a:r>
                <a:endParaRPr lang="en-US" altLang="zh-CN" sz="2000" b="1">
                  <a:latin typeface="Microsoft YaHei" panose="020b0503020204020204" pitchFamily="34" charset="-122"/>
                  <a:ea typeface="Microsoft YaHei" panose="020b0503020204020204" pitchFamily="34" charset="-122"/>
                </a:endParaRPr>
              </a:p>
            </p:txBody>
          </p:sp>
          <p:sp>
            <p:nvSpPr>
              <p:cNvPr id="5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全国人民代表大会及其常务委员会负责制定法律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国务院负责组织实施法律</a:t>
                </a:r>
                <a:endParaRPr/>
              </a:p>
            </p:txBody>
          </p:sp>
          <p:pic>
            <p:nvPicPr>
              <p:cNvPr id="5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59"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最高人民法院与最高人民检察院</a:t>
            </a:r>
            <a:endParaRPr/>
          </a:p>
        </p:txBody>
      </p:sp>
      <p:sp>
        <p:nvSpPr>
          <p:cNvPr id="60"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04</a:t>
            </a:r>
            <a:endParaRPr lang="en-GB" sz="7200" b="0">
              <a:solidFill>
                <a:schemeClr val="accent1"/>
              </a:solidFill>
              <a:latin typeface="+mj-ea"/>
            </a:endParaRPr>
          </a:p>
        </p:txBody>
      </p:sp>
      <p:cxnSp>
        <p:nvCxnSpPr>
          <p:cNvPr id="61"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6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最高人民法院与最高人民检察院的组织结构与职权</a:t>
            </a:r>
            <a:endParaRPr lang="en-US" altLang="zh-CN" sz="2800" b="1">
              <a:latin typeface="+mj-ea"/>
              <a:ea typeface="+mj-ea"/>
            </a:endParaRPr>
          </a:p>
        </p:txBody>
      </p:sp>
      <p:grpSp>
        <p:nvGrpSpPr>
          <p:cNvPr id="64" name="组合 63"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65" name="组合 64"/>
            <p:cNvGrpSpPr/>
            <p:nvPr/>
          </p:nvGrpSpPr>
          <p:grpSpPr>
            <a:xfrm>
              <a:off x="660399" y="2074672"/>
              <a:ext cx="5100082" cy="4536540"/>
              <a:chOff x="660399" y="2074672"/>
              <a:chExt cx="5100082" cy="4536540"/>
            </a:xfrm>
          </p:grpSpPr>
          <p:sp>
            <p:nvSpPr>
              <p:cNvPr id="6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6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组织结构</a:t>
                </a:r>
                <a:endParaRPr lang="en-US" altLang="zh-CN" sz="2000" b="1">
                  <a:latin typeface="Microsoft YaHei" panose="020b0503020204020204" pitchFamily="34" charset="-122"/>
                  <a:ea typeface="Microsoft YaHei" panose="020b0503020204020204" pitchFamily="34" charset="-122"/>
                </a:endParaRPr>
              </a:p>
            </p:txBody>
          </p:sp>
          <p:sp>
            <p:nvSpPr>
              <p:cNvPr id="6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最高人民法院院长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最高人民检察院检察长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最高人民法院、最高人民检察院的法官、检察官</a:t>
                </a:r>
                <a:endParaRPr/>
              </a:p>
            </p:txBody>
          </p:sp>
          <p:pic>
            <p:nvPicPr>
              <p:cNvPr id="6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70" name="组合 69"/>
            <p:cNvGrpSpPr/>
            <p:nvPr/>
          </p:nvGrpSpPr>
          <p:grpSpPr>
            <a:xfrm>
              <a:off x="6431519" y="2074672"/>
              <a:ext cx="5100082" cy="4536540"/>
              <a:chOff x="660399" y="2074672"/>
              <a:chExt cx="5100082" cy="4536540"/>
            </a:xfrm>
          </p:grpSpPr>
          <p:sp>
            <p:nvSpPr>
              <p:cNvPr id="7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7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职权</a:t>
                </a:r>
                <a:endParaRPr lang="en-US" altLang="zh-CN" sz="2000" b="1">
                  <a:latin typeface="Microsoft YaHei" panose="020b0503020204020204" pitchFamily="34" charset="-122"/>
                  <a:ea typeface="Microsoft YaHei" panose="020b0503020204020204" pitchFamily="34" charset="-122"/>
                </a:endParaRPr>
              </a:p>
            </p:txBody>
          </p:sp>
          <p:sp>
            <p:nvSpPr>
              <p:cNvPr id="7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审判工作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检察工作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监督地方各级人民法院、人民检察院的工作</a:t>
                </a:r>
                <a:endParaRPr/>
              </a:p>
            </p:txBody>
          </p:sp>
          <p:pic>
            <p:nvPicPr>
              <p:cNvPr id="7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https://d.book118.com/627130020042006043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2022年人教版道德与法治八年级下国家权利机关</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2024-09-16T23:38:47.887</cp:lastPrinted>
  <dcterms:created xsi:type="dcterms:W3CDTF">2024-09-16T15:38:47Z</dcterms:created>
  <dcterms:modified xsi:type="dcterms:W3CDTF">2024-09-16T15:38:49Z</dcterms:modified>
</cp:coreProperties>
</file>