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1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A5353-9420-4044-AE11-2F222085A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6976A-71AC-4E6A-956D-EB8EFA251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F8935-2447-47F4-9314-575D44515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92418-DB66-4642-B7F7-49ED4BCA4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835CED-38E0-4C0D-9434-CF765B318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5A3A4-F8DE-49B5-9B0E-020F47C30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8D44D7-53FA-4ED6-8B3F-91A0AB5E3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87BB1-9D77-4FCA-87E5-8B6B41597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4F761-610E-4040-8613-E4D36A101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BAFFC-FC85-416B-B777-751FD396D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B7C49-DFE1-4100-8520-5D1E297D5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6" name="Rectangle 6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7" name="Freeform 7"/>
          <p:cNvSpPr/>
          <p:nvPr userDrawn="1"/>
        </p:nvSpPr>
        <p:spPr bwMode="auto">
          <a:xfrm>
            <a:off x="3176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8" name="Freeform 8"/>
          <p:cNvSpPr/>
          <p:nvPr userDrawn="1"/>
        </p:nvSpPr>
        <p:spPr bwMode="auto">
          <a:xfrm>
            <a:off x="5484813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 userDrawn="1"/>
        </p:nvGrpSpPr>
        <p:grpSpPr>
          <a:xfrm>
            <a:off x="877888" y="965200"/>
            <a:ext cx="3714751" cy="5305425"/>
            <a:chOff x="877888" y="965200"/>
            <a:chExt cx="3714751" cy="5305425"/>
          </a:xfrm>
        </p:grpSpPr>
        <p:sp>
          <p:nvSpPr>
            <p:cNvPr id="9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3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4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5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6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7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8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9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0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1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2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3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4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5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6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7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8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9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0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1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2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3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4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5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6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7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8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9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0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1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2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3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4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5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6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7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8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9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0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1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2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3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4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5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6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7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8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9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0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1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2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3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4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855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9856" name="Freeform 92"/>
          <p:cNvSpPr/>
          <p:nvPr userDrawn="1"/>
        </p:nvSpPr>
        <p:spPr bwMode="auto">
          <a:xfrm>
            <a:off x="5797551" y="4586288"/>
            <a:ext cx="3371850" cy="438150"/>
          </a:xfrm>
          <a:custGeom>
            <a:gdLst>
              <a:gd name="T0" fmla="*/ 1987 w 2125"/>
              <a:gd name="T1" fmla="*/ 276 h 276"/>
              <a:gd name="T2" fmla="*/ 138 w 2125"/>
              <a:gd name="T3" fmla="*/ 276 h 276"/>
              <a:gd name="T4" fmla="*/ 0 w 2125"/>
              <a:gd name="T5" fmla="*/ 138 h 276"/>
              <a:gd name="T6" fmla="*/ 138 w 2125"/>
              <a:gd name="T7" fmla="*/ 0 h 276"/>
              <a:gd name="T8" fmla="*/ 1987 w 2125"/>
              <a:gd name="T9" fmla="*/ 0 h 276"/>
              <a:gd name="T10" fmla="*/ 2125 w 2125"/>
              <a:gd name="T11" fmla="*/ 138 h 276"/>
              <a:gd name="T12" fmla="*/ 1987 w 2125"/>
              <a:gd name="T13" fmla="*/ 276 h 2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25" h="276">
                <a:moveTo>
                  <a:pt x="1987" y="276"/>
                </a:moveTo>
                <a:cubicBezTo>
                  <a:pt x="138" y="276"/>
                  <a:pt x="138" y="276"/>
                  <a:pt x="138" y="276"/>
                </a:cubicBezTo>
                <a:cubicBezTo>
                  <a:pt x="62" y="276"/>
                  <a:pt x="0" y="214"/>
                  <a:pt x="0" y="138"/>
                </a:cubicBezTo>
                <a:cubicBezTo>
                  <a:pt x="0" y="62"/>
                  <a:pt x="62" y="0"/>
                  <a:pt x="138" y="0"/>
                </a:cubicBezTo>
                <a:cubicBezTo>
                  <a:pt x="1987" y="0"/>
                  <a:pt x="1987" y="0"/>
                  <a:pt x="1987" y="0"/>
                </a:cubicBezTo>
                <a:cubicBezTo>
                  <a:pt x="2063" y="0"/>
                  <a:pt x="2125" y="62"/>
                  <a:pt x="2125" y="138"/>
                </a:cubicBezTo>
                <a:cubicBezTo>
                  <a:pt x="2125" y="214"/>
                  <a:pt x="2063" y="276"/>
                  <a:pt x="1987" y="27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bg1"/>
              </a:solidFill>
              <a:cs typeface="楷体" panose="02010609060101010101" pitchFamily="49" charset="-122"/>
            </a:endParaRPr>
          </a:p>
        </p:txBody>
      </p:sp>
      <p:sp>
        <p:nvSpPr>
          <p:cNvPr id="9857" name="Freeform 93"/>
          <p:cNvSpPr/>
          <p:nvPr userDrawn="1"/>
        </p:nvSpPr>
        <p:spPr bwMode="auto">
          <a:xfrm>
            <a:off x="5784851" y="5195888"/>
            <a:ext cx="2063750" cy="465138"/>
          </a:xfrm>
          <a:custGeom>
            <a:gdLst>
              <a:gd name="T0" fmla="*/ 1154 w 1300"/>
              <a:gd name="T1" fmla="*/ 285 h 293"/>
              <a:gd name="T2" fmla="*/ 1154 w 1300"/>
              <a:gd name="T3" fmla="*/ 277 h 293"/>
              <a:gd name="T4" fmla="*/ 146 w 1300"/>
              <a:gd name="T5" fmla="*/ 277 h 293"/>
              <a:gd name="T6" fmla="*/ 54 w 1300"/>
              <a:gd name="T7" fmla="*/ 239 h 293"/>
              <a:gd name="T8" fmla="*/ 16 w 1300"/>
              <a:gd name="T9" fmla="*/ 147 h 293"/>
              <a:gd name="T10" fmla="*/ 54 w 1300"/>
              <a:gd name="T11" fmla="*/ 55 h 293"/>
              <a:gd name="T12" fmla="*/ 146 w 1300"/>
              <a:gd name="T13" fmla="*/ 16 h 293"/>
              <a:gd name="T14" fmla="*/ 1154 w 1300"/>
              <a:gd name="T15" fmla="*/ 16 h 293"/>
              <a:gd name="T16" fmla="*/ 1246 w 1300"/>
              <a:gd name="T17" fmla="*/ 55 h 293"/>
              <a:gd name="T18" fmla="*/ 1284 w 1300"/>
              <a:gd name="T19" fmla="*/ 147 h 293"/>
              <a:gd name="T20" fmla="*/ 1246 w 1300"/>
              <a:gd name="T21" fmla="*/ 239 h 293"/>
              <a:gd name="T22" fmla="*/ 1154 w 1300"/>
              <a:gd name="T23" fmla="*/ 277 h 293"/>
              <a:gd name="T24" fmla="*/ 1154 w 1300"/>
              <a:gd name="T25" fmla="*/ 285 h 293"/>
              <a:gd name="T26" fmla="*/ 1154 w 1300"/>
              <a:gd name="T27" fmla="*/ 293 h 293"/>
              <a:gd name="T28" fmla="*/ 1300 w 1300"/>
              <a:gd name="T29" fmla="*/ 147 h 293"/>
              <a:gd name="T30" fmla="*/ 1154 w 1300"/>
              <a:gd name="T31" fmla="*/ 0 h 293"/>
              <a:gd name="T32" fmla="*/ 146 w 1300"/>
              <a:gd name="T33" fmla="*/ 0 h 293"/>
              <a:gd name="T34" fmla="*/ 0 w 1300"/>
              <a:gd name="T35" fmla="*/ 147 h 293"/>
              <a:gd name="T36" fmla="*/ 146 w 1300"/>
              <a:gd name="T37" fmla="*/ 293 h 293"/>
              <a:gd name="T38" fmla="*/ 1154 w 1300"/>
              <a:gd name="T39" fmla="*/ 293 h 293"/>
              <a:gd name="T40" fmla="*/ 1154 w 1300"/>
              <a:gd name="T41" fmla="*/ 285 h 2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300" h="293">
                <a:moveTo>
                  <a:pt x="1154" y="285"/>
                </a:moveTo>
                <a:cubicBezTo>
                  <a:pt x="1154" y="277"/>
                  <a:pt x="1154" y="277"/>
                  <a:pt x="1154" y="277"/>
                </a:cubicBezTo>
                <a:cubicBezTo>
                  <a:pt x="146" y="277"/>
                  <a:pt x="146" y="277"/>
                  <a:pt x="146" y="277"/>
                </a:cubicBezTo>
                <a:cubicBezTo>
                  <a:pt x="110" y="277"/>
                  <a:pt x="77" y="262"/>
                  <a:pt x="54" y="239"/>
                </a:cubicBezTo>
                <a:cubicBezTo>
                  <a:pt x="30" y="215"/>
                  <a:pt x="16" y="183"/>
                  <a:pt x="16" y="147"/>
                </a:cubicBezTo>
                <a:cubicBezTo>
                  <a:pt x="16" y="111"/>
                  <a:pt x="30" y="78"/>
                  <a:pt x="54" y="55"/>
                </a:cubicBezTo>
                <a:cubicBezTo>
                  <a:pt x="77" y="31"/>
                  <a:pt x="110" y="16"/>
                  <a:pt x="146" y="16"/>
                </a:cubicBezTo>
                <a:cubicBezTo>
                  <a:pt x="1154" y="16"/>
                  <a:pt x="1154" y="16"/>
                  <a:pt x="1154" y="16"/>
                </a:cubicBezTo>
                <a:cubicBezTo>
                  <a:pt x="1190" y="16"/>
                  <a:pt x="1223" y="31"/>
                  <a:pt x="1246" y="55"/>
                </a:cubicBezTo>
                <a:cubicBezTo>
                  <a:pt x="1270" y="78"/>
                  <a:pt x="1284" y="111"/>
                  <a:pt x="1284" y="147"/>
                </a:cubicBezTo>
                <a:cubicBezTo>
                  <a:pt x="1284" y="183"/>
                  <a:pt x="1270" y="215"/>
                  <a:pt x="1246" y="239"/>
                </a:cubicBezTo>
                <a:cubicBezTo>
                  <a:pt x="1223" y="262"/>
                  <a:pt x="1190" y="277"/>
                  <a:pt x="1154" y="277"/>
                </a:cubicBezTo>
                <a:cubicBezTo>
                  <a:pt x="1154" y="285"/>
                  <a:pt x="1154" y="285"/>
                  <a:pt x="1154" y="285"/>
                </a:cubicBezTo>
                <a:cubicBezTo>
                  <a:pt x="1154" y="293"/>
                  <a:pt x="1154" y="293"/>
                  <a:pt x="1154" y="293"/>
                </a:cubicBezTo>
                <a:cubicBezTo>
                  <a:pt x="1235" y="293"/>
                  <a:pt x="1300" y="227"/>
                  <a:pt x="1300" y="147"/>
                </a:cubicBezTo>
                <a:cubicBezTo>
                  <a:pt x="1300" y="66"/>
                  <a:pt x="1235" y="0"/>
                  <a:pt x="1154" y="0"/>
                </a:cubicBezTo>
                <a:cubicBezTo>
                  <a:pt x="146" y="0"/>
                  <a:pt x="146" y="0"/>
                  <a:pt x="146" y="0"/>
                </a:cubicBezTo>
                <a:cubicBezTo>
                  <a:pt x="65" y="0"/>
                  <a:pt x="0" y="66"/>
                  <a:pt x="0" y="147"/>
                </a:cubicBezTo>
                <a:cubicBezTo>
                  <a:pt x="0" y="227"/>
                  <a:pt x="65" y="293"/>
                  <a:pt x="146" y="293"/>
                </a:cubicBezTo>
                <a:cubicBezTo>
                  <a:pt x="1154" y="293"/>
                  <a:pt x="1154" y="293"/>
                  <a:pt x="1154" y="293"/>
                </a:cubicBezTo>
                <a:lnTo>
                  <a:pt x="1154" y="28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01" name="副标题 2" hidden="1"/>
          <p:cNvSpPr>
            <a:spLocks noGrp="1"/>
          </p:cNvSpPr>
          <p:nvPr userDrawn="1">
            <p:ph type="subTitle" idx="1"/>
          </p:nvPr>
        </p:nvSpPr>
        <p:spPr>
          <a:xfrm>
            <a:off x="5873751" y="3019471"/>
            <a:ext cx="5646737" cy="55879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9802" name="标题 1" hidden="1"/>
          <p:cNvSpPr>
            <a:spLocks noGrp="1"/>
          </p:cNvSpPr>
          <p:nvPr userDrawn="1">
            <p:ph type="ctrTitle"/>
          </p:nvPr>
        </p:nvSpPr>
        <p:spPr>
          <a:xfrm>
            <a:off x="5873751" y="1814962"/>
            <a:ext cx="5646737" cy="1204509"/>
          </a:xfrm>
        </p:spPr>
        <p:txBody>
          <a:bodyPr anchor="ctr">
            <a:normAutofit/>
          </a:bodyPr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 hidden="1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873751" y="4645209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accent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  <p:sp>
        <p:nvSpPr>
          <p:cNvPr id="13" name="文本占位符 13" hidden="1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5873751" y="5280321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675698" y="2102214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676814" y="2997564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grpSp>
        <p:nvGrpSpPr>
          <p:cNvPr id="90" name="组合 89"/>
          <p:cNvGrpSpPr/>
          <p:nvPr userDrawn="1"/>
        </p:nvGrpSpPr>
        <p:grpSpPr>
          <a:xfrm flipH="1">
            <a:off x="8829674" y="1686612"/>
            <a:ext cx="3116264" cy="4450663"/>
            <a:chOff x="877888" y="965200"/>
            <a:chExt cx="3714751" cy="5305425"/>
          </a:xfrm>
        </p:grpSpPr>
        <p:sp>
          <p:nvSpPr>
            <p:cNvPr id="9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199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8" name="内容占位符 3"/>
          <p:cNvSpPr>
            <a:spLocks noGrp="1"/>
          </p:cNvSpPr>
          <p:nvPr>
            <p:ph sz="half" idx="13"/>
          </p:nvPr>
        </p:nvSpPr>
        <p:spPr>
          <a:xfrm>
            <a:off x="669924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5163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71514" y="1685956"/>
            <a:ext cx="5326061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4426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199" y="1685956"/>
            <a:ext cx="5348287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10" name="标题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 hasCustomPrompt="1"/>
          </p:nvPr>
        </p:nvSpPr>
        <p:spPr>
          <a:xfrm>
            <a:off x="5183188" y="1130299"/>
            <a:ext cx="6337300" cy="50069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/>
              <a:t>Picture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69924" y="1138237"/>
            <a:ext cx="4282322" cy="499903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610599" y="1130300"/>
            <a:ext cx="2909888" cy="5006974"/>
          </a:xfrm>
        </p:spPr>
        <p:txBody>
          <a:bodyPr vert="eaVert">
            <a:normAutofit/>
          </a:bodyPr>
          <a:lstStyle>
            <a:lvl1pPr>
              <a:defRPr sz="2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1130300"/>
            <a:ext cx="7795065" cy="500697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Rectangle 5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7" name="Rectangle 6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" name="Freeform 7"/>
          <p:cNvSpPr/>
          <p:nvPr userDrawn="1"/>
        </p:nvSpPr>
        <p:spPr bwMode="auto">
          <a:xfrm flipH="1">
            <a:off x="7054851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9" name="Freeform 8"/>
          <p:cNvSpPr/>
          <p:nvPr userDrawn="1"/>
        </p:nvSpPr>
        <p:spPr bwMode="auto">
          <a:xfrm flipH="1">
            <a:off x="3176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100" name="组合 99"/>
          <p:cNvGrpSpPr/>
          <p:nvPr userDrawn="1"/>
        </p:nvGrpSpPr>
        <p:grpSpPr>
          <a:xfrm flipH="1">
            <a:off x="7602538" y="965200"/>
            <a:ext cx="3714751" cy="5305425"/>
            <a:chOff x="877888" y="965200"/>
            <a:chExt cx="3714751" cy="5305425"/>
          </a:xfrm>
        </p:grpSpPr>
        <p:sp>
          <p:nvSpPr>
            <p:cNvPr id="10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8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1229517" y="3099717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1229517" y="5405953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bg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  <a:endParaRPr lang="en-US" altLang="zh-CN"/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1229518" y="5109682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669924" y="1028700"/>
            <a:ext cx="1085056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8.xml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.xml" /><Relationship Id="rId11" Type="http://schemas.openxmlformats.org/officeDocument/2006/relationships/tags" Target="../tags/tag18.xml" /><Relationship Id="rId12" Type="http://schemas.openxmlformats.org/officeDocument/2006/relationships/tags" Target="../tags/tag19.xml" /><Relationship Id="rId13" Type="http://schemas.openxmlformats.org/officeDocument/2006/relationships/tags" Target="../tags/tag20.xml" /><Relationship Id="rId14" Type="http://schemas.openxmlformats.org/officeDocument/2006/relationships/tags" Target="../tags/tag21.xml" /><Relationship Id="rId15" Type="http://schemas.openxmlformats.org/officeDocument/2006/relationships/tags" Target="../tags/tag22.xml" /><Relationship Id="rId16" Type="http://schemas.openxmlformats.org/officeDocument/2006/relationships/tags" Target="../tags/tag23.xml" /><Relationship Id="rId17" Type="http://schemas.openxmlformats.org/officeDocument/2006/relationships/tags" Target="../tags/tag24.xml" /><Relationship Id="rId18" Type="http://schemas.openxmlformats.org/officeDocument/2006/relationships/tags" Target="../tags/tag25.xml" /><Relationship Id="rId19" Type="http://schemas.openxmlformats.org/officeDocument/2006/relationships/tags" Target="../tags/tag26.xml" /><Relationship Id="rId2" Type="http://schemas.openxmlformats.org/officeDocument/2006/relationships/image" Target="../media/image3.png" /><Relationship Id="rId20" Type="http://schemas.openxmlformats.org/officeDocument/2006/relationships/tags" Target="../tags/tag27.xml" /><Relationship Id="rId21" Type="http://schemas.openxmlformats.org/officeDocument/2006/relationships/tags" Target="../tags/tag28.xml" /><Relationship Id="rId22" Type="http://schemas.openxmlformats.org/officeDocument/2006/relationships/tags" Target="../tags/tag2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0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tags" Target="../tags/tag50.xml" /><Relationship Id="rId23" Type="http://schemas.openxmlformats.org/officeDocument/2006/relationships/tags" Target="../tags/tag51.xml" /><Relationship Id="rId24" Type="http://schemas.openxmlformats.org/officeDocument/2006/relationships/tags" Target="../tags/tag52.xml" /><Relationship Id="rId25" Type="http://schemas.openxmlformats.org/officeDocument/2006/relationships/tags" Target="../tags/tag53.xml" /><Relationship Id="rId26" Type="http://schemas.openxmlformats.org/officeDocument/2006/relationships/tags" Target="../tags/tag54.xml" /><Relationship Id="rId27" Type="http://schemas.openxmlformats.org/officeDocument/2006/relationships/tags" Target="../tags/tag55.xml" /><Relationship Id="rId28" Type="http://schemas.openxmlformats.org/officeDocument/2006/relationships/tags" Target="../tags/tag56.xml" /><Relationship Id="rId29" Type="http://schemas.openxmlformats.org/officeDocument/2006/relationships/tags" Target="../tags/tag57.xml" /><Relationship Id="rId3" Type="http://schemas.openxmlformats.org/officeDocument/2006/relationships/tags" Target="../tags/tag31.xml" /><Relationship Id="rId30" Type="http://schemas.openxmlformats.org/officeDocument/2006/relationships/tags" Target="../tags/tag58.xml" /><Relationship Id="rId31" Type="http://schemas.openxmlformats.org/officeDocument/2006/relationships/tags" Target="../tags/tag59.xml" /><Relationship Id="rId32" Type="http://schemas.openxmlformats.org/officeDocument/2006/relationships/tags" Target="../tags/tag60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68.xml" /><Relationship Id="rId11" Type="http://schemas.openxmlformats.org/officeDocument/2006/relationships/tags" Target="../tags/tag69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ags" Target="../tags/tag76.xml" /><Relationship Id="rId19" Type="http://schemas.openxmlformats.org/officeDocument/2006/relationships/tags" Target="../tags/tag77.xml" /><Relationship Id="rId2" Type="http://schemas.openxmlformats.org/officeDocument/2006/relationships/image" Target="../media/image4.png" /><Relationship Id="rId20" Type="http://schemas.openxmlformats.org/officeDocument/2006/relationships/tags" Target="../tags/tag78.xml" /><Relationship Id="rId21" Type="http://schemas.openxmlformats.org/officeDocument/2006/relationships/tags" Target="../tags/tag79.xml" /><Relationship Id="rId22" Type="http://schemas.openxmlformats.org/officeDocument/2006/relationships/tags" Target="../tags/tag80.xml" /><Relationship Id="rId23" Type="http://schemas.openxmlformats.org/officeDocument/2006/relationships/tags" Target="../tags/tag81.xml" /><Relationship Id="rId24" Type="http://schemas.openxmlformats.org/officeDocument/2006/relationships/tags" Target="../tags/tag82.xml" /><Relationship Id="rId25" Type="http://schemas.openxmlformats.org/officeDocument/2006/relationships/tags" Target="../tags/tag83.xml" /><Relationship Id="rId26" Type="http://schemas.openxmlformats.org/officeDocument/2006/relationships/tags" Target="../tags/tag84.xml" /><Relationship Id="rId27" Type="http://schemas.openxmlformats.org/officeDocument/2006/relationships/tags" Target="../tags/tag85.xml" /><Relationship Id="rId28" Type="http://schemas.openxmlformats.org/officeDocument/2006/relationships/tags" Target="../tags/tag86.xml" /><Relationship Id="rId29" Type="http://schemas.openxmlformats.org/officeDocument/2006/relationships/tags" Target="../tags/tag87.xml" /><Relationship Id="rId3" Type="http://schemas.openxmlformats.org/officeDocument/2006/relationships/tags" Target="../tags/tag61.xml" /><Relationship Id="rId30" Type="http://schemas.openxmlformats.org/officeDocument/2006/relationships/tags" Target="../tags/tag88.xml" /><Relationship Id="rId31" Type="http://schemas.openxmlformats.org/officeDocument/2006/relationships/tags" Target="../tags/tag89.xml" /><Relationship Id="rId32" Type="http://schemas.openxmlformats.org/officeDocument/2006/relationships/tags" Target="../tags/tag90.xml" /><Relationship Id="rId33" Type="http://schemas.openxmlformats.org/officeDocument/2006/relationships/tags" Target="../tags/tag91.xml" /><Relationship Id="rId34" Type="http://schemas.openxmlformats.org/officeDocument/2006/relationships/tags" Target="../tags/tag92.xml" /><Relationship Id="rId35" Type="http://schemas.openxmlformats.org/officeDocument/2006/relationships/tags" Target="../tags/tag93.xml" /><Relationship Id="rId36" Type="http://schemas.openxmlformats.org/officeDocument/2006/relationships/tags" Target="../tags/tag94.xml" /><Relationship Id="rId37" Type="http://schemas.openxmlformats.org/officeDocument/2006/relationships/tags" Target="../tags/tag95.xml" /><Relationship Id="rId38" Type="http://schemas.openxmlformats.org/officeDocument/2006/relationships/tags" Target="../tags/tag96.xml" /><Relationship Id="rId39" Type="http://schemas.openxmlformats.org/officeDocument/2006/relationships/tags" Target="../tags/tag97.xml" /><Relationship Id="rId4" Type="http://schemas.openxmlformats.org/officeDocument/2006/relationships/tags" Target="../tags/tag62.xml" /><Relationship Id="rId40" Type="http://schemas.openxmlformats.org/officeDocument/2006/relationships/tags" Target="../tags/tag98.xml" /><Relationship Id="rId41" Type="http://schemas.openxmlformats.org/officeDocument/2006/relationships/tags" Target="../tags/tag99.xml" /><Relationship Id="rId42" Type="http://schemas.openxmlformats.org/officeDocument/2006/relationships/tags" Target="../tags/tag100.xml" /><Relationship Id="rId43" Type="http://schemas.openxmlformats.org/officeDocument/2006/relationships/tags" Target="../tags/tag101.xml" /><Relationship Id="rId44" Type="http://schemas.openxmlformats.org/officeDocument/2006/relationships/tags" Target="../tags/tag102.xml" /><Relationship Id="rId45" Type="http://schemas.openxmlformats.org/officeDocument/2006/relationships/tags" Target="../tags/tag103.xml" /><Relationship Id="rId46" Type="http://schemas.openxmlformats.org/officeDocument/2006/relationships/tags" Target="../tags/tag104.xml" /><Relationship Id="rId47" Type="http://schemas.openxmlformats.org/officeDocument/2006/relationships/tags" Target="../tags/tag105.xml" /><Relationship Id="rId48" Type="http://schemas.openxmlformats.org/officeDocument/2006/relationships/tags" Target="../tags/tag106.xml" /><Relationship Id="rId49" Type="http://schemas.openxmlformats.org/officeDocument/2006/relationships/tags" Target="../tags/tag107.xml" /><Relationship Id="rId5" Type="http://schemas.openxmlformats.org/officeDocument/2006/relationships/tags" Target="../tags/tag63.xml" /><Relationship Id="rId50" Type="http://schemas.openxmlformats.org/officeDocument/2006/relationships/tags" Target="../tags/tag108.xml" /><Relationship Id="rId51" Type="http://schemas.openxmlformats.org/officeDocument/2006/relationships/tags" Target="../tags/tag109.xml" /><Relationship Id="rId52" Type="http://schemas.openxmlformats.org/officeDocument/2006/relationships/tags" Target="../tags/tag110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3002511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5673725" y="3149600"/>
            <a:ext cx="5646737" cy="558799"/>
          </a:xfrm>
        </p:spPr>
        <p:txBody>
          <a:bodyPr>
            <a:normAutofit fontScale="80000"/>
          </a:bodyPr>
          <a:lstStyle/>
          <a:p>
            <a:r>
              <a:rPr lang="zh-CN" altLang="en-US" sz="3600" b="1">
                <a:solidFill>
                  <a:srgbClr val="C00000"/>
                </a:solidFill>
              </a:rPr>
              <a:t>专题</a:t>
            </a:r>
            <a:r>
              <a:rPr lang="en-US" altLang="zh-CN" sz="3600" b="1">
                <a:solidFill>
                  <a:srgbClr val="C00000"/>
                </a:solidFill>
              </a:rPr>
              <a:t>02</a:t>
            </a:r>
            <a:r>
              <a:rPr lang="zh-CN" altLang="en-US" sz="3600" b="1">
                <a:solidFill>
                  <a:srgbClr val="C00000"/>
                </a:solidFill>
              </a:rPr>
              <a:t>：</a:t>
            </a:r>
            <a:r>
              <a:rPr lang="en-US" altLang="zh-CN" sz="3600" b="1">
                <a:solidFill>
                  <a:srgbClr val="C00000"/>
                </a:solidFill>
              </a:rPr>
              <a:t>20</a:t>
            </a:r>
            <a:r>
              <a:rPr lang="zh-CN" altLang="en-US" sz="3600" b="1">
                <a:solidFill>
                  <a:srgbClr val="C00000"/>
                </a:solidFill>
              </a:rPr>
              <a:t>以内的退位减法</a:t>
            </a:r>
            <a:endParaRPr lang="zh-CN" altLang="en-US" sz="3600" b="1">
              <a:solidFill>
                <a:srgbClr val="C00000"/>
              </a:solidFill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5673726" y="1814962"/>
            <a:ext cx="5646737" cy="1204509"/>
          </a:xfrm>
        </p:spPr>
        <p:txBody>
          <a:bodyPr/>
          <a:lstStyle/>
          <a:p>
            <a:r>
              <a:rPr lang="zh-CN" altLang="en-US"/>
              <a:t>期中专项考点复习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>
          <a:xfrm>
            <a:off x="5959475" y="4645660"/>
            <a:ext cx="2438400" cy="296545"/>
          </a:xfrm>
        </p:spPr>
        <p:txBody>
          <a:bodyPr/>
          <a:lstStyle/>
          <a:p>
            <a:r>
              <a:rPr lang="zh-CN" altLang="en-US" sz="160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</a:rPr>
              <a:t>人教版</a:t>
            </a:r>
            <a:r>
              <a:rPr lang="en-US" altLang="zh-CN" sz="160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</a:rPr>
              <a:t>·</a:t>
            </a:r>
            <a:r>
              <a:rPr lang="zh-CN" altLang="en-US" sz="160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</a:rPr>
              <a:t>一年级下册</a:t>
            </a:r>
            <a:endParaRPr lang="zh-CN" altLang="en-US" sz="1600" b="1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5988050" y="5299710"/>
            <a:ext cx="2167890" cy="296545"/>
          </a:xfrm>
        </p:spPr>
        <p:txBody>
          <a:bodyPr/>
          <a:lstStyle/>
          <a:p>
            <a:r>
              <a:rPr lang="en-US" altLang="zh-CN"/>
              <a:t>2023-2024</a:t>
            </a:r>
            <a:r>
              <a:rPr lang="zh-CN" altLang="en-US"/>
              <a:t>学年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C7450B"/>
                </a:solidFill>
              </a:rPr>
              <a:t>单元知识框架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圆角矩形 2"/>
          <p:cNvSpPr/>
          <p:nvPr>
            <p:custDataLst>
              <p:tags r:id="rId2"/>
            </p:custDataLst>
          </p:nvPr>
        </p:nvSpPr>
        <p:spPr>
          <a:xfrm>
            <a:off x="1557075" y="4021718"/>
            <a:ext cx="1485265" cy="11033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20</a:t>
            </a:r>
            <a:r>
              <a:rPr lang="zh-CN" altLang="en-US" sz="240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以内的退位减法</a:t>
            </a:r>
            <a:endParaRPr lang="zh-CN" altLang="en-US" sz="2400" smtClean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6093579" y="2437542"/>
            <a:ext cx="1728192" cy="6731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mtClean="0">
                <a:cs typeface="楷体" panose="02010609060101010101" pitchFamily="49" charset="-122"/>
              </a:rPr>
              <a:t>1.</a:t>
            </a:r>
            <a:r>
              <a:rPr lang="zh-CN" altLang="en-US" sz="2400" smtClean="0">
                <a:cs typeface="楷体" panose="02010609060101010101" pitchFamily="49" charset="-122"/>
              </a:rPr>
              <a:t>破十法</a:t>
            </a:r>
            <a:endParaRPr lang="zh-CN" altLang="en-US" sz="2400">
              <a:cs typeface="楷体" panose="02010609060101010101" pitchFamily="49" charset="-122"/>
            </a:endParaRPr>
          </a:p>
        </p:txBody>
      </p:sp>
      <p:sp>
        <p:nvSpPr>
          <p:cNvPr id="7" name="圆角矩形 6"/>
          <p:cNvSpPr/>
          <p:nvPr>
            <p:custDataLst>
              <p:tags r:id="rId4"/>
            </p:custDataLst>
          </p:nvPr>
        </p:nvSpPr>
        <p:spPr>
          <a:xfrm>
            <a:off x="3573299" y="5389870"/>
            <a:ext cx="2160240" cy="6731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r>
              <a:rPr lang="en-US" altLang="zh-CN" sz="2400" smtClean="0">
                <a:cs typeface="楷体" panose="02010609060101010101" pitchFamily="49" charset="-122"/>
              </a:rPr>
              <a:t>2.</a:t>
            </a:r>
            <a:r>
              <a:rPr lang="zh-CN" altLang="en-US" sz="2400" smtClean="0">
                <a:cs typeface="楷体" panose="02010609060101010101" pitchFamily="49" charset="-122"/>
              </a:rPr>
              <a:t>解决问题</a:t>
            </a:r>
            <a:endParaRPr lang="zh-CN" altLang="en-US" sz="2400">
              <a:cs typeface="楷体" panose="02010609060101010101" pitchFamily="49" charset="-122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>
            <a:off x="6093579" y="4021718"/>
            <a:ext cx="2304256" cy="6731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cs typeface="楷体" panose="02010609060101010101" pitchFamily="49" charset="-122"/>
              </a:rPr>
              <a:t>2. </a:t>
            </a:r>
            <a:r>
              <a:rPr lang="zh-CN" altLang="en-US" sz="2400" smtClean="0">
                <a:cs typeface="楷体" panose="02010609060101010101" pitchFamily="49" charset="-122"/>
              </a:rPr>
              <a:t>想加算减法</a:t>
            </a:r>
            <a:endParaRPr lang="zh-CN" altLang="en-US" sz="2400">
              <a:cs typeface="楷体" panose="02010609060101010101" pitchFamily="49" charset="-122"/>
            </a:endParaRPr>
          </a:p>
        </p:txBody>
      </p:sp>
      <p:sp>
        <p:nvSpPr>
          <p:cNvPr id="18" name="左大括号 17"/>
          <p:cNvSpPr/>
          <p:nvPr>
            <p:custDataLst>
              <p:tags r:id="rId6"/>
            </p:custDataLst>
          </p:nvPr>
        </p:nvSpPr>
        <p:spPr>
          <a:xfrm>
            <a:off x="5733539" y="2797582"/>
            <a:ext cx="288032" cy="1512168"/>
          </a:xfrm>
          <a:prstGeom prst="leftBrace">
            <a:avLst>
              <a:gd name="adj1" fmla="val 5741"/>
              <a:gd name="adj2" fmla="val 50000"/>
            </a:avLst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23" name="左大括号 22"/>
          <p:cNvSpPr/>
          <p:nvPr>
            <p:custDataLst>
              <p:tags r:id="rId7"/>
            </p:custDataLst>
          </p:nvPr>
        </p:nvSpPr>
        <p:spPr>
          <a:xfrm>
            <a:off x="3213259" y="3301638"/>
            <a:ext cx="288032" cy="2592288"/>
          </a:xfrm>
          <a:prstGeom prst="leftBrace">
            <a:avLst>
              <a:gd name="adj1" fmla="val 6479"/>
              <a:gd name="adj2" fmla="val 50000"/>
            </a:avLst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24" name="圆角矩形 23"/>
          <p:cNvSpPr/>
          <p:nvPr>
            <p:custDataLst>
              <p:tags r:id="rId8"/>
            </p:custDataLst>
          </p:nvPr>
        </p:nvSpPr>
        <p:spPr>
          <a:xfrm>
            <a:off x="3573299" y="3157622"/>
            <a:ext cx="2110740" cy="6731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mtClean="0">
                <a:cs typeface="楷体" panose="02010609060101010101" pitchFamily="49" charset="-122"/>
              </a:rPr>
              <a:t>1.</a:t>
            </a:r>
            <a:r>
              <a:rPr lang="zh-CN" altLang="en-US" sz="2400" smtClean="0">
                <a:cs typeface="楷体" panose="02010609060101010101" pitchFamily="49" charset="-122"/>
              </a:rPr>
              <a:t>十几减几的计算方法</a:t>
            </a:r>
            <a:endParaRPr lang="zh-CN" altLang="en-US" sz="2400"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11" grpId="0"/>
      <p:bldP spid="18" grpId="0"/>
      <p:bldP spid="23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4294967295"/>
          </p:nvPr>
        </p:nvSpPr>
        <p:spPr>
          <a:xfrm>
            <a:off x="0" y="6240463"/>
            <a:ext cx="4140200" cy="206375"/>
          </a:xfrm>
        </p:spPr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4294967295"/>
          </p:nvPr>
        </p:nvSpPr>
        <p:spPr>
          <a:xfrm>
            <a:off x="9282113" y="6240463"/>
            <a:ext cx="2909887" cy="206375"/>
          </a:xfrm>
        </p:spPr>
        <p:txBody>
          <a:bodyPr/>
          <a:lstStyle/>
          <a:p>
            <a:fld id="{5DD3DB80-B894-403A-B48E-6FDC1A72010E}" type="slidenum">
              <a:rPr lang="zh-CN" altLang="en-US" smtClean="0"/>
              <a:t>3</a:t>
            </a:fld>
            <a:endParaRPr lang="zh-CN" altLang="en-US"/>
          </a:p>
        </p:txBody>
      </p:sp>
      <p:grpSp>
        <p:nvGrpSpPr>
          <p:cNvPr id="5" name="272392"/>
          <p:cNvGrpSpPr>
            <a:grpSpLocks noChangeAspect="1"/>
          </p:cNvGrpSpPr>
          <p:nvPr/>
        </p:nvGrpSpPr>
        <p:grpSpPr>
          <a:xfrm>
            <a:off x="0" y="1466819"/>
            <a:ext cx="11518900" cy="4330762"/>
            <a:chOff x="0" y="1466819"/>
            <a:chExt cx="11518900" cy="4330762"/>
          </a:xfrm>
        </p:grpSpPr>
        <p:cxnSp>
          <p:nvCxnSpPr>
            <p:cNvPr id="6" name="直接连接符 5"/>
            <p:cNvCxnSpPr/>
            <p:nvPr/>
          </p:nvCxnSpPr>
          <p:spPr>
            <a:xfrm flipH="1">
              <a:off x="6327271" y="1466819"/>
              <a:ext cx="0" cy="4330762"/>
            </a:xfrm>
            <a:prstGeom prst="line">
              <a:avLst/>
            </a:prstGeom>
            <a:ln w="12700" cap="rnd">
              <a:solidFill>
                <a:schemeClr val="bg1">
                  <a:lumMod val="75000"/>
                </a:schemeClr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išliďê"/>
            <p:cNvSpPr/>
            <p:nvPr/>
          </p:nvSpPr>
          <p:spPr>
            <a:xfrm>
              <a:off x="0" y="2544810"/>
              <a:ext cx="3684760" cy="1051584"/>
            </a:xfrm>
            <a:prstGeom prst="rect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txBody>
            <a:bodyPr wrap="square" lIns="91440" tIns="45720" rIns="91440" bIns="45720" anchor="ctr" anchorCtr="0">
              <a:norm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考点目录</a:t>
              </a:r>
              <a:b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</a:br>
              <a:r>
                <a:rPr lang="en-US" altLang="zh-CN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CONTENT</a:t>
              </a:r>
              <a:endParaRPr lang="en-US" altLang="zh-CN" sz="2400" b="1">
                <a:solidFill>
                  <a:schemeClr val="accent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" name="íSḻïḋè"/>
            <p:cNvSpPr/>
            <p:nvPr/>
          </p:nvSpPr>
          <p:spPr bwMode="auto">
            <a:xfrm>
              <a:off x="6327271" y="146681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十几减几的计算方法</a:t>
              </a:r>
              <a:endParaRPr lang="zh-CN" altLang="en-US" sz="2800">
                <a:cs typeface="楷体" panose="02010609060101010101" pitchFamily="49" charset="-122"/>
              </a:endParaRPr>
            </a:p>
          </p:txBody>
        </p:sp>
        <p:sp>
          <p:nvSpPr>
            <p:cNvPr id="10" name="íS1îḋê"/>
            <p:cNvSpPr/>
            <p:nvPr/>
          </p:nvSpPr>
          <p:spPr bwMode="auto">
            <a:xfrm>
              <a:off x="6327271" y="241645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解决问题</a:t>
              </a:r>
              <a:endParaRPr lang="zh-CN" altLang="en-US" sz="2800">
                <a:cs typeface="楷体" panose="02010609060101010101" pitchFamily="49" charset="-122"/>
              </a:endParaRPr>
            </a:p>
          </p:txBody>
        </p:sp>
        <p:sp>
          <p:nvSpPr>
            <p:cNvPr id="13" name="îşlídê"/>
            <p:cNvSpPr txBox="1"/>
            <p:nvPr/>
          </p:nvSpPr>
          <p:spPr>
            <a:xfrm>
              <a:off x="5128692" y="146681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01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4" name="ïsļîḋe"/>
            <p:cNvSpPr txBox="1"/>
            <p:nvPr/>
          </p:nvSpPr>
          <p:spPr>
            <a:xfrm>
              <a:off x="5128692" y="241645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02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5" name="ïSlîḑè"/>
            <p:cNvSpPr txBox="1"/>
            <p:nvPr/>
          </p:nvSpPr>
          <p:spPr>
            <a:xfrm>
              <a:off x="5128692" y="336609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03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6" name="îŝḷíďé"/>
            <p:cNvSpPr txBox="1"/>
            <p:nvPr/>
          </p:nvSpPr>
          <p:spPr>
            <a:xfrm>
              <a:off x="5128692" y="431573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04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" name="íşḷidè"/>
            <p:cNvSpPr txBox="1"/>
            <p:nvPr/>
          </p:nvSpPr>
          <p:spPr>
            <a:xfrm>
              <a:off x="5128692" y="526537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05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533650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十几减几的计算方法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/01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6" name="Text Box 5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27584" y="1916832"/>
            <a:ext cx="7135495" cy="112458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en-US" altLang="zh-CN" sz="2800">
                <a:latin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en-US" altLang="zh-CN" sz="2800" smtClean="0">
                <a:latin typeface="楷体" panose="02010609060101010101" pitchFamily="49" charset="-122"/>
                <a:cs typeface="楷体" panose="02010609060101010101" pitchFamily="49" charset="-122"/>
              </a:rPr>
              <a:t>.</a:t>
            </a:r>
            <a:r>
              <a:rPr lang="zh-CN" altLang="en-US" sz="2800" smtClean="0">
                <a:latin typeface="楷体" panose="02010609060101010101" pitchFamily="49" charset="-122"/>
                <a:cs typeface="楷体" panose="02010609060101010101" pitchFamily="49" charset="-122"/>
              </a:rPr>
              <a:t>破十法。把十几分成</a:t>
            </a:r>
            <a:r>
              <a:rPr lang="en-US" altLang="zh-CN" sz="2800" smtClean="0">
                <a:latin typeface="楷体" panose="02010609060101010101" pitchFamily="49" charset="-122"/>
                <a:cs typeface="楷体" panose="02010609060101010101" pitchFamily="49" charset="-122"/>
              </a:rPr>
              <a:t>10</a:t>
            </a:r>
            <a:r>
              <a:rPr lang="zh-CN" altLang="en-US" sz="2800" smtClean="0">
                <a:latin typeface="楷体" panose="02010609060101010101" pitchFamily="49" charset="-122"/>
                <a:cs typeface="楷体" panose="02010609060101010101" pitchFamily="49" charset="-122"/>
              </a:rPr>
              <a:t>和几，从</a:t>
            </a:r>
            <a:r>
              <a:rPr lang="en-US" altLang="zh-CN" sz="2800" smtClean="0">
                <a:latin typeface="楷体" panose="02010609060101010101" pitchFamily="49" charset="-122"/>
                <a:cs typeface="楷体" panose="02010609060101010101" pitchFamily="49" charset="-122"/>
              </a:rPr>
              <a:t>10</a:t>
            </a:r>
            <a:r>
              <a:rPr lang="zh-CN" altLang="en-US" sz="2800" smtClean="0">
                <a:latin typeface="楷体" panose="02010609060101010101" pitchFamily="49" charset="-122"/>
                <a:cs typeface="楷体" panose="02010609060101010101" pitchFamily="49" charset="-122"/>
              </a:rPr>
              <a:t>里面减去要减的几数</a:t>
            </a:r>
            <a:r>
              <a:rPr lang="en-US" altLang="zh-CN" sz="2800" smtClean="0">
                <a:latin typeface="楷体" panose="02010609060101010101" pitchFamily="49" charset="-122"/>
                <a:cs typeface="楷体" panose="02010609060101010101" pitchFamily="49" charset="-122"/>
              </a:rPr>
              <a:t>,</a:t>
            </a:r>
            <a:r>
              <a:rPr lang="zh-CN" altLang="en-US" sz="2800" smtClean="0">
                <a:latin typeface="楷体" panose="02010609060101010101" pitchFamily="49" charset="-122"/>
                <a:cs typeface="楷体" panose="02010609060101010101" pitchFamily="49" charset="-122"/>
              </a:rPr>
              <a:t>再加上剩下的数，就是得数。</a:t>
            </a:r>
            <a:endParaRPr lang="zh-CN" altLang="en-US" sz="2800" smtClean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096000" y="3570605"/>
            <a:ext cx="386969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pitchFamily="49" charset="-122"/>
              </a:rPr>
              <a:t>把 12 分解成 10 和 2</a:t>
            </a:r>
            <a:endParaRPr lang="zh-CN" altLang="en-US" sz="2800">
              <a:cs typeface="楷体" panose="02010609060101010101" pitchFamily="49" charset="-122"/>
            </a:endParaRPr>
          </a:p>
          <a:p>
            <a:r>
              <a:rPr lang="zh-CN" altLang="en-US" sz="2800">
                <a:cs typeface="楷体" panose="02010609060101010101" pitchFamily="49" charset="-122"/>
              </a:rPr>
              <a:t>先算:10-9=1</a:t>
            </a:r>
            <a:endParaRPr lang="zh-CN" altLang="en-US" sz="2800">
              <a:cs typeface="楷体" panose="02010609060101010101" pitchFamily="49" charset="-122"/>
            </a:endParaRPr>
          </a:p>
          <a:p>
            <a:r>
              <a:rPr lang="zh-CN" altLang="en-US" sz="2800">
                <a:cs typeface="楷体" panose="02010609060101010101" pitchFamily="49" charset="-122"/>
              </a:rPr>
              <a:t>再算:1+2=3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100" y="3429000"/>
            <a:ext cx="1990725" cy="17907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25" y="0"/>
            <a:ext cx="14379575" cy="1028700"/>
          </a:xfrm>
        </p:spPr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4" name="Text Box 5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577215" y="1631950"/>
            <a:ext cx="9625330" cy="112458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en-US" altLang="zh-CN" sz="2800" smtClean="0">
                <a:solidFill>
                  <a:srgbClr val="C0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.</a:t>
            </a:r>
            <a:r>
              <a:rPr lang="zh-CN" altLang="en-US" sz="2800" smtClean="0">
                <a:solidFill>
                  <a:srgbClr val="C0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想加算减法。</a:t>
            </a:r>
            <a:r>
              <a:rPr lang="zh-CN" altLang="en-US" sz="2800" smtClean="0">
                <a:latin typeface="楷体" panose="02010609060101010101" pitchFamily="49" charset="-122"/>
                <a:cs typeface="楷体" panose="02010609060101010101" pitchFamily="49" charset="-122"/>
              </a:rPr>
              <a:t>因为减法是加法的逆运算，想加法算减法更直接、更简便。</a:t>
            </a:r>
            <a:endParaRPr lang="zh-CN" altLang="en-US" sz="2800" smtClean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86765" y="3677285"/>
            <a:ext cx="1022350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C00000"/>
                </a:solidFill>
                <a:cs typeface="楷体" panose="02010609060101010101" pitchFamily="49" charset="-122"/>
              </a:rPr>
              <a:t>3.</a:t>
            </a:r>
            <a:r>
              <a:rPr lang="zh-CN" altLang="en-US" sz="2800">
                <a:solidFill>
                  <a:srgbClr val="C00000"/>
                </a:solidFill>
                <a:cs typeface="楷体" panose="02010609060101010101" pitchFamily="49" charset="-122"/>
              </a:rPr>
              <a:t>连续减：</a:t>
            </a:r>
            <a:r>
              <a:rPr lang="zh-CN" altLang="en-US" sz="2800">
                <a:cs typeface="楷体" panose="02010609060101010101" pitchFamily="49" charset="-122"/>
              </a:rPr>
              <a:t>把减数分成与被减数个位上的数相同的一个数和另一个数，用被减数去减去与它个位上相同的一个数是10，在用10减去另一个数，即可求出差。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685290" y="5060950"/>
            <a:ext cx="609600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C00000"/>
                </a:solidFill>
                <a:cs typeface="楷体" panose="02010609060101010101" pitchFamily="49" charset="-122"/>
              </a:rPr>
              <a:t>例：11-9=2</a:t>
            </a:r>
            <a:endParaRPr lang="zh-CN" altLang="en-US" sz="2400">
              <a:solidFill>
                <a:srgbClr val="C00000"/>
              </a:solidFill>
              <a:cs typeface="楷体" panose="02010609060101010101" pitchFamily="49" charset="-122"/>
            </a:endParaRPr>
          </a:p>
          <a:p>
            <a:r>
              <a:rPr lang="zh-CN" altLang="en-US" sz="2400">
                <a:solidFill>
                  <a:srgbClr val="C00000"/>
                </a:solidFill>
                <a:cs typeface="楷体" panose="02010609060101010101" pitchFamily="49" charset="-122"/>
              </a:rPr>
              <a:t>11-1-1-1-1-1-1-1-1-1=2</a:t>
            </a:r>
            <a:endParaRPr lang="zh-CN" altLang="en-US" sz="2400">
              <a:solidFill>
                <a:srgbClr val="C00000"/>
              </a:solidFill>
              <a:cs typeface="楷体" panose="02010609060101010101" pitchFamily="49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827530" y="2756535"/>
            <a:ext cx="609600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C00000"/>
                </a:solidFill>
                <a:cs typeface="楷体" panose="02010609060101010101" pitchFamily="49" charset="-122"/>
              </a:rPr>
              <a:t>例：11-9=2</a:t>
            </a:r>
            <a:endParaRPr lang="zh-CN" altLang="en-US" sz="2400">
              <a:solidFill>
                <a:srgbClr val="C00000"/>
              </a:solidFill>
              <a:cs typeface="楷体" panose="02010609060101010101" pitchFamily="49" charset="-122"/>
            </a:endParaRPr>
          </a:p>
          <a:p>
            <a:r>
              <a:rPr lang="zh-CN" altLang="en-US" sz="2400">
                <a:solidFill>
                  <a:srgbClr val="C00000"/>
                </a:solidFill>
                <a:cs typeface="楷体" panose="02010609060101010101" pitchFamily="49" charset="-122"/>
              </a:rPr>
              <a:t>因为：9+2=11，所以：11-9=2</a:t>
            </a:r>
            <a:endParaRPr lang="zh-CN" altLang="en-US" sz="2400">
              <a:solidFill>
                <a:srgbClr val="C00000"/>
              </a:solidFill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048000" y="1760220"/>
            <a:ext cx="6096000" cy="396938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cs typeface="楷体" panose="02010609060101010101" pitchFamily="49" charset="-122"/>
              </a:rPr>
              <a:t>  </a:t>
            </a:r>
            <a:r>
              <a:rPr lang="zh-CN" altLang="en-US" sz="2800">
                <a:solidFill>
                  <a:srgbClr val="C00000"/>
                </a:solidFill>
                <a:cs typeface="楷体" panose="02010609060101010101" pitchFamily="49" charset="-122"/>
              </a:rPr>
              <a:t>顺口溜</a:t>
            </a:r>
            <a:endParaRPr lang="zh-CN" altLang="en-US" sz="2800">
              <a:solidFill>
                <a:srgbClr val="C00000"/>
              </a:solidFill>
              <a:cs typeface="楷体" panose="02010609060101010101" pitchFamily="49" charset="-122"/>
            </a:endParaRPr>
          </a:p>
          <a:p>
            <a:pPr algn="ctr"/>
            <a:endParaRPr lang="zh-CN" altLang="en-US" sz="2800">
              <a:cs typeface="楷体" panose="02010609060101010101" pitchFamily="49" charset="-122"/>
            </a:endParaRPr>
          </a:p>
          <a:p>
            <a:pPr algn="ctr"/>
            <a:r>
              <a:rPr lang="zh-CN" altLang="en-US" sz="2800">
                <a:cs typeface="楷体" panose="02010609060101010101" pitchFamily="49" charset="-122"/>
              </a:rPr>
              <a:t>十几减几退位减，算法多样要细选。</a:t>
            </a:r>
            <a:endParaRPr lang="zh-CN" altLang="en-US" sz="2800">
              <a:cs typeface="楷体" panose="02010609060101010101" pitchFamily="49" charset="-122"/>
            </a:endParaRPr>
          </a:p>
          <a:p>
            <a:pPr algn="ctr"/>
            <a:endParaRPr lang="zh-CN" altLang="en-US" sz="2800">
              <a:cs typeface="楷体" panose="02010609060101010101" pitchFamily="49" charset="-122"/>
            </a:endParaRPr>
          </a:p>
          <a:p>
            <a:pPr algn="ctr"/>
            <a:r>
              <a:rPr lang="zh-CN" altLang="en-US" sz="2800">
                <a:cs typeface="楷体" panose="02010609060101010101" pitchFamily="49" charset="-122"/>
              </a:rPr>
              <a:t>想加算减最实用，还有口诀要记全。</a:t>
            </a:r>
            <a:endParaRPr lang="zh-CN" altLang="en-US" sz="2800">
              <a:cs typeface="楷体" panose="02010609060101010101" pitchFamily="49" charset="-122"/>
            </a:endParaRPr>
          </a:p>
          <a:p>
            <a:pPr algn="ctr"/>
            <a:endParaRPr lang="zh-CN" altLang="en-US" sz="2800">
              <a:cs typeface="楷体" panose="02010609060101010101" pitchFamily="49" charset="-122"/>
            </a:endParaRPr>
          </a:p>
          <a:p>
            <a:pPr algn="ctr"/>
            <a:r>
              <a:rPr lang="zh-CN" altLang="en-US" sz="2800">
                <a:cs typeface="楷体" panose="02010609060101010101" pitchFamily="49" charset="-122"/>
              </a:rPr>
              <a:t>十几减5，几加5，十几减4，几加6。</a:t>
            </a:r>
            <a:endParaRPr lang="zh-CN" altLang="en-US" sz="2800">
              <a:cs typeface="楷体" panose="02010609060101010101" pitchFamily="49" charset="-122"/>
            </a:endParaRPr>
          </a:p>
          <a:p>
            <a:pPr algn="ctr"/>
            <a:endParaRPr lang="zh-CN" altLang="en-US" sz="2800">
              <a:cs typeface="楷体" panose="02010609060101010101" pitchFamily="49" charset="-122"/>
            </a:endParaRPr>
          </a:p>
          <a:p>
            <a:pPr algn="ctr"/>
            <a:r>
              <a:rPr lang="zh-CN" altLang="en-US" sz="2800">
                <a:cs typeface="楷体" panose="02010609060101010101" pitchFamily="49" charset="-122"/>
              </a:rPr>
              <a:t>十几减3，几加7，十几减2，几加8。</a:t>
            </a:r>
            <a:endParaRPr lang="zh-CN" altLang="en-US" sz="2800"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grpSp>
        <p:nvGrpSpPr>
          <p:cNvPr id="6146" name="Group 2"/>
          <p:cNvGrpSpPr/>
          <p:nvPr/>
        </p:nvGrpSpPr>
        <p:grpSpPr>
          <a:xfrm>
            <a:off x="1729740" y="2145030"/>
            <a:ext cx="8137525" cy="4679950"/>
            <a:chExt cx="5126" cy="2948"/>
          </a:xfrm>
        </p:grpSpPr>
        <p:pic>
          <p:nvPicPr>
            <p:cNvPr id="6147" name="Picture 3"/>
            <p:cNvPicPr>
              <a:picLocks noChangeAspect="1" noChangeArrowheads="1"/>
            </p:cNvPicPr>
            <p:nvPr>
              <p:custDataLst>
                <p:tags r:id="rId3"/>
              </p:custData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5126" cy="29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148" name="Text Box 4"/>
            <p:cNvSpPr txBox="1">
              <a:spLocks noChangeArrowheads="1"/>
            </p:cNvSpPr>
            <p:nvPr>
              <p:custDataLst>
                <p:tags r:id="rId4"/>
              </p:custDataLst>
            </p:nvPr>
          </p:nvSpPr>
          <p:spPr bwMode="auto">
            <a:xfrm>
              <a:off x="168" y="127"/>
              <a:ext cx="550" cy="27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11-9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12-9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13-9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14-9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15-9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16-9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17-9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solidFill>
                    <a:srgbClr val="336600"/>
                  </a:solidFill>
                  <a:cs typeface="楷体" panose="02010609060101010101" pitchFamily="49" charset="-122"/>
                </a:rPr>
                <a:t>18-9</a:t>
              </a:r>
              <a:endParaRPr lang="zh-CN" altLang="zh-CN" sz="2400">
                <a:solidFill>
                  <a:srgbClr val="336600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6149" name="Text Box 5"/>
            <p:cNvSpPr txBox="1"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761" y="127"/>
              <a:ext cx="550" cy="23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11-8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12-8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13-8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14-8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15-8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solidFill>
                    <a:srgbClr val="336600"/>
                  </a:solidFill>
                  <a:cs typeface="楷体" panose="02010609060101010101" pitchFamily="49" charset="-122"/>
                </a:rPr>
                <a:t>16-8</a:t>
              </a:r>
              <a:endParaRPr lang="zh-CN" altLang="zh-CN" sz="2400">
                <a:solidFill>
                  <a:srgbClr val="336600"/>
                </a:solidFill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17-8</a:t>
              </a:r>
              <a:endParaRPr lang="zh-CN" altLang="zh-CN" sz="2400">
                <a:cs typeface="楷体" panose="02010609060101010101" pitchFamily="49" charset="-122"/>
              </a:endParaRPr>
            </a:p>
          </p:txBody>
        </p:sp>
        <p:sp>
          <p:nvSpPr>
            <p:cNvPr id="6150" name="Text Box 6"/>
            <p:cNvSpPr txBox="1"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1352" y="127"/>
              <a:ext cx="550" cy="20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11-7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12-7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13-7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solidFill>
                    <a:srgbClr val="336600"/>
                  </a:solidFill>
                  <a:cs typeface="楷体" panose="02010609060101010101" pitchFamily="49" charset="-122"/>
                </a:rPr>
                <a:t>14-7</a:t>
              </a:r>
              <a:endParaRPr lang="zh-CN" altLang="zh-CN" sz="2400">
                <a:solidFill>
                  <a:srgbClr val="336600"/>
                </a:solidFill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15-7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16-7</a:t>
              </a:r>
              <a:endParaRPr lang="zh-CN" altLang="zh-CN" sz="2400">
                <a:cs typeface="楷体" panose="02010609060101010101" pitchFamily="49" charset="-122"/>
              </a:endParaRPr>
            </a:p>
          </p:txBody>
        </p:sp>
        <p:sp>
          <p:nvSpPr>
            <p:cNvPr id="6151" name="Text Box 7"/>
            <p:cNvSpPr txBox="1"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1944" y="137"/>
              <a:ext cx="550" cy="16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11-6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solidFill>
                    <a:srgbClr val="336600"/>
                  </a:solidFill>
                  <a:cs typeface="楷体" panose="02010609060101010101" pitchFamily="49" charset="-122"/>
                </a:rPr>
                <a:t>12-6</a:t>
              </a:r>
              <a:endParaRPr lang="zh-CN" altLang="zh-CN" sz="2400">
                <a:solidFill>
                  <a:srgbClr val="336600"/>
                </a:solidFill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13-6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14-6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15-6</a:t>
              </a:r>
              <a:endParaRPr lang="zh-CN" altLang="zh-CN" sz="2400">
                <a:cs typeface="楷体" panose="02010609060101010101" pitchFamily="49" charset="-122"/>
              </a:endParaRPr>
            </a:p>
          </p:txBody>
        </p:sp>
        <p:sp>
          <p:nvSpPr>
            <p:cNvPr id="6152" name="Text Box 8"/>
            <p:cNvSpPr txBox="1"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2536" y="145"/>
              <a:ext cx="550" cy="13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11-5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12-5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13-5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14-5</a:t>
              </a:r>
              <a:endParaRPr lang="zh-CN" altLang="zh-CN" sz="2400">
                <a:cs typeface="楷体" panose="02010609060101010101" pitchFamily="49" charset="-122"/>
              </a:endParaRPr>
            </a:p>
          </p:txBody>
        </p:sp>
        <p:sp>
          <p:nvSpPr>
            <p:cNvPr id="6153" name="Text Box 9"/>
            <p:cNvSpPr txBox="1"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3170" y="145"/>
              <a:ext cx="550" cy="9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11-4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12-4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13-4</a:t>
              </a:r>
              <a:endParaRPr lang="zh-CN" altLang="zh-CN" sz="2400">
                <a:cs typeface="楷体" panose="02010609060101010101" pitchFamily="49" charset="-122"/>
              </a:endParaRPr>
            </a:p>
          </p:txBody>
        </p:sp>
        <p:sp>
          <p:nvSpPr>
            <p:cNvPr id="6154" name="Text Box 10"/>
            <p:cNvSpPr txBox="1"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3762" y="146"/>
              <a:ext cx="550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11-3</a:t>
              </a:r>
              <a:endParaRPr lang="zh-CN" altLang="zh-CN" sz="2400">
                <a:cs typeface="楷体" panose="02010609060101010101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12-3</a:t>
              </a:r>
              <a:endParaRPr lang="zh-CN" altLang="zh-CN" sz="2400">
                <a:cs typeface="楷体" panose="02010609060101010101" pitchFamily="49" charset="-122"/>
              </a:endParaRPr>
            </a:p>
          </p:txBody>
        </p:sp>
        <p:sp>
          <p:nvSpPr>
            <p:cNvPr id="6155" name="Text Box 11"/>
            <p:cNvSpPr txBox="1"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4394" y="127"/>
              <a:ext cx="55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>
                  <a:cs typeface="楷体" panose="02010609060101010101" pitchFamily="49" charset="-122"/>
                </a:rPr>
                <a:t>11-2</a:t>
              </a:r>
              <a:endParaRPr lang="zh-CN" altLang="zh-CN" sz="2400">
                <a:cs typeface="楷体" panose="02010609060101010101" pitchFamily="49" charset="-122"/>
              </a:endParaRPr>
            </a:p>
          </p:txBody>
        </p:sp>
      </p:grpSp>
      <p:sp>
        <p:nvSpPr>
          <p:cNvPr id="6156" name="Line 12"/>
          <p:cNvSpPr>
            <a:spLocks noChangeShapeType="1"/>
          </p:cNvSpPr>
          <p:nvPr>
            <p:custDataLst>
              <p:tags r:id="rId12"/>
            </p:custDataLst>
          </p:nvPr>
        </p:nvSpPr>
        <p:spPr bwMode="auto">
          <a:xfrm flipH="1">
            <a:off x="1801178" y="2216468"/>
            <a:ext cx="0" cy="1800225"/>
          </a:xfrm>
          <a:prstGeom prst="line">
            <a:avLst/>
          </a:prstGeom>
          <a:noFill/>
          <a:ln w="38100" cmpd="sng">
            <a:solidFill>
              <a:srgbClr val="FF0000"/>
            </a:solidFill>
            <a:prstDash val="lgDash"/>
            <a:round/>
            <a:tailEnd type="triangle" w="sm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6157" name="Text Box 13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1126490" y="2289493"/>
            <a:ext cx="458788" cy="1223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b="1">
                <a:solidFill>
                  <a:srgbClr val="000066"/>
                </a:solidFill>
                <a:cs typeface="楷体" panose="02010609060101010101" pitchFamily="49" charset="-122"/>
              </a:rPr>
              <a:t>减数</a:t>
            </a:r>
            <a:r>
              <a:rPr lang="zh-CN" b="1">
                <a:solidFill>
                  <a:srgbClr val="FF3300"/>
                </a:solidFill>
                <a:cs typeface="楷体" panose="02010609060101010101" pitchFamily="49" charset="-122"/>
              </a:rPr>
              <a:t>不变，</a:t>
            </a:r>
            <a:endParaRPr lang="zh-CN" b="1">
              <a:solidFill>
                <a:srgbClr val="FF3300"/>
              </a:solidFill>
              <a:cs typeface="楷体" panose="02010609060101010101" pitchFamily="49" charset="-122"/>
            </a:endParaRPr>
          </a:p>
        </p:txBody>
      </p:sp>
      <p:grpSp>
        <p:nvGrpSpPr>
          <p:cNvPr id="6158" name="Group 14"/>
          <p:cNvGrpSpPr/>
          <p:nvPr/>
        </p:nvGrpSpPr>
        <p:grpSpPr>
          <a:xfrm>
            <a:off x="1126490" y="3368993"/>
            <a:ext cx="458788" cy="2879725"/>
            <a:chExt cx="289" cy="1814"/>
          </a:xfrm>
        </p:grpSpPr>
        <p:sp>
          <p:nvSpPr>
            <p:cNvPr id="6159" name="Text Box 15"/>
            <p:cNvSpPr txBox="1">
              <a:spLocks noChangeArrowheads="1"/>
            </p:cNvSpPr>
            <p:nvPr>
              <p:custDataLst>
                <p:tags r:id="rId14"/>
              </p:custDataLst>
            </p:nvPr>
          </p:nvSpPr>
          <p:spPr bwMode="auto">
            <a:xfrm>
              <a:off x="0" y="0"/>
              <a:ext cx="289" cy="18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b="1">
                  <a:solidFill>
                    <a:srgbClr val="000066"/>
                  </a:solidFill>
                  <a:cs typeface="楷体" panose="02010609060101010101" pitchFamily="49" charset="-122"/>
                </a:rPr>
                <a:t>被减数</a:t>
              </a:r>
              <a:r>
                <a:rPr lang="zh-CN" b="1">
                  <a:solidFill>
                    <a:srgbClr val="FF3300"/>
                  </a:solidFill>
                  <a:cs typeface="楷体" panose="02010609060101010101" pitchFamily="49" charset="-122"/>
                </a:rPr>
                <a:t>依次增加     ，</a:t>
              </a:r>
              <a:endParaRPr lang="zh-CN" b="1">
                <a:solidFill>
                  <a:srgbClr val="FF3300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6160" name="Text Box 16"/>
            <p:cNvSpPr txBox="1">
              <a:spLocks noChangeArrowheads="1"/>
            </p:cNvSpPr>
            <p:nvPr>
              <p:custDataLst>
                <p:tags r:id="rId15"/>
              </p:custDataLst>
            </p:nvPr>
          </p:nvSpPr>
          <p:spPr bwMode="auto">
            <a:xfrm>
              <a:off x="62" y="998"/>
              <a:ext cx="189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b="1">
                  <a:solidFill>
                    <a:srgbClr val="FF3300"/>
                  </a:solidFill>
                  <a:latin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zh-CN" b="1">
                <a:solidFill>
                  <a:srgbClr val="FF3300"/>
                </a:solidFill>
                <a:latin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6161" name="Group 17"/>
          <p:cNvGrpSpPr/>
          <p:nvPr/>
        </p:nvGrpSpPr>
        <p:grpSpPr>
          <a:xfrm>
            <a:off x="1153478" y="5385118"/>
            <a:ext cx="458787" cy="2205037"/>
            <a:chExt cx="289" cy="1389"/>
          </a:xfrm>
        </p:grpSpPr>
        <p:sp>
          <p:nvSpPr>
            <p:cNvPr id="6162" name="Text Box 18"/>
            <p:cNvSpPr txBox="1"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0" y="0"/>
              <a:ext cx="289" cy="13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b="1">
                  <a:solidFill>
                    <a:srgbClr val="000066"/>
                  </a:solidFill>
                  <a:cs typeface="楷体" panose="02010609060101010101" pitchFamily="49" charset="-122"/>
                </a:rPr>
                <a:t>差</a:t>
              </a:r>
              <a:r>
                <a:rPr lang="zh-CN" b="1">
                  <a:solidFill>
                    <a:srgbClr val="FF3300"/>
                  </a:solidFill>
                  <a:cs typeface="楷体" panose="02010609060101010101" pitchFamily="49" charset="-122"/>
                </a:rPr>
                <a:t>也依次增加     。</a:t>
              </a:r>
              <a:endParaRPr lang="zh-CN" b="1">
                <a:solidFill>
                  <a:srgbClr val="FF3300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6163" name="Text Box 19"/>
            <p:cNvSpPr txBox="1">
              <a:spLocks noChangeArrowheads="1"/>
            </p:cNvSpPr>
            <p:nvPr>
              <p:custDataLst>
                <p:tags r:id="rId17"/>
              </p:custDataLst>
            </p:nvPr>
          </p:nvSpPr>
          <p:spPr bwMode="auto">
            <a:xfrm>
              <a:off x="83" y="862"/>
              <a:ext cx="189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b="1">
                  <a:solidFill>
                    <a:srgbClr val="FF3300"/>
                  </a:solidFill>
                  <a:latin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zh-CN" b="1">
                <a:solidFill>
                  <a:srgbClr val="FF3300"/>
                </a:solidFill>
                <a:latin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6164" name="Line 20"/>
          <p:cNvSpPr>
            <a:spLocks noChangeShapeType="1"/>
          </p:cNvSpPr>
          <p:nvPr>
            <p:custDataLst>
              <p:tags r:id="rId18"/>
            </p:custDataLst>
          </p:nvPr>
        </p:nvSpPr>
        <p:spPr bwMode="auto">
          <a:xfrm>
            <a:off x="2161540" y="2145030"/>
            <a:ext cx="1584325" cy="0"/>
          </a:xfrm>
          <a:prstGeom prst="line">
            <a:avLst/>
          </a:prstGeom>
          <a:noFill/>
          <a:ln w="38100" cmpd="sng">
            <a:solidFill>
              <a:srgbClr val="0000FF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6165" name="Text Box 21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2090103" y="1640205"/>
            <a:ext cx="66960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spcBef>
                <a:spcPct val="50000"/>
              </a:spcBef>
            </a:pPr>
            <a:r>
              <a:rPr lang="zh-CN" sz="2400" b="1">
                <a:cs typeface="楷体" panose="02010609060101010101" pitchFamily="49" charset="-122"/>
              </a:rPr>
              <a:t>被减数</a:t>
            </a:r>
            <a:r>
              <a:rPr lang="zh-CN" sz="2400" b="1">
                <a:solidFill>
                  <a:srgbClr val="FF3300"/>
                </a:solidFill>
                <a:cs typeface="楷体" panose="02010609060101010101" pitchFamily="49" charset="-122"/>
              </a:rPr>
              <a:t>不变</a:t>
            </a:r>
            <a:r>
              <a:rPr lang="zh-CN" sz="2400" b="1">
                <a:cs typeface="楷体" panose="02010609060101010101" pitchFamily="49" charset="-122"/>
              </a:rPr>
              <a:t>，减数</a:t>
            </a:r>
            <a:r>
              <a:rPr lang="zh-CN" sz="2400" b="1">
                <a:solidFill>
                  <a:srgbClr val="0000FF"/>
                </a:solidFill>
                <a:cs typeface="楷体" panose="02010609060101010101" pitchFamily="49" charset="-122"/>
              </a:rPr>
              <a:t>依次减少</a:t>
            </a:r>
            <a:r>
              <a:rPr lang="zh-CN" altLang="zh-CN" sz="2400" b="1">
                <a:solidFill>
                  <a:srgbClr val="0000FF"/>
                </a:solidFill>
                <a:cs typeface="楷体" panose="02010609060101010101" pitchFamily="49" charset="-122"/>
              </a:rPr>
              <a:t>1</a:t>
            </a:r>
            <a:r>
              <a:rPr lang="zh-CN" sz="2400" b="1">
                <a:cs typeface="楷体" panose="02010609060101010101" pitchFamily="49" charset="-122"/>
              </a:rPr>
              <a:t>，差</a:t>
            </a:r>
            <a:r>
              <a:rPr lang="zh-CN" sz="2400" b="1">
                <a:solidFill>
                  <a:srgbClr val="FF3300"/>
                </a:solidFill>
                <a:cs typeface="楷体" panose="02010609060101010101" pitchFamily="49" charset="-122"/>
              </a:rPr>
              <a:t>依次增加</a:t>
            </a:r>
            <a:r>
              <a:rPr lang="zh-CN" altLang="zh-CN" sz="2400" b="1">
                <a:solidFill>
                  <a:srgbClr val="FF3300"/>
                </a:solidFill>
                <a:cs typeface="楷体" panose="02010609060101010101" pitchFamily="49" charset="-122"/>
              </a:rPr>
              <a:t>1</a:t>
            </a:r>
            <a:r>
              <a:rPr lang="zh-CN" sz="2400" b="1">
                <a:cs typeface="楷体" panose="02010609060101010101" pitchFamily="49" charset="-122"/>
              </a:rPr>
              <a:t>。</a:t>
            </a:r>
            <a:endParaRPr lang="zh-CN" sz="2400" b="1">
              <a:cs typeface="楷体" panose="02010609060101010101" pitchFamily="49" charset="-122"/>
            </a:endParaRPr>
          </a:p>
        </p:txBody>
      </p:sp>
      <p:sp>
        <p:nvSpPr>
          <p:cNvPr id="6166" name="Line 22"/>
          <p:cNvSpPr>
            <a:spLocks noChangeShapeType="1"/>
          </p:cNvSpPr>
          <p:nvPr>
            <p:custDataLst>
              <p:tags r:id="rId20"/>
            </p:custDataLst>
          </p:nvPr>
        </p:nvSpPr>
        <p:spPr bwMode="auto">
          <a:xfrm flipH="1">
            <a:off x="3529965" y="3368993"/>
            <a:ext cx="5688013" cy="3095625"/>
          </a:xfrm>
          <a:prstGeom prst="line">
            <a:avLst/>
          </a:prstGeom>
          <a:noFill/>
          <a:ln w="38100" cap="rnd" cmpd="sng">
            <a:solidFill>
              <a:srgbClr val="800080"/>
            </a:solidFill>
            <a:prstDash val="sysDot"/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6167" name="Text Box 23"/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 rot="19800000">
            <a:off x="4080828" y="4880293"/>
            <a:ext cx="53498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spcBef>
                <a:spcPct val="50000"/>
              </a:spcBef>
            </a:pPr>
            <a:r>
              <a:rPr lang="zh-CN" sz="2400" b="1">
                <a:cs typeface="楷体" panose="02010609060101010101" pitchFamily="49" charset="-122"/>
              </a:rPr>
              <a:t>被减数、减数</a:t>
            </a:r>
            <a:r>
              <a:rPr lang="zh-CN" sz="2400" b="1">
                <a:solidFill>
                  <a:srgbClr val="FF3300"/>
                </a:solidFill>
                <a:cs typeface="楷体" panose="02010609060101010101" pitchFamily="49" charset="-122"/>
              </a:rPr>
              <a:t>依次增加</a:t>
            </a:r>
            <a:r>
              <a:rPr lang="zh-CN" altLang="zh-CN" sz="2400" b="1">
                <a:solidFill>
                  <a:srgbClr val="FF3300"/>
                </a:solidFill>
                <a:cs typeface="楷体" panose="02010609060101010101" pitchFamily="49" charset="-122"/>
              </a:rPr>
              <a:t>1</a:t>
            </a:r>
            <a:r>
              <a:rPr lang="zh-CN" sz="2400" b="1">
                <a:cs typeface="楷体" panose="02010609060101010101" pitchFamily="49" charset="-122"/>
              </a:rPr>
              <a:t>，差</a:t>
            </a:r>
            <a:r>
              <a:rPr lang="zh-CN" sz="2400" b="1">
                <a:solidFill>
                  <a:srgbClr val="FF3300"/>
                </a:solidFill>
                <a:cs typeface="楷体" panose="02010609060101010101" pitchFamily="49" charset="-122"/>
              </a:rPr>
              <a:t>不变</a:t>
            </a:r>
            <a:r>
              <a:rPr lang="zh-CN" sz="2400" b="1">
                <a:cs typeface="楷体" panose="02010609060101010101" pitchFamily="49" charset="-122"/>
              </a:rPr>
              <a:t>。</a:t>
            </a:r>
            <a:endParaRPr lang="zh-CN" sz="2400" b="1">
              <a:cs typeface="楷体" panose="02010609060101010101" pitchFamily="49" charset="-122"/>
            </a:endParaRPr>
          </a:p>
        </p:txBody>
      </p:sp>
      <p:sp>
        <p:nvSpPr>
          <p:cNvPr id="7214" name="Text Box 46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3600768" y="1073785"/>
            <a:ext cx="3027680" cy="52197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r>
              <a:rPr lang="zh-CN" altLang="zh-CN" sz="2800">
                <a:solidFill>
                  <a:srgbClr val="3333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20</a:t>
            </a:r>
            <a:r>
              <a:rPr lang="zh-CN" sz="2800">
                <a:solidFill>
                  <a:srgbClr val="3333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以内退位减法表</a:t>
            </a:r>
            <a:endParaRPr lang="zh-CN" sz="2800">
              <a:solidFill>
                <a:srgbClr val="3333FF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2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2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23554" name="文本框 12293"/>
          <p:cNvSpPr/>
          <p:nvPr>
            <p:custDataLst>
              <p:tags r:id="rId2"/>
            </p:custDataLst>
          </p:nvPr>
        </p:nvSpPr>
        <p:spPr>
          <a:xfrm>
            <a:off x="1916113" y="4963478"/>
            <a:ext cx="1800225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6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破十法</a:t>
            </a:r>
            <a:endParaRPr lang="zh-CN" altLang="en-US" sz="3600" b="1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23555" name="组合 12294"/>
          <p:cNvGrpSpPr/>
          <p:nvPr/>
        </p:nvGrpSpPr>
        <p:grpSpPr>
          <a:xfrm>
            <a:off x="4967288" y="1515428"/>
            <a:ext cx="2406650" cy="585787"/>
            <a:chOff x="4783" y="-543"/>
            <a:chExt cx="3790" cy="923"/>
          </a:xfrm>
        </p:grpSpPr>
        <p:sp>
          <p:nvSpPr>
            <p:cNvPr id="23556" name="文本框 12295"/>
            <p:cNvSpPr/>
            <p:nvPr>
              <p:custDataLst>
                <p:tags r:id="rId3"/>
              </p:custDataLst>
            </p:nvPr>
          </p:nvSpPr>
          <p:spPr>
            <a:xfrm>
              <a:off x="4783" y="-543"/>
              <a:ext cx="3790" cy="92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90000" tIns="46800" rIns="90000" bIns="46800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r>
                <a:rPr lang="zh-CN" altLang="en-US" sz="32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12－8=</a:t>
              </a:r>
              <a:endPara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3557" name="矩形 12296"/>
            <p:cNvSpPr/>
            <p:nvPr>
              <p:custDataLst>
                <p:tags r:id="rId4"/>
              </p:custDataLst>
            </p:nvPr>
          </p:nvSpPr>
          <p:spPr>
            <a:xfrm>
              <a:off x="7869" y="-433"/>
              <a:ext cx="704" cy="702"/>
            </a:xfrm>
            <a:prstGeom prst="rect">
              <a:avLst/>
            </a:prstGeom>
            <a:solidFill>
              <a:srgbClr val="FFFFFF"/>
            </a:solidFill>
            <a:ln>
              <a:solidFill>
                <a:prstClr val="black"/>
              </a:solidFill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23558" name="矩形 12310"/>
          <p:cNvSpPr/>
          <p:nvPr>
            <p:custDataLst>
              <p:tags r:id="rId5"/>
            </p:custDataLst>
          </p:nvPr>
        </p:nvSpPr>
        <p:spPr>
          <a:xfrm>
            <a:off x="3716338" y="3450590"/>
            <a:ext cx="1512887" cy="12969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559" name="文本框 13317"/>
          <p:cNvSpPr txBox="1"/>
          <p:nvPr>
            <p:custDataLst>
              <p:tags r:id="rId6"/>
            </p:custDataLst>
          </p:nvPr>
        </p:nvSpPr>
        <p:spPr>
          <a:xfrm>
            <a:off x="4806950" y="2802890"/>
            <a:ext cx="2854325" cy="646112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3600" b="1" strike="noStrike" noProof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8+(    )=12</a:t>
            </a:r>
            <a:endParaRPr lang="zh-CN" altLang="en-US" sz="3600" b="1" strike="noStrike" noProof="1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560" name="文本框 13318"/>
          <p:cNvSpPr/>
          <p:nvPr>
            <p:custDataLst>
              <p:tags r:id="rId7"/>
            </p:custDataLst>
          </p:nvPr>
        </p:nvSpPr>
        <p:spPr>
          <a:xfrm>
            <a:off x="5678488" y="2804478"/>
            <a:ext cx="790575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000" tIns="46800" rIns="90000" bIns="46800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4</a:t>
            </a:r>
            <a:endParaRPr lang="zh-CN" altLang="en-US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561" name="文本框 13319"/>
          <p:cNvSpPr/>
          <p:nvPr>
            <p:custDataLst>
              <p:tags r:id="rId8"/>
            </p:custDataLst>
          </p:nvPr>
        </p:nvSpPr>
        <p:spPr>
          <a:xfrm>
            <a:off x="5064125" y="4963478"/>
            <a:ext cx="201930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6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想加算减</a:t>
            </a:r>
            <a:endParaRPr lang="zh-CN" altLang="en-US" sz="3600" b="1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562" name="文本框 13321"/>
          <p:cNvSpPr/>
          <p:nvPr>
            <p:custDataLst>
              <p:tags r:id="rId9"/>
            </p:custDataLst>
          </p:nvPr>
        </p:nvSpPr>
        <p:spPr>
          <a:xfrm>
            <a:off x="4352925" y="3487103"/>
            <a:ext cx="3454400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000" tIns="46800" rIns="90000" bIns="46800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12－8=</a:t>
            </a:r>
            <a:r>
              <a:rPr lang="en-US" altLang="zh-CN" sz="4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endParaRPr lang="en-US" altLang="zh-CN" sz="40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563" name="文本框 14340"/>
          <p:cNvSpPr/>
          <p:nvPr>
            <p:custDataLst>
              <p:tags r:id="rId10"/>
            </p:custDataLst>
          </p:nvPr>
        </p:nvSpPr>
        <p:spPr>
          <a:xfrm>
            <a:off x="8410575" y="5050790"/>
            <a:ext cx="1800225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6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平十法</a:t>
            </a:r>
            <a:endParaRPr lang="zh-CN" altLang="en-US" sz="3600" b="1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564" name="矩形 14353"/>
          <p:cNvSpPr/>
          <p:nvPr>
            <p:custDataLst>
              <p:tags r:id="rId11"/>
            </p:custDataLst>
          </p:nvPr>
        </p:nvSpPr>
        <p:spPr>
          <a:xfrm>
            <a:off x="8223250" y="3520440"/>
            <a:ext cx="1512888" cy="12969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565" name="Text Box 46"/>
          <p:cNvSpPr/>
          <p:nvPr>
            <p:custDataLst>
              <p:tags r:id="rId12"/>
            </p:custDataLst>
          </p:nvPr>
        </p:nvSpPr>
        <p:spPr>
          <a:xfrm>
            <a:off x="1614488" y="2801303"/>
            <a:ext cx="1822450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40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12  -  8=  </a:t>
            </a:r>
            <a:endParaRPr lang="en-US" altLang="zh-CN" sz="40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23566" name="Group 22"/>
          <p:cNvGrpSpPr/>
          <p:nvPr/>
        </p:nvGrpSpPr>
        <p:grpSpPr>
          <a:xfrm>
            <a:off x="1541463" y="3377565"/>
            <a:ext cx="792162" cy="288925"/>
            <a:chExt cx="499" cy="181"/>
          </a:xfrm>
        </p:grpSpPr>
        <p:cxnSp>
          <p:nvCxnSpPr>
            <p:cNvPr id="23567" name="Line 47"/>
            <p:cNvCxnSpPr/>
            <p:nvPr>
              <p:custDataLst>
                <p:tags r:id="rId13"/>
              </p:custDataLst>
            </p:nvPr>
          </p:nvCxnSpPr>
          <p:spPr>
            <a:xfrm flipH="1">
              <a:off x="0" y="0"/>
              <a:ext cx="182" cy="181"/>
            </a:xfrm>
            <a:prstGeom prst="line">
              <a:avLst/>
            </a:prstGeom>
            <a:noFill/>
            <a:ln>
              <a:solidFill>
                <a:schemeClr val="tx1"/>
              </a:solidFill>
              <a:round/>
            </a:ln>
          </p:spPr>
        </p:cxnSp>
        <p:cxnSp>
          <p:nvCxnSpPr>
            <p:cNvPr id="23568" name="Line 48"/>
            <p:cNvCxnSpPr/>
            <p:nvPr>
              <p:custDataLst>
                <p:tags r:id="rId14"/>
              </p:custDataLst>
            </p:nvPr>
          </p:nvCxnSpPr>
          <p:spPr>
            <a:xfrm>
              <a:off x="318" y="0"/>
              <a:ext cx="181" cy="181"/>
            </a:xfrm>
            <a:prstGeom prst="line">
              <a:avLst/>
            </a:prstGeom>
            <a:noFill/>
            <a:ln>
              <a:solidFill>
                <a:schemeClr val="tx1"/>
              </a:solidFill>
              <a:round/>
            </a:ln>
          </p:spPr>
        </p:cxnSp>
      </p:grpSp>
      <p:sp>
        <p:nvSpPr>
          <p:cNvPr id="23569" name="Text Box 50"/>
          <p:cNvSpPr/>
          <p:nvPr>
            <p:custDataLst>
              <p:tags r:id="rId15"/>
            </p:custDataLst>
          </p:nvPr>
        </p:nvSpPr>
        <p:spPr>
          <a:xfrm>
            <a:off x="1325563" y="3520440"/>
            <a:ext cx="414337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endParaRPr lang="en-US" altLang="zh-CN" sz="36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570" name="Text Box 51"/>
          <p:cNvSpPr/>
          <p:nvPr>
            <p:custDataLst>
              <p:tags r:id="rId16"/>
            </p:custDataLst>
          </p:nvPr>
        </p:nvSpPr>
        <p:spPr>
          <a:xfrm>
            <a:off x="1974850" y="3520440"/>
            <a:ext cx="69215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10</a:t>
            </a:r>
            <a:endParaRPr lang="en-US" altLang="zh-CN" sz="36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571" name="Text Box 57"/>
          <p:cNvSpPr/>
          <p:nvPr>
            <p:custDataLst>
              <p:tags r:id="rId17"/>
            </p:custDataLst>
          </p:nvPr>
        </p:nvSpPr>
        <p:spPr>
          <a:xfrm>
            <a:off x="2576513" y="4241165"/>
            <a:ext cx="542925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endParaRPr lang="en-US" altLang="zh-CN" sz="36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572" name="Text Box 59"/>
          <p:cNvSpPr/>
          <p:nvPr>
            <p:custDataLst>
              <p:tags r:id="rId18"/>
            </p:custDataLst>
          </p:nvPr>
        </p:nvSpPr>
        <p:spPr>
          <a:xfrm>
            <a:off x="4019550" y="2773045"/>
            <a:ext cx="627063" cy="768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4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endParaRPr lang="en-US" altLang="zh-CN" sz="44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23573" name="Group 21"/>
          <p:cNvGrpSpPr/>
          <p:nvPr/>
        </p:nvGrpSpPr>
        <p:grpSpPr>
          <a:xfrm>
            <a:off x="9455150" y="3377565"/>
            <a:ext cx="989013" cy="931863"/>
            <a:chExt cx="623" cy="587"/>
          </a:xfrm>
        </p:grpSpPr>
        <p:cxnSp>
          <p:nvCxnSpPr>
            <p:cNvPr id="23574" name="Line 24"/>
            <p:cNvCxnSpPr/>
            <p:nvPr>
              <p:custDataLst>
                <p:tags r:id="rId19"/>
              </p:custDataLst>
            </p:nvPr>
          </p:nvCxnSpPr>
          <p:spPr>
            <a:xfrm flipH="1">
              <a:off x="136" y="0"/>
              <a:ext cx="136" cy="226"/>
            </a:xfrm>
            <a:prstGeom prst="line">
              <a:avLst/>
            </a:prstGeom>
            <a:noFill/>
            <a:ln>
              <a:solidFill>
                <a:schemeClr val="tx1"/>
              </a:solidFill>
              <a:round/>
            </a:ln>
          </p:spPr>
        </p:cxnSp>
        <p:cxnSp>
          <p:nvCxnSpPr>
            <p:cNvPr id="23575" name="Line 25"/>
            <p:cNvCxnSpPr/>
            <p:nvPr>
              <p:custDataLst>
                <p:tags r:id="rId20"/>
              </p:custDataLst>
            </p:nvPr>
          </p:nvCxnSpPr>
          <p:spPr>
            <a:xfrm>
              <a:off x="362" y="0"/>
              <a:ext cx="136" cy="226"/>
            </a:xfrm>
            <a:prstGeom prst="line">
              <a:avLst/>
            </a:prstGeom>
            <a:noFill/>
            <a:ln>
              <a:solidFill>
                <a:schemeClr val="tx1"/>
              </a:solidFill>
              <a:round/>
            </a:ln>
          </p:spPr>
        </p:cxnSp>
        <p:sp>
          <p:nvSpPr>
            <p:cNvPr id="23576" name="Text Box 26"/>
            <p:cNvSpPr/>
            <p:nvPr>
              <p:custDataLst>
                <p:tags r:id="rId21"/>
              </p:custDataLst>
            </p:nvPr>
          </p:nvSpPr>
          <p:spPr>
            <a:xfrm>
              <a:off x="0" y="181"/>
              <a:ext cx="261" cy="40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r>
                <a:rPr lang="en-US" altLang="zh-CN" sz="3600" b="1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2</a:t>
              </a:r>
              <a:endParaRPr lang="en-US" altLang="zh-CN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3577" name="Text Box 27"/>
            <p:cNvSpPr/>
            <p:nvPr>
              <p:custDataLst>
                <p:tags r:id="rId22"/>
              </p:custDataLst>
            </p:nvPr>
          </p:nvSpPr>
          <p:spPr>
            <a:xfrm>
              <a:off x="362" y="181"/>
              <a:ext cx="261" cy="40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r>
                <a:rPr lang="en-US" altLang="zh-CN" sz="3600" b="1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6</a:t>
              </a:r>
              <a:endParaRPr lang="en-US" altLang="zh-CN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23578" name="Text Box 32"/>
          <p:cNvSpPr/>
          <p:nvPr>
            <p:custDataLst>
              <p:tags r:id="rId23"/>
            </p:custDataLst>
          </p:nvPr>
        </p:nvSpPr>
        <p:spPr>
          <a:xfrm>
            <a:off x="9036050" y="4453890"/>
            <a:ext cx="635000" cy="577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10</a:t>
            </a:r>
            <a:endParaRPr lang="en-US" altLang="zh-CN" sz="32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579" name="Text Box 46"/>
          <p:cNvSpPr/>
          <p:nvPr>
            <p:custDataLst>
              <p:tags r:id="rId24"/>
            </p:custDataLst>
          </p:nvPr>
        </p:nvSpPr>
        <p:spPr>
          <a:xfrm>
            <a:off x="8620125" y="2772728"/>
            <a:ext cx="1822450" cy="706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40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12  -  8=  </a:t>
            </a:r>
            <a:endParaRPr lang="en-US" altLang="zh-CN" sz="40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580" name="Text Box 59"/>
          <p:cNvSpPr/>
          <p:nvPr>
            <p:custDataLst>
              <p:tags r:id="rId25"/>
            </p:custDataLst>
          </p:nvPr>
        </p:nvSpPr>
        <p:spPr>
          <a:xfrm>
            <a:off x="11069955" y="2680335"/>
            <a:ext cx="627063" cy="768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4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endParaRPr lang="en-US" altLang="zh-CN" sz="44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23581" name="组合 6"/>
          <p:cNvGrpSpPr/>
          <p:nvPr/>
        </p:nvGrpSpPr>
        <p:grpSpPr>
          <a:xfrm>
            <a:off x="2193925" y="3377565"/>
            <a:ext cx="793750" cy="935038"/>
            <a:chOff x="13910" y="1091"/>
            <a:chExt cx="1250" cy="1474"/>
          </a:xfrm>
        </p:grpSpPr>
        <p:cxnSp>
          <p:nvCxnSpPr>
            <p:cNvPr id="23582" name="Line 53"/>
            <p:cNvCxnSpPr/>
            <p:nvPr>
              <p:custDataLst>
                <p:tags r:id="rId26"/>
              </p:custDataLst>
            </p:nvPr>
          </p:nvCxnSpPr>
          <p:spPr>
            <a:xfrm flipH="1">
              <a:off x="13910" y="2225"/>
              <a:ext cx="0" cy="340"/>
            </a:xfrm>
            <a:prstGeom prst="line">
              <a:avLst/>
            </a:prstGeom>
            <a:noFill/>
            <a:ln>
              <a:solidFill>
                <a:schemeClr val="tx1"/>
              </a:solidFill>
              <a:round/>
            </a:ln>
          </p:spPr>
        </p:cxnSp>
        <p:grpSp>
          <p:nvGrpSpPr>
            <p:cNvPr id="23583" name="组合 4"/>
            <p:cNvGrpSpPr/>
            <p:nvPr/>
          </p:nvGrpSpPr>
          <p:grpSpPr>
            <a:xfrm>
              <a:off x="13910" y="1091"/>
              <a:ext cx="1250" cy="1474"/>
              <a:chOff x="13910" y="1091"/>
              <a:chExt cx="1250" cy="1474"/>
            </a:xfrm>
          </p:grpSpPr>
          <p:cxnSp>
            <p:nvCxnSpPr>
              <p:cNvPr id="23584" name="Line 54"/>
              <p:cNvCxnSpPr/>
              <p:nvPr>
                <p:custDataLst>
                  <p:tags r:id="rId27"/>
                </p:custDataLst>
              </p:nvPr>
            </p:nvCxnSpPr>
            <p:spPr>
              <a:xfrm>
                <a:off x="13910" y="2565"/>
                <a:ext cx="1250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3585" name="直接箭头连接符 1"/>
              <p:cNvCxnSpPr/>
              <p:nvPr>
                <p:custDataLst>
                  <p:tags r:id="rId28"/>
                </p:custDataLst>
              </p:nvPr>
            </p:nvCxnSpPr>
            <p:spPr>
              <a:xfrm flipH="1" flipV="1">
                <a:off x="15157" y="1091"/>
                <a:ext cx="3" cy="1474"/>
              </a:xfrm>
              <a:prstGeom prst="line">
                <a:avLst/>
              </a:prstGeom>
              <a:noFill/>
              <a:ln>
                <a:solidFill>
                  <a:prstClr val="black"/>
                </a:solidFill>
                <a:round/>
                <a:tailEnd type="arrow"/>
              </a:ln>
            </p:spPr>
          </p:cxnSp>
        </p:grpSp>
      </p:grpSp>
      <p:grpSp>
        <p:nvGrpSpPr>
          <p:cNvPr id="23586" name="组合 8"/>
          <p:cNvGrpSpPr/>
          <p:nvPr/>
        </p:nvGrpSpPr>
        <p:grpSpPr>
          <a:xfrm>
            <a:off x="8950325" y="3637915"/>
            <a:ext cx="728663" cy="898525"/>
            <a:chOff x="13967" y="1436"/>
            <a:chExt cx="1147" cy="1414"/>
          </a:xfrm>
        </p:grpSpPr>
        <p:grpSp>
          <p:nvGrpSpPr>
            <p:cNvPr id="23587" name="组合 10"/>
            <p:cNvGrpSpPr/>
            <p:nvPr/>
          </p:nvGrpSpPr>
          <p:grpSpPr>
            <a:xfrm>
              <a:off x="13967" y="1436"/>
              <a:ext cx="1135" cy="1415"/>
              <a:chOff x="13704" y="2554"/>
              <a:chExt cx="1135" cy="1928"/>
            </a:xfrm>
          </p:grpSpPr>
          <p:cxnSp>
            <p:nvCxnSpPr>
              <p:cNvPr id="23588" name="Line 28"/>
              <p:cNvCxnSpPr/>
              <p:nvPr>
                <p:custDataLst>
                  <p:tags r:id="rId29"/>
                </p:custDataLst>
              </p:nvPr>
            </p:nvCxnSpPr>
            <p:spPr>
              <a:xfrm flipH="1">
                <a:off x="13704" y="2554"/>
                <a:ext cx="0" cy="1927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3589" name="Line 29"/>
              <p:cNvCxnSpPr/>
              <p:nvPr>
                <p:custDataLst>
                  <p:tags r:id="rId30"/>
                </p:custDataLst>
              </p:nvPr>
            </p:nvCxnSpPr>
            <p:spPr>
              <a:xfrm>
                <a:off x="13704" y="4482"/>
                <a:ext cx="1135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3590" name="Line 30"/>
              <p:cNvCxnSpPr/>
              <p:nvPr>
                <p:custDataLst>
                  <p:tags r:id="rId31"/>
                </p:custDataLst>
              </p:nvPr>
            </p:nvCxnSpPr>
            <p:spPr>
              <a:xfrm flipH="1">
                <a:off x="14839" y="3914"/>
                <a:ext cx="0" cy="567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</p:grpSp>
        <p:cxnSp>
          <p:nvCxnSpPr>
            <p:cNvPr id="23591" name="直接箭头连接符 3"/>
            <p:cNvCxnSpPr/>
            <p:nvPr>
              <p:custDataLst>
                <p:tags r:id="rId32"/>
              </p:custDataLst>
            </p:nvPr>
          </p:nvCxnSpPr>
          <p:spPr>
            <a:xfrm flipV="1">
              <a:off x="15108" y="2338"/>
              <a:ext cx="6" cy="497"/>
            </a:xfrm>
            <a:prstGeom prst="line">
              <a:avLst/>
            </a:prstGeom>
            <a:noFill/>
            <a:ln>
              <a:solidFill>
                <a:prstClr val="black"/>
              </a:solidFill>
              <a:round/>
              <a:tailEnd type="arrow"/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 fill="hold"/>
                                        <p:tgtEl>
                                          <p:spTgt spid="23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 fill="hold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 fill="hold"/>
                                        <p:tgtEl>
                                          <p:spTgt spid="23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 fill="hold"/>
                                        <p:tgtEl>
                                          <p:spTgt spid="23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 fill="hold"/>
                                        <p:tgtEl>
                                          <p:spTgt spid="23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 fill="hold"/>
                                        <p:tgtEl>
                                          <p:spTgt spid="23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 fill="hold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 fill="hold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 fill="hold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 fill="hold"/>
                                        <p:tgtEl>
                                          <p:spTgt spid="235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 fill="hold"/>
                                        <p:tgtEl>
                                          <p:spTgt spid="23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8" dur="500" fill="hold"/>
                                        <p:tgtEl>
                                          <p:spTgt spid="23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 fill="hold"/>
                                        <p:tgtEl>
                                          <p:spTgt spid="23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500" fill="hold"/>
                                        <p:tgtEl>
                                          <p:spTgt spid="23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 fill="hold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72" grpId="0"/>
      <p:bldP spid="23569" grpId="0"/>
      <p:bldP spid="23570" grpId="0"/>
      <p:bldP spid="23571" grpId="0"/>
      <p:bldP spid="23565" grpId="0"/>
      <p:bldP spid="23559" grpId="0"/>
      <p:bldP spid="23560" grpId="0"/>
      <p:bldP spid="23562" grpId="0"/>
      <p:bldP spid="23579" grpId="0"/>
      <p:bldP spid="23580" grpId="0"/>
      <p:bldP spid="23578" grpId="0"/>
      <p:bldP spid="2356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1428897" y="1244283"/>
            <a:ext cx="3867003" cy="817880"/>
            <a:chOff x="2446" y="2307"/>
            <a:chExt cx="6089" cy="1288"/>
          </a:xfrm>
        </p:grpSpPr>
        <p:pic>
          <p:nvPicPr>
            <p:cNvPr id="7228" name="Picture 96" descr="023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2446" y="2307"/>
              <a:ext cx="6089" cy="128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7229" name="Rectangle 8"/>
            <p:cNvSpPr/>
            <p:nvPr>
              <p:custDataLst>
                <p:tags r:id="rId4"/>
              </p:custDataLst>
            </p:nvPr>
          </p:nvSpPr>
          <p:spPr>
            <a:xfrm>
              <a:off x="3280" y="2691"/>
              <a:ext cx="4873" cy="904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42900" indent="-342900"/>
              <a:r>
                <a:rPr lang="en-US" altLang="zh-CN" sz="20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</a:t>
              </a:r>
              <a:r>
                <a:rPr lang="zh-CN" altLang="zh-CN" sz="20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看谁算得又对又快！</a:t>
              </a:r>
              <a:endParaRPr lang="zh-CN" altLang="en-US" sz="2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5123" name="文本框 5122"/>
          <p:cNvSpPr txBox="1"/>
          <p:nvPr>
            <p:custDataLst>
              <p:tags r:id="rId5"/>
            </p:custDataLst>
          </p:nvPr>
        </p:nvSpPr>
        <p:spPr>
          <a:xfrm>
            <a:off x="404813" y="2614613"/>
            <a:ext cx="1785937" cy="552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12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24" name="文本框 5123"/>
          <p:cNvSpPr txBox="1"/>
          <p:nvPr>
            <p:custDataLst>
              <p:tags r:id="rId6"/>
            </p:custDataLst>
          </p:nvPr>
        </p:nvSpPr>
        <p:spPr>
          <a:xfrm>
            <a:off x="2478088" y="2614613"/>
            <a:ext cx="1579562" cy="5492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15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25" name="文本框 5124"/>
          <p:cNvSpPr txBox="1"/>
          <p:nvPr>
            <p:custDataLst>
              <p:tags r:id="rId7"/>
            </p:custDataLst>
          </p:nvPr>
        </p:nvSpPr>
        <p:spPr>
          <a:xfrm>
            <a:off x="4529138" y="2614613"/>
            <a:ext cx="1838325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17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26" name="文本框 5125"/>
          <p:cNvSpPr txBox="1"/>
          <p:nvPr>
            <p:custDataLst>
              <p:tags r:id="rId8"/>
            </p:custDataLst>
          </p:nvPr>
        </p:nvSpPr>
        <p:spPr>
          <a:xfrm>
            <a:off x="6653213" y="2614613"/>
            <a:ext cx="1579562" cy="5492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11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27" name="文本框 5126"/>
          <p:cNvSpPr txBox="1"/>
          <p:nvPr>
            <p:custDataLst>
              <p:tags r:id="rId9"/>
            </p:custDataLst>
          </p:nvPr>
        </p:nvSpPr>
        <p:spPr>
          <a:xfrm>
            <a:off x="404813" y="3190875"/>
            <a:ext cx="1785937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14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28" name="文本框 5127"/>
          <p:cNvSpPr txBox="1"/>
          <p:nvPr>
            <p:custDataLst>
              <p:tags r:id="rId10"/>
            </p:custDataLst>
          </p:nvPr>
        </p:nvSpPr>
        <p:spPr>
          <a:xfrm>
            <a:off x="2478088" y="3190875"/>
            <a:ext cx="1579562" cy="5492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11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29" name="文本框 5128"/>
          <p:cNvSpPr txBox="1"/>
          <p:nvPr>
            <p:custDataLst>
              <p:tags r:id="rId11"/>
            </p:custDataLst>
          </p:nvPr>
        </p:nvSpPr>
        <p:spPr>
          <a:xfrm>
            <a:off x="4529138" y="3190875"/>
            <a:ext cx="1838325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13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30" name="文本框 5129"/>
          <p:cNvSpPr txBox="1"/>
          <p:nvPr>
            <p:custDataLst>
              <p:tags r:id="rId12"/>
            </p:custDataLst>
          </p:nvPr>
        </p:nvSpPr>
        <p:spPr>
          <a:xfrm>
            <a:off x="6653213" y="3190875"/>
            <a:ext cx="1579562" cy="5492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18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31" name="文本框 5130"/>
          <p:cNvSpPr txBox="1"/>
          <p:nvPr>
            <p:custDataLst>
              <p:tags r:id="rId13"/>
            </p:custDataLst>
          </p:nvPr>
        </p:nvSpPr>
        <p:spPr>
          <a:xfrm>
            <a:off x="404813" y="3770313"/>
            <a:ext cx="1785937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16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32" name="文本框 5131"/>
          <p:cNvSpPr txBox="1"/>
          <p:nvPr>
            <p:custDataLst>
              <p:tags r:id="rId14"/>
            </p:custDataLst>
          </p:nvPr>
        </p:nvSpPr>
        <p:spPr>
          <a:xfrm>
            <a:off x="2478088" y="3770313"/>
            <a:ext cx="1579562" cy="5492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13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33" name="文本框 5132"/>
          <p:cNvSpPr txBox="1"/>
          <p:nvPr>
            <p:custDataLst>
              <p:tags r:id="rId15"/>
            </p:custDataLst>
          </p:nvPr>
        </p:nvSpPr>
        <p:spPr>
          <a:xfrm>
            <a:off x="4529138" y="3770313"/>
            <a:ext cx="1838325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17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34" name="文本框 5133"/>
          <p:cNvSpPr txBox="1"/>
          <p:nvPr>
            <p:custDataLst>
              <p:tags r:id="rId16"/>
            </p:custDataLst>
          </p:nvPr>
        </p:nvSpPr>
        <p:spPr>
          <a:xfrm>
            <a:off x="6653213" y="3770313"/>
            <a:ext cx="1579562" cy="5492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11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35" name="文本框 5134"/>
          <p:cNvSpPr txBox="1"/>
          <p:nvPr>
            <p:custDataLst>
              <p:tags r:id="rId17"/>
            </p:custDataLst>
          </p:nvPr>
        </p:nvSpPr>
        <p:spPr>
          <a:xfrm>
            <a:off x="404813" y="4373563"/>
            <a:ext cx="1785937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13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36" name="文本框 5135"/>
          <p:cNvSpPr txBox="1"/>
          <p:nvPr>
            <p:custDataLst>
              <p:tags r:id="rId18"/>
            </p:custDataLst>
          </p:nvPr>
        </p:nvSpPr>
        <p:spPr>
          <a:xfrm>
            <a:off x="2478088" y="4373563"/>
            <a:ext cx="1579562" cy="5492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12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37" name="文本框 5136"/>
          <p:cNvSpPr txBox="1"/>
          <p:nvPr>
            <p:custDataLst>
              <p:tags r:id="rId19"/>
            </p:custDataLst>
          </p:nvPr>
        </p:nvSpPr>
        <p:spPr>
          <a:xfrm>
            <a:off x="4529138" y="4373563"/>
            <a:ext cx="1838325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15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38" name="文本框 5137"/>
          <p:cNvSpPr txBox="1"/>
          <p:nvPr>
            <p:custDataLst>
              <p:tags r:id="rId20"/>
            </p:custDataLst>
          </p:nvPr>
        </p:nvSpPr>
        <p:spPr>
          <a:xfrm>
            <a:off x="6653213" y="4373563"/>
            <a:ext cx="1579562" cy="5492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14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39" name="文本框 5138"/>
          <p:cNvSpPr txBox="1"/>
          <p:nvPr>
            <p:custDataLst>
              <p:tags r:id="rId21"/>
            </p:custDataLst>
          </p:nvPr>
        </p:nvSpPr>
        <p:spPr>
          <a:xfrm>
            <a:off x="404813" y="4921250"/>
            <a:ext cx="1785937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11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40" name="文本框 5139"/>
          <p:cNvSpPr txBox="1"/>
          <p:nvPr>
            <p:custDataLst>
              <p:tags r:id="rId22"/>
            </p:custDataLst>
          </p:nvPr>
        </p:nvSpPr>
        <p:spPr>
          <a:xfrm>
            <a:off x="2478088" y="4921250"/>
            <a:ext cx="1579562" cy="5492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16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41" name="文本框 5140"/>
          <p:cNvSpPr txBox="1"/>
          <p:nvPr>
            <p:custDataLst>
              <p:tags r:id="rId23"/>
            </p:custDataLst>
          </p:nvPr>
        </p:nvSpPr>
        <p:spPr>
          <a:xfrm>
            <a:off x="4529138" y="4921250"/>
            <a:ext cx="1838325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13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42" name="文本框 5141"/>
          <p:cNvSpPr txBox="1"/>
          <p:nvPr>
            <p:custDataLst>
              <p:tags r:id="rId24"/>
            </p:custDataLst>
          </p:nvPr>
        </p:nvSpPr>
        <p:spPr>
          <a:xfrm>
            <a:off x="6653213" y="4921250"/>
            <a:ext cx="1579562" cy="5492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15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43" name="文本框 5142"/>
          <p:cNvSpPr txBox="1"/>
          <p:nvPr>
            <p:custDataLst>
              <p:tags r:id="rId25"/>
            </p:custDataLst>
          </p:nvPr>
        </p:nvSpPr>
        <p:spPr>
          <a:xfrm>
            <a:off x="404813" y="5497513"/>
            <a:ext cx="1785937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14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44" name="文本框 5143"/>
          <p:cNvSpPr txBox="1"/>
          <p:nvPr>
            <p:custDataLst>
              <p:tags r:id="rId26"/>
            </p:custDataLst>
          </p:nvPr>
        </p:nvSpPr>
        <p:spPr>
          <a:xfrm>
            <a:off x="2478088" y="5497513"/>
            <a:ext cx="1579562" cy="5492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15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45" name="文本框 5144"/>
          <p:cNvSpPr txBox="1"/>
          <p:nvPr>
            <p:custDataLst>
              <p:tags r:id="rId27"/>
            </p:custDataLst>
          </p:nvPr>
        </p:nvSpPr>
        <p:spPr>
          <a:xfrm>
            <a:off x="4529138" y="5497513"/>
            <a:ext cx="1838325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14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46" name="文本框 5145"/>
          <p:cNvSpPr txBox="1"/>
          <p:nvPr>
            <p:custDataLst>
              <p:tags r:id="rId28"/>
            </p:custDataLst>
          </p:nvPr>
        </p:nvSpPr>
        <p:spPr>
          <a:xfrm>
            <a:off x="6653213" y="5497513"/>
            <a:ext cx="1579562" cy="5492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13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－</a:t>
            </a:r>
            <a:r>
              <a:rPr lang="en-US" altLang="zh-CN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r>
              <a:rPr lang="zh-CN" altLang="en-US" sz="3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en-US" altLang="x-none" sz="30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49" name="文本框 5148"/>
          <p:cNvSpPr txBox="1"/>
          <p:nvPr>
            <p:custDataLst>
              <p:tags r:id="rId29"/>
            </p:custDataLst>
          </p:nvPr>
        </p:nvSpPr>
        <p:spPr>
          <a:xfrm>
            <a:off x="1797050" y="2614613"/>
            <a:ext cx="376238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50" name="文本框 5149"/>
          <p:cNvSpPr txBox="1"/>
          <p:nvPr>
            <p:custDataLst>
              <p:tags r:id="rId30"/>
            </p:custDataLst>
          </p:nvPr>
        </p:nvSpPr>
        <p:spPr>
          <a:xfrm>
            <a:off x="3883025" y="2614613"/>
            <a:ext cx="376238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51" name="文本框 5150"/>
          <p:cNvSpPr txBox="1"/>
          <p:nvPr>
            <p:custDataLst>
              <p:tags r:id="rId31"/>
            </p:custDataLst>
          </p:nvPr>
        </p:nvSpPr>
        <p:spPr>
          <a:xfrm>
            <a:off x="6007100" y="2614613"/>
            <a:ext cx="376238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52" name="文本框 5151"/>
          <p:cNvSpPr txBox="1"/>
          <p:nvPr>
            <p:custDataLst>
              <p:tags r:id="rId32"/>
            </p:custDataLst>
          </p:nvPr>
        </p:nvSpPr>
        <p:spPr>
          <a:xfrm>
            <a:off x="8059738" y="2614613"/>
            <a:ext cx="376237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53" name="文本框 5152"/>
          <p:cNvSpPr txBox="1"/>
          <p:nvPr>
            <p:custDataLst>
              <p:tags r:id="rId33"/>
            </p:custDataLst>
          </p:nvPr>
        </p:nvSpPr>
        <p:spPr>
          <a:xfrm>
            <a:off x="1797050" y="3190875"/>
            <a:ext cx="376238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54" name="文本框 5153"/>
          <p:cNvSpPr txBox="1"/>
          <p:nvPr>
            <p:custDataLst>
              <p:tags r:id="rId34"/>
            </p:custDataLst>
          </p:nvPr>
        </p:nvSpPr>
        <p:spPr>
          <a:xfrm>
            <a:off x="3883025" y="3190875"/>
            <a:ext cx="376238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55" name="文本框 5154"/>
          <p:cNvSpPr txBox="1"/>
          <p:nvPr>
            <p:custDataLst>
              <p:tags r:id="rId35"/>
            </p:custDataLst>
          </p:nvPr>
        </p:nvSpPr>
        <p:spPr>
          <a:xfrm>
            <a:off x="6007100" y="3190875"/>
            <a:ext cx="376238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56" name="文本框 5155"/>
          <p:cNvSpPr txBox="1"/>
          <p:nvPr>
            <p:custDataLst>
              <p:tags r:id="rId36"/>
            </p:custDataLst>
          </p:nvPr>
        </p:nvSpPr>
        <p:spPr>
          <a:xfrm>
            <a:off x="8059738" y="3190875"/>
            <a:ext cx="376237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57" name="文本框 5156"/>
          <p:cNvSpPr txBox="1"/>
          <p:nvPr>
            <p:custDataLst>
              <p:tags r:id="rId37"/>
            </p:custDataLst>
          </p:nvPr>
        </p:nvSpPr>
        <p:spPr>
          <a:xfrm>
            <a:off x="1797050" y="3770313"/>
            <a:ext cx="376238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58" name="文本框 5157"/>
          <p:cNvSpPr txBox="1"/>
          <p:nvPr>
            <p:custDataLst>
              <p:tags r:id="rId38"/>
            </p:custDataLst>
          </p:nvPr>
        </p:nvSpPr>
        <p:spPr>
          <a:xfrm>
            <a:off x="3883025" y="3770313"/>
            <a:ext cx="376238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59" name="文本框 5158"/>
          <p:cNvSpPr txBox="1"/>
          <p:nvPr>
            <p:custDataLst>
              <p:tags r:id="rId39"/>
            </p:custDataLst>
          </p:nvPr>
        </p:nvSpPr>
        <p:spPr>
          <a:xfrm>
            <a:off x="6007100" y="3770313"/>
            <a:ext cx="376238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60" name="文本框 5159"/>
          <p:cNvSpPr txBox="1"/>
          <p:nvPr>
            <p:custDataLst>
              <p:tags r:id="rId40"/>
            </p:custDataLst>
          </p:nvPr>
        </p:nvSpPr>
        <p:spPr>
          <a:xfrm>
            <a:off x="8059738" y="3770313"/>
            <a:ext cx="376237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61" name="文本框 5160"/>
          <p:cNvSpPr txBox="1"/>
          <p:nvPr>
            <p:custDataLst>
              <p:tags r:id="rId41"/>
            </p:custDataLst>
          </p:nvPr>
        </p:nvSpPr>
        <p:spPr>
          <a:xfrm>
            <a:off x="1797050" y="4373563"/>
            <a:ext cx="376238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62" name="文本框 5161"/>
          <p:cNvSpPr txBox="1"/>
          <p:nvPr>
            <p:custDataLst>
              <p:tags r:id="rId42"/>
            </p:custDataLst>
          </p:nvPr>
        </p:nvSpPr>
        <p:spPr>
          <a:xfrm>
            <a:off x="3883025" y="4373563"/>
            <a:ext cx="376238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63" name="文本框 5162"/>
          <p:cNvSpPr txBox="1"/>
          <p:nvPr>
            <p:custDataLst>
              <p:tags r:id="rId43"/>
            </p:custDataLst>
          </p:nvPr>
        </p:nvSpPr>
        <p:spPr>
          <a:xfrm>
            <a:off x="6007100" y="4373563"/>
            <a:ext cx="376238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64" name="文本框 5163"/>
          <p:cNvSpPr txBox="1"/>
          <p:nvPr>
            <p:custDataLst>
              <p:tags r:id="rId44"/>
            </p:custDataLst>
          </p:nvPr>
        </p:nvSpPr>
        <p:spPr>
          <a:xfrm>
            <a:off x="8059738" y="4373563"/>
            <a:ext cx="376237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65" name="文本框 5164"/>
          <p:cNvSpPr txBox="1"/>
          <p:nvPr>
            <p:custDataLst>
              <p:tags r:id="rId45"/>
            </p:custDataLst>
          </p:nvPr>
        </p:nvSpPr>
        <p:spPr>
          <a:xfrm>
            <a:off x="1797050" y="4921250"/>
            <a:ext cx="376238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66" name="文本框 5165"/>
          <p:cNvSpPr txBox="1"/>
          <p:nvPr>
            <p:custDataLst>
              <p:tags r:id="rId46"/>
            </p:custDataLst>
          </p:nvPr>
        </p:nvSpPr>
        <p:spPr>
          <a:xfrm>
            <a:off x="3883025" y="4921250"/>
            <a:ext cx="376238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67" name="文本框 5166"/>
          <p:cNvSpPr txBox="1"/>
          <p:nvPr>
            <p:custDataLst>
              <p:tags r:id="rId47"/>
            </p:custDataLst>
          </p:nvPr>
        </p:nvSpPr>
        <p:spPr>
          <a:xfrm>
            <a:off x="6007100" y="4921250"/>
            <a:ext cx="376238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68" name="文本框 5167"/>
          <p:cNvSpPr txBox="1"/>
          <p:nvPr>
            <p:custDataLst>
              <p:tags r:id="rId48"/>
            </p:custDataLst>
          </p:nvPr>
        </p:nvSpPr>
        <p:spPr>
          <a:xfrm>
            <a:off x="8059738" y="4921250"/>
            <a:ext cx="376237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69" name="文本框 5168"/>
          <p:cNvSpPr txBox="1"/>
          <p:nvPr>
            <p:custDataLst>
              <p:tags r:id="rId49"/>
            </p:custDataLst>
          </p:nvPr>
        </p:nvSpPr>
        <p:spPr>
          <a:xfrm>
            <a:off x="1778000" y="5497513"/>
            <a:ext cx="376238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70" name="文本框 5169"/>
          <p:cNvSpPr txBox="1"/>
          <p:nvPr>
            <p:custDataLst>
              <p:tags r:id="rId50"/>
            </p:custDataLst>
          </p:nvPr>
        </p:nvSpPr>
        <p:spPr>
          <a:xfrm>
            <a:off x="3863975" y="5497513"/>
            <a:ext cx="376238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71" name="文本框 5170"/>
          <p:cNvSpPr txBox="1"/>
          <p:nvPr>
            <p:custDataLst>
              <p:tags r:id="rId51"/>
            </p:custDataLst>
          </p:nvPr>
        </p:nvSpPr>
        <p:spPr>
          <a:xfrm>
            <a:off x="6007100" y="5497513"/>
            <a:ext cx="376238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72" name="文本框 5171"/>
          <p:cNvSpPr txBox="1"/>
          <p:nvPr>
            <p:custDataLst>
              <p:tags r:id="rId52"/>
            </p:custDataLst>
          </p:nvPr>
        </p:nvSpPr>
        <p:spPr>
          <a:xfrm>
            <a:off x="8059738" y="5497513"/>
            <a:ext cx="376237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</a:t>
            </a:r>
            <a:endParaRPr lang="en-US" altLang="zh-CN" sz="3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5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 nodeType="clickPar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0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9" dur="5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 nodeType="clickPar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 nodeType="clickPar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8" dur="5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 nodeType="clickPar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7" dur="5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 nodeType="clickPar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 nodeType="clickPar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6" dur="500"/>
                                        <p:tgtEl>
                                          <p:spTgt spid="5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 nodeType="clickPar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5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 nodeType="clickPar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 nodeType="clickPar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4" dur="500"/>
                                        <p:tgtEl>
                                          <p:spTgt spid="5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 nodeType="clickPar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 nodeType="clickPar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3" dur="500"/>
                                        <p:tgtEl>
                                          <p:spTgt spid="5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 nodeType="clickPar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 nodeType="clickPar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2" dur="500"/>
                                        <p:tgtEl>
                                          <p:spTgt spid="5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 nodeType="clickPar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 nodeType="clickPar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1" dur="500"/>
                                        <p:tgtEl>
                                          <p:spTgt spid="5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 nodeType="clickPar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 nodeType="clickPar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0" dur="500"/>
                                        <p:tgtEl>
                                          <p:spTgt spid="5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 nodeType="clickPar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/>
      <p:bldP spid="5124" grpId="0"/>
      <p:bldP spid="5125" grpId="0"/>
      <p:bldP spid="5126" grpId="0"/>
      <p:bldP spid="5127" grpId="0"/>
      <p:bldP spid="5128" grpId="0"/>
      <p:bldP spid="5129" grpId="0"/>
      <p:bldP spid="5130" grpId="0"/>
      <p:bldP spid="5131" grpId="0"/>
      <p:bldP spid="5132" grpId="0"/>
      <p:bldP spid="5133" grpId="0"/>
      <p:bldP spid="5134" grpId="0"/>
      <p:bldP spid="5135" grpId="0"/>
      <p:bldP spid="5136" grpId="0"/>
      <p:bldP spid="5137" grpId="0"/>
      <p:bldP spid="5138" grpId="0"/>
      <p:bldP spid="5139" grpId="0"/>
      <p:bldP spid="5140" grpId="0"/>
      <p:bldP spid="5141" grpId="0"/>
      <p:bldP spid="5142" grpId="0"/>
      <p:bldP spid="5143" grpId="0"/>
      <p:bldP spid="5144" grpId="0"/>
      <p:bldP spid="5145" grpId="0"/>
      <p:bldP spid="5146" grpId="0"/>
      <p:bldP spid="5149" grpId="0"/>
      <p:bldP spid="5150" grpId="0"/>
      <p:bldP spid="5151" grpId="0"/>
      <p:bldP spid="5152" grpId="0"/>
      <p:bldP spid="5153" grpId="0"/>
      <p:bldP spid="5154" grpId="0"/>
      <p:bldP spid="5155" grpId="0"/>
      <p:bldP spid="5156" grpId="0"/>
      <p:bldP spid="5157" grpId="0"/>
      <p:bldP spid="5158" grpId="0"/>
      <p:bldP spid="5159" grpId="0"/>
      <p:bldP spid="5160" grpId="0"/>
      <p:bldP spid="5161" grpId="0"/>
      <p:bldP spid="5162" grpId="0"/>
      <p:bldP spid="5163" grpId="0"/>
      <p:bldP spid="5164" grpId="0"/>
      <p:bldP spid="5165" grpId="0"/>
      <p:bldP spid="5166" grpId="0"/>
      <p:bldP spid="5167" grpId="0"/>
      <p:bldP spid="5168" grpId="0"/>
      <p:bldP spid="5169" grpId="0"/>
      <p:bldP spid="5170" grpId="0"/>
      <p:bldP spid="5171" grpId="0"/>
      <p:bldP spid="517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454639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解决问题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/02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https://d.book118.com/627130025112006054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4C9BFF"/>
      </a:accent1>
      <a:accent2>
        <a:srgbClr val="E0C95D"/>
      </a:accent2>
      <a:accent3>
        <a:srgbClr val="DC5264"/>
      </a:accent3>
      <a:accent4>
        <a:srgbClr val="027AAE"/>
      </a:accent4>
      <a:accent5>
        <a:srgbClr val="818D96"/>
      </a:accent5>
      <a:accent6>
        <a:srgbClr val="525252"/>
      </a:accent6>
      <a:hlink>
        <a:srgbClr val="4276AA"/>
      </a:hlink>
      <a:folHlink>
        <a:srgbClr val="BFBFBF"/>
      </a:folHlink>
    </a:clrScheme>
    <a:fontScheme name="Temp">
      <a:majorFont>
        <a:latin typeface="楷体"/>
        <a:ea typeface="楷体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楷体</vt:lpstr>
      <vt:lpstr>宋体</vt:lpstr>
      <vt:lpstr>Office Theme</vt:lpstr>
      <vt:lpstr>期中专项考点复习</vt:lpstr>
      <vt:lpstr>单元知识框架</vt:lpstr>
      <vt:lpstr>PowerPoint Presentation</vt:lpstr>
      <vt:lpstr>十几减几的计算方法</vt:lpstr>
      <vt:lpstr>知识梳理</vt:lpstr>
      <vt:lpstr>知识梳理</vt:lpstr>
      <vt:lpstr>知识梳理</vt:lpstr>
      <vt:lpstr>知识梳理</vt:lpstr>
      <vt:lpstr>典型例题</vt:lpstr>
      <vt:lpstr>跟踪练习</vt:lpstr>
      <vt:lpstr>解决问题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2024-09-28T22:13:32.175</cp:lastPrinted>
  <dcterms:created xsi:type="dcterms:W3CDTF">2024-09-28T14:13:32Z</dcterms:created>
  <dcterms:modified xsi:type="dcterms:W3CDTF">2024-09-28T14:13:34Z</dcterms:modified>
</cp:coreProperties>
</file>