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28FD00B-83EB-4F2E-B8EF-F4523EAFDEC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6419D9D-1133-4722-A8F4-4CCE0B27BDC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FB2AA4F-B9EC-403F-97FA-4BC0748C9D9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48C5B28-6D63-4FCE-A341-83D949936CC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9460BB5-F9A0-47CE-BB9B-F066C33F84A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E6FCF6D-57F3-4700-B9E8-1FAF2787404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BCECAA1-4E40-48C4-9CE8-E21D78FBA0A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FB4BF67-E563-4249-88A5-A6E6EE0FBD4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F28B80E-2D04-4F41-B384-A09BF2AD776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C4158B6-4FB2-41F6-9067-59EB8F2C908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FAEFB92-AE39-463A-8B59-6D9A1D0AC6D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27130200066006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723949" y="1562007"/>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FFFFFF">
                    <a:alpha val="100000"/>
                  </a:srgbClr>
                </a:solidFill>
                <a:latin typeface="Microsoft Yahei"/>
                <a:ea typeface="Microsoft Yahei"/>
                <a:cs typeface="Microsoft Yahei"/>
              </a:rPr>
              <a:t>搭建车间技术交流平台改进维修设备工作</a:t>
            </a:r>
          </a:p>
        </p:txBody>
      </p:sp>
      <p:sp>
        <p:nvSpPr>
          <p:cNvPr id="3" name="TextBox 3"/>
          <p:cNvSpPr txBox="1"/>
          <p:nvPr/>
        </p:nvSpPr>
        <p:spPr>
          <a:xfrm>
            <a:off x="2019901" y="3818645"/>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5125012" y="5590905"/>
            <a:ext cx="1941977"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2024-01-11</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引言</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车间技术交流平台需求分析</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搭建车间技术交流平台方案</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维修设备工作改进方案</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车间技术交流平台实施计划</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车间技术交流平台效果评估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引言</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75" r="16675"/>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通过搭建车间技术交流平台，促进维修人员之间的经验分享和技术交流，提高维修工作的效率和质量。</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提升维修效率</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随着设备技术的不断更新，维修工作面临越来越多的技术挑战。搭建交流平台有助于集中智慧，共同应对这些挑战。</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应对技术挑战</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鼓励维修人员在平台上分享自己的技术创新和改进措施，促进车间维修技术的整体提升。</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推动技术创新</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16647" r="16647"/>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7024" r="17024"/>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通过交流平台，维修人员可以方便地分享自己的经验和知识，促进车间内部的知识共享和传承。</a:t>
            </a:r>
            <a:endParaRPr lang="en-US" sz="1100"/>
          </a:p>
        </p:txBody>
      </p:sp>
      <p:sp>
        <p:nvSpPr>
          <p:cNvPr id="15" name="AutoShape 15"/>
          <p:cNvSpPr/>
          <p:nvPr/>
        </p:nvSpPr>
        <p:spPr>
          <a:xfrm>
            <a:off x="7473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促进知识共享</a:t>
            </a:r>
            <a:endParaRPr lang="en-US" sz="1100"/>
          </a:p>
        </p:txBody>
      </p:sp>
      <p:sp>
        <p:nvSpPr>
          <p:cNvPr id="16" name="AutoShape 16"/>
          <p:cNvSpPr/>
          <p:nvPr/>
        </p:nvSpPr>
        <p:spPr>
          <a:xfrm>
            <a:off x="1940528" y="5092530"/>
            <a:ext cx="2552700" cy="891876"/>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平台上的技术交流和经验分享有助于维修人员不断提升自己的维修水平和技能。</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提高维修水平</a:t>
            </a:r>
            <a:endParaRPr lang="en-US" sz="1100"/>
          </a:p>
        </p:txBody>
      </p:sp>
      <p:sp>
        <p:nvSpPr>
          <p:cNvPr id="18" name="AutoShape 18"/>
          <p:cNvSpPr/>
          <p:nvPr/>
        </p:nvSpPr>
        <p:spPr>
          <a:xfrm>
            <a:off x="8872233" y="2402205"/>
            <a:ext cx="2552700" cy="108278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交流平台可以促进维修人员之间的沟通和协作，增强团队的凝聚力和协作能力。</a:t>
            </a:r>
            <a:endParaRPr lang="en-US" sz="1100"/>
          </a:p>
        </p:txBody>
      </p:sp>
      <p:sp>
        <p:nvSpPr>
          <p:cNvPr id="19" name="AutoShape 19"/>
          <p:cNvSpPr/>
          <p:nvPr/>
        </p:nvSpPr>
        <p:spPr>
          <a:xfrm>
            <a:off x="8872233"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增强团队协作能力</a:t>
            </a:r>
            <a:endParaRPr lang="en-US" sz="1100"/>
          </a:p>
        </p:txBody>
      </p:sp>
      <p:sp>
        <p:nvSpPr>
          <p:cNvPr id="20" name="AutoShape 20"/>
          <p:cNvSpPr/>
          <p:nvPr/>
        </p:nvSpPr>
        <p:spPr>
          <a:xfrm>
            <a:off x="7814024" y="5112856"/>
            <a:ext cx="2552700" cy="93397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通过交流和分享，可以激发维修人员的创新意识和创造力，推动车间维修技术的不断创新和进步。</a:t>
            </a:r>
            <a:endParaRPr lang="en-US" sz="1100"/>
          </a:p>
        </p:txBody>
      </p:sp>
      <p:sp>
        <p:nvSpPr>
          <p:cNvPr id="21" name="AutoShape 21"/>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推动车间技术创新</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车间技术交流平台的意义</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车间技术交流平台需求分析</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技术交流不畅</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车间内部技术交流不畅，维修人员之间缺乏有效的沟通与合作，导致经验无法共享，技术难题难以解决。</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维修记录不完善</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设备维修记录不完善，无法对维修过程进行全面追溯和分析，不利于维修质量的提升。</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设备维修流程不规范</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当前设备维修流程缺乏标准化管理，导致维修效率低下，且易出现漏修、误修等问题。</a:t>
            </a:r>
          </a:p>
        </p:txBody>
      </p:sp>
      <p:pic>
        <p:nvPicPr>
          <p:cNvPr id="10" name="Picture 10"/>
          <p:cNvPicPr>
            <a:picLocks noChangeAspect="1"/>
          </p:cNvPicPr>
          <p:nvPr/>
        </p:nvPicPr>
        <p:blipFill>
          <a:blip r:embed="rId2"/>
          <a:srcRect l="16667" r="16667"/>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维修设备工作现状</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维修人员之间需要分享各自的经验和技巧，以便快速解决维修过程中的问题。</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经验分享</a:t>
            </a:r>
          </a:p>
        </p:txBody>
      </p:sp>
      <p:pic>
        <p:nvPicPr>
          <p:cNvPr id="5" name="Picture 5"/>
          <p:cNvPicPr>
            <a:picLocks noChangeAspect="1"/>
          </p:cNvPicPr>
          <p:nvPr/>
        </p:nvPicPr>
        <p:blipFill>
          <a:blip r:embed="rId2"/>
          <a:srcRect l="16667" r="16667"/>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针对维修过程中遇到的技术难题，需要进行深入的讨论和研究，共同寻找解决方案。</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技术讨论</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及时了解和掌握新技术、新方法，将其应用于维修工作中，提高维修效率和质量。</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新技术推广</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车间技术交流需求</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24982" y="2204114"/>
            <a:ext cx="2682240" cy="4040827"/>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2700000">
            <a:off x="1156502" y="1594514"/>
            <a:ext cx="1219200" cy="1219200"/>
          </a:xfrm>
          <a:prstGeom prst="round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461954" y="1810207"/>
            <a:ext cx="608297" cy="608297"/>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3617" y="3680389"/>
            <a:ext cx="2562225" cy="2247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500">
                <a:solidFill>
                  <a:srgbClr val="FFFFFF">
                    <a:alpha val="100000"/>
                  </a:srgbClr>
                </a:solidFill>
                <a:latin typeface="Microsoft Yahei"/>
                <a:ea typeface="Microsoft Yahei"/>
                <a:cs typeface="Microsoft Yahei"/>
              </a:rPr>
              <a:t>建立设备维修电子档案，实现设备维修流程的标准化管理，包括设备报修、派工、维修、验收等环节。</a:t>
            </a:r>
          </a:p>
        </p:txBody>
      </p:sp>
      <p:sp>
        <p:nvSpPr>
          <p:cNvPr id="6" name="TextBox 6"/>
          <p:cNvSpPr txBox="1"/>
          <p:nvPr/>
        </p:nvSpPr>
        <p:spPr>
          <a:xfrm>
            <a:off x="525002" y="3066218"/>
            <a:ext cx="2482200"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606" b="1">
                <a:solidFill>
                  <a:srgbClr val="FFFFFF">
                    <a:alpha val="100000"/>
                  </a:srgbClr>
                </a:solidFill>
                <a:latin typeface="Microsoft Yahei"/>
                <a:ea typeface="Microsoft Yahei"/>
                <a:cs typeface="Microsoft Yahei"/>
              </a:rPr>
              <a:t>设备维修管理</a:t>
            </a:r>
          </a:p>
        </p:txBody>
      </p:sp>
      <p:sp>
        <p:nvSpPr>
          <p:cNvPr id="7" name="AutoShape 7"/>
          <p:cNvSpPr/>
          <p:nvPr/>
        </p:nvSpPr>
        <p:spPr>
          <a:xfrm>
            <a:off x="3311581" y="2204114"/>
            <a:ext cx="2682240" cy="4040827"/>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2700000">
            <a:off x="4043101" y="1594514"/>
            <a:ext cx="1219200" cy="1219200"/>
          </a:xfrm>
          <a:prstGeom prst="round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370216" y="3680389"/>
            <a:ext cx="2562225" cy="2247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500">
                <a:solidFill>
                  <a:srgbClr val="FFFFFF">
                    <a:alpha val="100000"/>
                  </a:srgbClr>
                </a:solidFill>
                <a:latin typeface="Microsoft Yahei"/>
                <a:ea typeface="Microsoft Yahei"/>
                <a:cs typeface="Microsoft Yahei"/>
              </a:rPr>
              <a:t>构建技术交流社区，为维修人员提供一个自由交流的平台，支持经验分享、技术讨论、问题求助等功能。</a:t>
            </a:r>
          </a:p>
        </p:txBody>
      </p:sp>
      <p:sp>
        <p:nvSpPr>
          <p:cNvPr id="10" name="TextBox 10"/>
          <p:cNvSpPr txBox="1"/>
          <p:nvPr/>
        </p:nvSpPr>
        <p:spPr>
          <a:xfrm>
            <a:off x="3411600" y="3066218"/>
            <a:ext cx="2482200"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606" b="1">
                <a:solidFill>
                  <a:srgbClr val="FFFFFF">
                    <a:alpha val="100000"/>
                  </a:srgbClr>
                </a:solidFill>
                <a:latin typeface="Microsoft Yahei"/>
                <a:ea typeface="Microsoft Yahei"/>
                <a:cs typeface="Microsoft Yahei"/>
              </a:rPr>
              <a:t>技术交流社区</a:t>
            </a:r>
          </a:p>
        </p:txBody>
      </p:sp>
      <p:sp>
        <p:nvSpPr>
          <p:cNvPr id="11" name="AutoShape 11"/>
          <p:cNvSpPr/>
          <p:nvPr/>
        </p:nvSpPr>
        <p:spPr>
          <a:xfrm>
            <a:off x="6198179" y="2204114"/>
            <a:ext cx="2682240" cy="4040827"/>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2700000">
            <a:off x="6929699" y="1594514"/>
            <a:ext cx="1219200" cy="1219200"/>
          </a:xfrm>
          <a:prstGeom prst="round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6256815" y="3680389"/>
            <a:ext cx="2562225" cy="2247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500">
                <a:solidFill>
                  <a:srgbClr val="FFFFFF">
                    <a:alpha val="100000"/>
                  </a:srgbClr>
                </a:solidFill>
                <a:latin typeface="Microsoft Yahei"/>
                <a:ea typeface="Microsoft Yahei"/>
                <a:cs typeface="Microsoft Yahei"/>
              </a:rPr>
              <a:t>建立维修知识库，汇总各类设备维修案例、经验技巧、技术文档等，方便维修人员随时查阅和学习。</a:t>
            </a:r>
          </a:p>
        </p:txBody>
      </p:sp>
      <p:sp>
        <p:nvSpPr>
          <p:cNvPr id="14" name="TextBox 14"/>
          <p:cNvSpPr txBox="1"/>
          <p:nvPr/>
        </p:nvSpPr>
        <p:spPr>
          <a:xfrm>
            <a:off x="6298199" y="3066218"/>
            <a:ext cx="2482200"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606" b="1">
                <a:solidFill>
                  <a:srgbClr val="FFFFFF">
                    <a:alpha val="100000"/>
                  </a:srgbClr>
                </a:solidFill>
                <a:latin typeface="Microsoft Yahei"/>
                <a:ea typeface="Microsoft Yahei"/>
                <a:cs typeface="Microsoft Yahei"/>
              </a:rPr>
              <a:t>维修知识库</a:t>
            </a:r>
          </a:p>
        </p:txBody>
      </p:sp>
      <p:sp>
        <p:nvSpPr>
          <p:cNvPr id="15" name="AutoShape 15"/>
          <p:cNvSpPr/>
          <p:nvPr/>
        </p:nvSpPr>
        <p:spPr>
          <a:xfrm>
            <a:off x="9084778" y="2204114"/>
            <a:ext cx="2682240" cy="4040827"/>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rot="2700000">
            <a:off x="9816298" y="1594514"/>
            <a:ext cx="1219200" cy="1219200"/>
          </a:xfrm>
          <a:prstGeom prst="round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9143413" y="3680389"/>
            <a:ext cx="2562225" cy="2247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500">
                <a:solidFill>
                  <a:srgbClr val="FFFFFF">
                    <a:alpha val="100000"/>
                  </a:srgbClr>
                </a:solidFill>
                <a:latin typeface="Microsoft Yahei"/>
                <a:ea typeface="Microsoft Yahei"/>
                <a:cs typeface="Microsoft Yahei"/>
              </a:rPr>
              <a:t>定期发布新技术、新方法的推广信息，引导维修人员关注和学习新技术，推动维修工作的创新发展。</a:t>
            </a:r>
          </a:p>
        </p:txBody>
      </p:sp>
      <p:sp>
        <p:nvSpPr>
          <p:cNvPr id="18" name="TextBox 18"/>
          <p:cNvSpPr txBox="1"/>
          <p:nvPr/>
        </p:nvSpPr>
        <p:spPr>
          <a:xfrm>
            <a:off x="9184798" y="3066218"/>
            <a:ext cx="2482200"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606" b="1">
                <a:solidFill>
                  <a:srgbClr val="FFFFFF">
                    <a:alpha val="100000"/>
                  </a:srgbClr>
                </a:solidFill>
                <a:latin typeface="Microsoft Yahei"/>
                <a:ea typeface="Microsoft Yahei"/>
                <a:cs typeface="Microsoft Yahei"/>
              </a:rPr>
              <a:t>新技术推广</a:t>
            </a:r>
          </a:p>
        </p:txBody>
      </p:sp>
      <p:sp>
        <p:nvSpPr>
          <p:cNvPr id="19" name="Freeform 19"/>
          <p:cNvSpPr/>
          <p:nvPr/>
        </p:nvSpPr>
        <p:spPr>
          <a:xfrm>
            <a:off x="4283378" y="1899021"/>
            <a:ext cx="738646" cy="610186"/>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7126527" y="1849642"/>
            <a:ext cx="825545" cy="78209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0065807" y="1802042"/>
            <a:ext cx="720182" cy="657840"/>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平台功能需求</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搭建车间技术交流平台方案</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整体架构</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采用B/S架构，分为前端展示层、业务逻辑层和数据访问层，实现前后端分离，提高系统可维护性和扩展性。</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技术框架</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选用成熟的Spring Boot框架，集成Spring MVC、MyBatis等优秀开源组件，构建稳定、高效的技术底座。</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数据库设计</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选用关系型数据库MySQL，设计合理的数据表结构和索引，保证数据的完整性和查询效率。</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平台架构设计</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3759511" y="1362723"/>
            <a:ext cx="868995" cy="1950411"/>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194008" y="1362723"/>
            <a:ext cx="868995" cy="1950411"/>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628506" y="1362723"/>
            <a:ext cx="868995" cy="1950411"/>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063003" y="1362723"/>
            <a:ext cx="868995" cy="1950411"/>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53186" y="4215689"/>
            <a:ext cx="2564970" cy="17068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采用Vue.js框架，结合Element UI组件库，实现丰富的界面效果和交互体验。</a:t>
            </a:r>
          </a:p>
        </p:txBody>
      </p:sp>
      <p:sp>
        <p:nvSpPr>
          <p:cNvPr id="7" name="TextBox 7"/>
          <p:cNvSpPr txBox="1"/>
          <p:nvPr/>
        </p:nvSpPr>
        <p:spPr>
          <a:xfrm>
            <a:off x="616434" y="3581705"/>
            <a:ext cx="2482200"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alpha val="100000"/>
                  </a:schemeClr>
                </a:solidFill>
                <a:latin typeface="Microsoft Yahei"/>
                <a:ea typeface="Microsoft Yahei"/>
                <a:cs typeface="Microsoft Yahei"/>
              </a:rPr>
              <a:t>前端技术</a:t>
            </a:r>
          </a:p>
        </p:txBody>
      </p:sp>
      <p:sp>
        <p:nvSpPr>
          <p:cNvPr id="8" name="Freeform 8"/>
          <p:cNvSpPr/>
          <p:nvPr/>
        </p:nvSpPr>
        <p:spPr>
          <a:xfrm>
            <a:off x="9301454" y="1362723"/>
            <a:ext cx="868995" cy="1950411"/>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735951" y="1362723"/>
            <a:ext cx="868995" cy="1950411"/>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10170449" y="1362723"/>
            <a:ext cx="868995" cy="1950411"/>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0604947" y="1362723"/>
            <a:ext cx="868995" cy="1950411"/>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988539" y="1362723"/>
            <a:ext cx="868995" cy="1950411"/>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1423037" y="1362723"/>
            <a:ext cx="868995" cy="1950411"/>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857534" y="1362723"/>
            <a:ext cx="868995" cy="1950411"/>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92032" y="1362723"/>
            <a:ext cx="868995" cy="1950411"/>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530482" y="1362723"/>
            <a:ext cx="868995" cy="1950411"/>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6964980" y="1362723"/>
            <a:ext cx="868995" cy="1950411"/>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7399477" y="1362723"/>
            <a:ext cx="868995" cy="1950411"/>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7833975" y="1362723"/>
            <a:ext cx="868995" cy="1950411"/>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997691" y="4215689"/>
            <a:ext cx="2564970" cy="17068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采用JSON格式进行数据交换，确保数据的通用性和可读性。</a:t>
            </a:r>
          </a:p>
        </p:txBody>
      </p:sp>
      <p:sp>
        <p:nvSpPr>
          <p:cNvPr id="21" name="TextBox 21"/>
          <p:cNvSpPr txBox="1"/>
          <p:nvPr/>
        </p:nvSpPr>
        <p:spPr>
          <a:xfrm>
            <a:off x="8929349" y="3581705"/>
            <a:ext cx="2482200"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1">
                    <a:alpha val="100000"/>
                  </a:schemeClr>
                </a:solidFill>
                <a:latin typeface="Microsoft Yahei"/>
                <a:ea typeface="Microsoft Yahei"/>
                <a:cs typeface="Microsoft Yahei"/>
              </a:rPr>
              <a:t>数据传输</a:t>
            </a:r>
          </a:p>
        </p:txBody>
      </p:sp>
      <p:sp>
        <p:nvSpPr>
          <p:cNvPr id="22" name="TextBox 22"/>
          <p:cNvSpPr txBox="1"/>
          <p:nvPr/>
        </p:nvSpPr>
        <p:spPr>
          <a:xfrm>
            <a:off x="3346021" y="4215689"/>
            <a:ext cx="2564970" cy="17068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使用Java语言开发，基于Spring Boot框架，提供RESTful API接口，实现前后端数据交互。</a:t>
            </a:r>
          </a:p>
        </p:txBody>
      </p:sp>
      <p:sp>
        <p:nvSpPr>
          <p:cNvPr id="23" name="TextBox 23"/>
          <p:cNvSpPr txBox="1"/>
          <p:nvPr/>
        </p:nvSpPr>
        <p:spPr>
          <a:xfrm>
            <a:off x="3387405" y="3581705"/>
            <a:ext cx="2482200"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1">
                    <a:alpha val="100000"/>
                  </a:schemeClr>
                </a:solidFill>
                <a:latin typeface="Microsoft Yahei"/>
                <a:ea typeface="Microsoft Yahei"/>
                <a:cs typeface="Microsoft Yahei"/>
              </a:rPr>
              <a:t>后端技术</a:t>
            </a:r>
          </a:p>
        </p:txBody>
      </p:sp>
      <p:sp>
        <p:nvSpPr>
          <p:cNvPr id="24" name="TextBox 24"/>
          <p:cNvSpPr txBox="1"/>
          <p:nvPr/>
        </p:nvSpPr>
        <p:spPr>
          <a:xfrm>
            <a:off x="6219337" y="4215689"/>
            <a:ext cx="2564970" cy="17068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使用MySQL数据库存储结构化数据，如用户信息、设备信息等；使用Redis缓存热点数据，提高系统性能。</a:t>
            </a:r>
          </a:p>
        </p:txBody>
      </p:sp>
      <p:sp>
        <p:nvSpPr>
          <p:cNvPr id="25" name="TextBox 25"/>
          <p:cNvSpPr txBox="1"/>
          <p:nvPr/>
        </p:nvSpPr>
        <p:spPr>
          <a:xfrm>
            <a:off x="6158377" y="3581705"/>
            <a:ext cx="2482200"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alpha val="100000"/>
                  </a:schemeClr>
                </a:solidFill>
                <a:latin typeface="Microsoft Yahei"/>
                <a:ea typeface="Microsoft Yahei"/>
                <a:cs typeface="Microsoft Yahei"/>
              </a:rPr>
              <a:t>数据存储</a:t>
            </a:r>
          </a:p>
        </p:txBody>
      </p:sp>
      <p:sp>
        <p:nvSpPr>
          <p:cNvPr id="26" name="Freeform 26"/>
          <p:cNvSpPr/>
          <p:nvPr/>
        </p:nvSpPr>
        <p:spPr>
          <a:xfrm>
            <a:off x="1683527" y="1942053"/>
            <a:ext cx="888306" cy="791751"/>
          </a:xfrm>
          <a:custGeom>
            <a:rect l="l" t="t" r="r" b="b"/>
            <a:pathLst>
              <a:path w="304800" h="304800">
                <a:moveTo>
                  <a:pt x="152400" y="190500"/>
                </a:moveTo>
                <a:cubicBezTo>
                  <a:pt x="194481" y="190500"/>
                  <a:pt x="228562" y="156381"/>
                  <a:pt x="228562" y="114300"/>
                </a:cubicBezTo>
                <a:lnTo>
                  <a:pt x="228562" y="76200"/>
                </a:lnTo>
                <a:cubicBezTo>
                  <a:pt x="228562" y="23612"/>
                  <a:pt x="190500" y="0"/>
                  <a:pt x="152400" y="0"/>
                </a:cubicBezTo>
                <a:lnTo>
                  <a:pt x="76162" y="0"/>
                </a:lnTo>
                <a:cubicBezTo>
                  <a:pt x="38100" y="0"/>
                  <a:pt x="0" y="20241"/>
                  <a:pt x="0" y="76200"/>
                </a:cubicBezTo>
                <a:cubicBezTo>
                  <a:pt x="0" y="130969"/>
                  <a:pt x="38100" y="152400"/>
                  <a:pt x="76162" y="152400"/>
                </a:cubicBezTo>
                <a:lnTo>
                  <a:pt x="114300" y="152400"/>
                </a:lnTo>
                <a:cubicBezTo>
                  <a:pt x="135322" y="152400"/>
                  <a:pt x="152400" y="169478"/>
                  <a:pt x="152400" y="190500"/>
                </a:cubicBezTo>
                <a:close/>
                <a:moveTo>
                  <a:pt x="247460" y="116329"/>
                </a:moveTo>
                <a:cubicBezTo>
                  <a:pt x="246345" y="167878"/>
                  <a:pt x="204197" y="209550"/>
                  <a:pt x="152400" y="209550"/>
                </a:cubicBezTo>
                <a:lnTo>
                  <a:pt x="133350" y="209550"/>
                </a:lnTo>
                <a:lnTo>
                  <a:pt x="133350" y="190500"/>
                </a:lnTo>
                <a:cubicBezTo>
                  <a:pt x="133350" y="179984"/>
                  <a:pt x="124797" y="171450"/>
                  <a:pt x="114300" y="171450"/>
                </a:cubicBezTo>
                <a:lnTo>
                  <a:pt x="78095" y="171450"/>
                </a:lnTo>
                <a:cubicBezTo>
                  <a:pt x="76952" y="177136"/>
                  <a:pt x="76248" y="183223"/>
                  <a:pt x="76200" y="189795"/>
                </a:cubicBezTo>
                <a:lnTo>
                  <a:pt x="76200" y="229333"/>
                </a:lnTo>
                <a:cubicBezTo>
                  <a:pt x="76600" y="271072"/>
                  <a:pt x="110566" y="304800"/>
                  <a:pt x="152400" y="304800"/>
                </a:cubicBezTo>
                <a:cubicBezTo>
                  <a:pt x="152400" y="283740"/>
                  <a:pt x="169478" y="266700"/>
                  <a:pt x="190500" y="266700"/>
                </a:cubicBezTo>
                <a:lnTo>
                  <a:pt x="228562" y="266700"/>
                </a:lnTo>
                <a:cubicBezTo>
                  <a:pt x="266700" y="266700"/>
                  <a:pt x="304800" y="245269"/>
                  <a:pt x="304800" y="190500"/>
                </a:cubicBezTo>
                <a:cubicBezTo>
                  <a:pt x="304800" y="143894"/>
                  <a:pt x="278273" y="122301"/>
                  <a:pt x="247460" y="116329"/>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4445000" y="1806876"/>
            <a:ext cx="926928" cy="926928"/>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7206367" y="1886534"/>
            <a:ext cx="902789" cy="902789"/>
          </a:xfrm>
          <a:custGeom>
            <a:rect l="l" t="t" r="r" b="b"/>
            <a:pathLst>
              <a:path w="304800" h="304800">
                <a:moveTo>
                  <a:pt x="81229" y="194615"/>
                </a:moveTo>
                <a:cubicBezTo>
                  <a:pt x="74981" y="196987"/>
                  <a:pt x="67751" y="198358"/>
                  <a:pt x="60208" y="198358"/>
                </a:cubicBezTo>
                <a:cubicBezTo>
                  <a:pt x="26537" y="198358"/>
                  <a:pt x="-752" y="171069"/>
                  <a:pt x="-752" y="137398"/>
                </a:cubicBezTo>
                <a:cubicBezTo>
                  <a:pt x="-752" y="108871"/>
                  <a:pt x="18840" y="84925"/>
                  <a:pt x="45301" y="78276"/>
                </a:cubicBezTo>
                <a:lnTo>
                  <a:pt x="45720" y="78191"/>
                </a:lnTo>
                <a:lnTo>
                  <a:pt x="45720" y="76210"/>
                </a:lnTo>
                <a:cubicBezTo>
                  <a:pt x="45720" y="76190"/>
                  <a:pt x="45720" y="76171"/>
                  <a:pt x="45720" y="76152"/>
                </a:cubicBezTo>
                <a:cubicBezTo>
                  <a:pt x="45720" y="42481"/>
                  <a:pt x="73009" y="15192"/>
                  <a:pt x="106680" y="15192"/>
                </a:cubicBezTo>
                <a:cubicBezTo>
                  <a:pt x="116148" y="15192"/>
                  <a:pt x="125111" y="17355"/>
                  <a:pt x="133102" y="21203"/>
                </a:cubicBezTo>
                <a:lnTo>
                  <a:pt x="132740" y="21041"/>
                </a:lnTo>
                <a:cubicBezTo>
                  <a:pt x="142580" y="8153"/>
                  <a:pt x="157953" y="-86"/>
                  <a:pt x="175250" y="-86"/>
                </a:cubicBezTo>
                <a:cubicBezTo>
                  <a:pt x="202273" y="-86"/>
                  <a:pt x="224600" y="20002"/>
                  <a:pt x="228114" y="46063"/>
                </a:cubicBezTo>
                <a:lnTo>
                  <a:pt x="228143" y="46339"/>
                </a:lnTo>
                <a:cubicBezTo>
                  <a:pt x="243964" y="49454"/>
                  <a:pt x="256127" y="62036"/>
                  <a:pt x="258594" y="77819"/>
                </a:cubicBezTo>
                <a:lnTo>
                  <a:pt x="258623" y="78038"/>
                </a:lnTo>
                <a:cubicBezTo>
                  <a:pt x="285255" y="84953"/>
                  <a:pt x="304610" y="108785"/>
                  <a:pt x="304610" y="137131"/>
                </a:cubicBezTo>
                <a:cubicBezTo>
                  <a:pt x="304610" y="170802"/>
                  <a:pt x="277320" y="198091"/>
                  <a:pt x="243649" y="198091"/>
                </a:cubicBezTo>
                <a:cubicBezTo>
                  <a:pt x="234134" y="198091"/>
                  <a:pt x="225133" y="195910"/>
                  <a:pt x="217113" y="192024"/>
                </a:cubicBezTo>
                <a:lnTo>
                  <a:pt x="217475" y="192186"/>
                </a:lnTo>
                <a:cubicBezTo>
                  <a:pt x="209226" y="205435"/>
                  <a:pt x="197406" y="215779"/>
                  <a:pt x="183366" y="222018"/>
                </a:cubicBezTo>
                <a:lnTo>
                  <a:pt x="182880" y="222209"/>
                </a:lnTo>
                <a:lnTo>
                  <a:pt x="182880" y="274330"/>
                </a:lnTo>
                <a:lnTo>
                  <a:pt x="213360" y="289570"/>
                </a:lnTo>
                <a:lnTo>
                  <a:pt x="213360" y="304810"/>
                </a:lnTo>
                <a:lnTo>
                  <a:pt x="91440" y="304810"/>
                </a:lnTo>
                <a:lnTo>
                  <a:pt x="91440" y="289570"/>
                </a:lnTo>
                <a:lnTo>
                  <a:pt x="121920" y="274330"/>
                </a:lnTo>
                <a:lnTo>
                  <a:pt x="121920" y="228610"/>
                </a:lnTo>
                <a:lnTo>
                  <a:pt x="81229" y="194624"/>
                </a:lnTo>
                <a:close/>
                <a:moveTo>
                  <a:pt x="76200" y="152400"/>
                </a:moveTo>
                <a:lnTo>
                  <a:pt x="121920" y="198120"/>
                </a:lnTo>
                <a:lnTo>
                  <a:pt x="121920" y="152400"/>
                </a:lnTo>
                <a:lnTo>
                  <a:pt x="7620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9948635" y="1888948"/>
            <a:ext cx="897962" cy="897962"/>
          </a:xfrm>
          <a:custGeom>
            <a:rect l="l" t="t" r="r" b="b"/>
            <a:pathLst>
              <a:path w="304800" h="304800">
                <a:moveTo>
                  <a:pt x="274320" y="167640"/>
                </a:moveTo>
                <a:lnTo>
                  <a:pt x="274320" y="274320"/>
                </a:lnTo>
                <a:cubicBezTo>
                  <a:pt x="274320" y="291151"/>
                  <a:pt x="260671" y="304800"/>
                  <a:pt x="243840" y="304800"/>
                </a:cubicBezTo>
                <a:cubicBezTo>
                  <a:pt x="227009" y="304800"/>
                  <a:pt x="213360" y="291151"/>
                  <a:pt x="213360" y="274320"/>
                </a:cubicBezTo>
                <a:lnTo>
                  <a:pt x="213360" y="274320"/>
                </a:lnTo>
                <a:lnTo>
                  <a:pt x="213360" y="198120"/>
                </a:lnTo>
                <a:lnTo>
                  <a:pt x="182880" y="198120"/>
                </a:lnTo>
                <a:lnTo>
                  <a:pt x="182880" y="45720"/>
                </a:lnTo>
                <a:cubicBezTo>
                  <a:pt x="182880" y="20469"/>
                  <a:pt x="203349" y="0"/>
                  <a:pt x="228600" y="0"/>
                </a:cubicBezTo>
                <a:lnTo>
                  <a:pt x="228600" y="0"/>
                </a:lnTo>
                <a:lnTo>
                  <a:pt x="274320" y="0"/>
                </a:lnTo>
                <a:lnTo>
                  <a:pt x="274320" y="167640"/>
                </a:lnTo>
                <a:close/>
                <a:moveTo>
                  <a:pt x="60960" y="152400"/>
                </a:moveTo>
                <a:cubicBezTo>
                  <a:pt x="44129" y="152400"/>
                  <a:pt x="30480" y="138751"/>
                  <a:pt x="30480" y="121920"/>
                </a:cubicBezTo>
                <a:lnTo>
                  <a:pt x="30480" y="121920"/>
                </a:lnTo>
                <a:lnTo>
                  <a:pt x="30480" y="15240"/>
                </a:lnTo>
                <a:cubicBezTo>
                  <a:pt x="30480" y="6820"/>
                  <a:pt x="37300" y="0"/>
                  <a:pt x="45720" y="0"/>
                </a:cubicBezTo>
                <a:cubicBezTo>
                  <a:pt x="54140" y="0"/>
                  <a:pt x="60960" y="6820"/>
                  <a:pt x="60960" y="15240"/>
                </a:cubicBezTo>
                <a:lnTo>
                  <a:pt x="60960" y="15240"/>
                </a:lnTo>
                <a:lnTo>
                  <a:pt x="60960" y="76200"/>
                </a:lnTo>
                <a:lnTo>
                  <a:pt x="76200" y="76200"/>
                </a:lnTo>
                <a:lnTo>
                  <a:pt x="76200" y="15240"/>
                </a:lnTo>
                <a:cubicBezTo>
                  <a:pt x="76200" y="6820"/>
                  <a:pt x="83020" y="0"/>
                  <a:pt x="91440" y="0"/>
                </a:cubicBezTo>
                <a:cubicBezTo>
                  <a:pt x="99860" y="0"/>
                  <a:pt x="106680" y="6820"/>
                  <a:pt x="106680" y="15240"/>
                </a:cubicBezTo>
                <a:lnTo>
                  <a:pt x="106680" y="15240"/>
                </a:lnTo>
                <a:lnTo>
                  <a:pt x="106680" y="76200"/>
                </a:lnTo>
                <a:lnTo>
                  <a:pt x="121920" y="76200"/>
                </a:lnTo>
                <a:lnTo>
                  <a:pt x="121920" y="15240"/>
                </a:lnTo>
                <a:cubicBezTo>
                  <a:pt x="121920" y="6820"/>
                  <a:pt x="128740" y="0"/>
                  <a:pt x="137160" y="0"/>
                </a:cubicBezTo>
                <a:cubicBezTo>
                  <a:pt x="145580" y="0"/>
                  <a:pt x="152400" y="6820"/>
                  <a:pt x="152400" y="15240"/>
                </a:cubicBezTo>
                <a:lnTo>
                  <a:pt x="152400" y="15240"/>
                </a:lnTo>
                <a:lnTo>
                  <a:pt x="152400" y="121920"/>
                </a:lnTo>
                <a:cubicBezTo>
                  <a:pt x="152400" y="138751"/>
                  <a:pt x="138751" y="152400"/>
                  <a:pt x="121920" y="152400"/>
                </a:cubicBezTo>
                <a:lnTo>
                  <a:pt x="121920" y="152400"/>
                </a:lnTo>
                <a:lnTo>
                  <a:pt x="121920" y="274320"/>
                </a:lnTo>
                <a:cubicBezTo>
                  <a:pt x="121920" y="291151"/>
                  <a:pt x="108271" y="304800"/>
                  <a:pt x="91440" y="304800"/>
                </a:cubicBezTo>
                <a:cubicBezTo>
                  <a:pt x="74609" y="304800"/>
                  <a:pt x="60960" y="291151"/>
                  <a:pt x="60960" y="274320"/>
                </a:cubicBezTo>
                <a:lnTo>
                  <a:pt x="60960" y="274320"/>
                </a:lnTo>
                <a:lnTo>
                  <a:pt x="6096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rot="-5400000">
            <a:off x="11368526" y="5979399"/>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rot="-5400000">
            <a:off x="11368526" y="6190229"/>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2" name="Group 32"/>
          <p:cNvGrpSpPr/>
          <p:nvPr/>
        </p:nvGrpSpPr>
        <p:grpSpPr>
          <a:xfrm>
            <a:off x="454963" y="93878"/>
            <a:ext cx="10641129" cy="914400"/>
            <a:chOff x="454963" y="93878"/>
            <a:chExt cx="10641129" cy="914400"/>
          </a:xfrm>
        </p:grpSpPr>
        <p:sp>
          <p:nvSpPr>
            <p:cNvPr id="33" name="AutoShape 3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TextBox 5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技术选型与实现</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https://d.book118.com/627130200066006033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74</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2024-09-06T22:12:20.381</cp:lastPrinted>
  <dcterms:created xsi:type="dcterms:W3CDTF">2024-09-06T14:12:20Z</dcterms:created>
  <dcterms:modified xsi:type="dcterms:W3CDTF">2024-09-06T14:12:22Z</dcterms:modified>
</cp:coreProperties>
</file>