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91CF082-376E-4764-9CD3-2AAFBA2138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50E1F88-FB94-4F8F-96AF-FBB7CF677D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70F7851-0EF7-4F85-9453-3763001F53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A2DFB24-7635-404A-B460-56407402A2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B0E8524-F626-4F4F-97A7-6129EED763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6FE02A6-2706-4D2A-9D0A-A7BA5FD255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D54F852-F369-4CD4-AB80-CEAF8627AE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377579D-79EC-4E98-AA3E-6173BA9672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475EFB7-605C-4A80-BABE-DBC24C1ADD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90D56F8-D2E2-48EE-AC9E-940237DE1F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07C3612-DA9A-4BA9-90C2-CDE114ADE9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10.jpeg" /><Relationship Id="rId6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14.jpeg" /><Relationship Id="rId6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27132046033006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049867" y="5173998"/>
            <a:ext cx="3454400" cy="612806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49867" y="4442659"/>
            <a:ext cx="3454400" cy="612806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049867" y="1052928"/>
            <a:ext cx="10114374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提升组织绩效的有效管理咨询策略解析分享探讨研究讲解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15506" y="4498554"/>
            <a:ext cx="2798081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515506" y="5229894"/>
            <a:ext cx="3373814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2024-02-02</a:t>
            </a:r>
          </a:p>
        </p:txBody>
      </p:sp>
      <p:sp>
        <p:nvSpPr>
          <p:cNvPr id="7" name="AutoShape 7"/>
          <p:cNvSpPr/>
          <p:nvPr/>
        </p:nvSpPr>
        <p:spPr>
          <a:xfrm>
            <a:off x="1049867" y="4442659"/>
            <a:ext cx="203200" cy="61280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049867" y="5173998"/>
            <a:ext cx="203200" cy="61280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组织绩效现状及挑战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有效管理咨询策略解析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成功案例分享与启示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实施过程中的关键点把控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探讨未来发展趋势及挑战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总结回顾与展望未来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管理咨询作为一种专业服务，致力于帮助企业解决管理问题，提升绩效。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本次分享旨在探讨管理咨询如何有效助力组织绩效提升，分享实用策略与方法。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t="8771" b="8771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l="3158" r="3158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t="8771" b="8771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随着市场竞争的加剧，组织绩效提升成为企业持续发展的关键。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背景与目的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8778" r="18778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989" r="16989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3174" r="3174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6416218" y="3460761"/>
            <a:ext cx="2285143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416218" y="4197615"/>
            <a:ext cx="2288381" cy="2112169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571418" y="3460761"/>
            <a:ext cx="2285429" cy="8521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571418" y="4206759"/>
            <a:ext cx="2288096" cy="2103025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265251" y="3460761"/>
            <a:ext cx="2286000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265251" y="4204473"/>
            <a:ext cx="2286000" cy="2105311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3" name="AutoShape 13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管理咨询在组织绩效提升中的作用</a:t>
              </a:r>
            </a:p>
          </p:txBody>
        </p:sp>
      </p:grpSp>
      <p:sp>
        <p:nvSpPr>
          <p:cNvPr id="37" name="TextBox 37"/>
          <p:cNvSpPr txBox="1"/>
          <p:nvPr/>
        </p:nvSpPr>
        <p:spPr>
          <a:xfrm>
            <a:off x="756455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通过深入调研，发现组织运营中存在的问题和瓶颈。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3628568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基于问题诊断，制定针对性的解决方案和实施计划。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6466794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协助企业落实解决方案，确保措施得到有效执行。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9318371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对实施成果进行评估，持续优化改进方案。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05451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诊断问题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3628568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制定方案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6433598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辅导实施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9265251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评估效果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分享内容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结构安排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重点突出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互动环节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本次分享内容与结构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23982" r="23982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18678" r="18678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t="116" b="116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涵盖管理咨询的基本概念、方法论、实践案例等。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按照“理论介绍-方法讲解-案例分析-总结展望”的逻辑框架进行组织。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强调管理咨询在提升组织绩效方面的核心策略和实践经验。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设置提问、讨论环节，鼓励听众积极参与交流。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组织绩效现状及挑战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9995" r="19995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关键绩效指标（KPI）达成情况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评估组织在关键业务领域的绩效指标完成情况，如销售额、客户满意度、生产效率等。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整体绩效表现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包括财务绩效、市场绩效、内部流程绩效和员工绩效等方面的综合评价。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绩效差距分析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与同行业或标杆企业相比，识别组织在绩效方面存在的差距和不足。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当前组织绩效水平概述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8542" r="8542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583" r="16583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alpha val="100000"/>
                  <a:lumMod val="60000"/>
                  <a:lumMod val="40000"/>
                </a:scheme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alpha val="100000"/>
                  <a:lumMod val="60000"/>
                  <a:lumMod val="40000"/>
                </a:scheme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alpha val="100000"/>
                  <a:lumMod val="60000"/>
                  <a:lumMod val="40000"/>
                </a:scheme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alpha val="100000"/>
                  <a:lumMod val="60000"/>
                  <a:lumMod val="40000"/>
                </a:scheme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市场竞争压力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内部管理问题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技术创新需求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人才培养与引进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面临的主要问题和挑战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随着市场竞争的加剧，组织需要不断提升自身竞争力以应对市场变化。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新技术的不断涌现对组织提出了更高的要求，需要组织加强技术创新和研发能力。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包括组织架构不合理、流程繁琐低效、员工激励不足等内部管理问题，影响组织绩效的提升。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优秀人才的缺乏和流失对组织绩效产生负面影响，需要加强人才培养和引进工作。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1875" r="21875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包括政策法规、经济环境、社会文化等方面的变化对组织绩效产生的影响。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外部环境因素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内部资源因素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企业文化因素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领导力与决策水平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组织内部资源如资金、技术、人才等对绩效产生的影响，需要合理配置和利用内部资源。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企业文化对组织绩效具有潜移默化的影响，积极向上的企业文化有助于提升组织绩效。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领导者的领导力和决策水平对组织绩效产生重要影响，需要提高领导者的综合素质和决策能力。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影响因素分析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有效管理咨询策略解析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确保咨询策略与组织长期发展目标保持一致。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以组织战略目标为导向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收集并分析相关数据，确保策略制定基于客观事实。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基于数据与事实分析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引入行业内优秀企业的成功实践，提高策略制定的有效性。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借鉴最佳实践与行业经验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激发组织内部创新活力，建立持续改进的文化氛围。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鼓励创新与持续改进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策略制定原则与方法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343439" y="1390903"/>
            <a:ext cx="3583020" cy="975360"/>
            <a:chOff x="4343439" y="1390903"/>
            <a:chExt cx="3583020" cy="975360"/>
          </a:xfrm>
        </p:grpSpPr>
        <p:sp>
          <p:nvSpPr>
            <p:cNvPr id="3" name="AutoShape 3"/>
            <p:cNvSpPr/>
            <p:nvPr/>
          </p:nvSpPr>
          <p:spPr>
            <a:xfrm>
              <a:off x="695109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6" name="Picture 6"/>
          <p:cNvPicPr>
            <a:picLocks noChangeAspect="1"/>
          </p:cNvPicPr>
          <p:nvPr/>
        </p:nvPicPr>
        <p:blipFill>
          <a:blip r:embed="rId2">
            <a:alphaModFix/>
          </a:blip>
          <a:srcRect l="25690" r="25690"/>
          <a:stretch>
            <a:fillRect/>
          </a:stretch>
        </p:blipFill>
        <p:spPr>
          <a:xfrm>
            <a:off x="8437172" y="1327341"/>
            <a:ext cx="3341640" cy="4581961"/>
          </a:xfrm>
          <a:prstGeom prst="rect">
            <a:avLst/>
          </a:prstGeom>
        </p:spPr>
      </p:pic>
      <p:sp>
        <p:nvSpPr>
          <p:cNvPr id="7" name="AutoShape 7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601242" y="2425290"/>
            <a:ext cx="3433799" cy="12597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优化市场定位、产品组合和渠道布局，提升品牌影响力。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14677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01242" y="1602358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市场营销策略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4405571" y="2425290"/>
            <a:ext cx="3433799" cy="12597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改善生产流程、降低成本、提高效率，增强企业竞争力。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5571" y="1601372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运营管理策略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4982395"/>
            <a:ext cx="3433799" cy="1262987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完善人才选拔、培训和激励机制，提升员工满意度和绩效。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14677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01242" y="4150486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人力资源管理策略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4982395"/>
            <a:ext cx="3438525" cy="1262987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优化资金运作、控制风险、提高收益，确保企业稳健发展。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5109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386521" y="4150486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财务管理策略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关键业务领域咨询策略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78588" y="4047424"/>
            <a:ext cx="5505365" cy="169879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799673" y="4047424"/>
            <a:ext cx="5613739" cy="169879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799673" y="1935245"/>
            <a:ext cx="5613739" cy="170962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78588" y="1935245"/>
            <a:ext cx="5505365" cy="170962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14495" y="2158706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打破部门壁垒</a:t>
            </a:r>
          </a:p>
        </p:txBody>
      </p:sp>
      <p:sp>
        <p:nvSpPr>
          <p:cNvPr id="7" name="AutoShape 7"/>
          <p:cNvSpPr/>
          <p:nvPr/>
        </p:nvSpPr>
        <p:spPr>
          <a:xfrm>
            <a:off x="4208189" y="1910609"/>
            <a:ext cx="3775622" cy="3858888"/>
          </a:xfrm>
          <a:prstGeom prst="ellipse">
            <a:avLst/>
          </a:prstGeom>
          <a:gradFill>
            <a:gsLst>
              <a:gs pos="0">
                <a:schemeClr val="lt1">
                  <a:alpha val="100000"/>
                </a:schemeClr>
              </a:gs>
              <a:gs pos="100000">
                <a:schemeClr val="lt1">
                  <a:alpha val="100000"/>
                </a:schemeClr>
              </a:gs>
            </a:gsLst>
            <a:path path="circle">
              <a:fillToRect l="50000" t="50000" r="50000" b="50000"/>
            </a:path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954763" y="2673647"/>
            <a:ext cx="2282475" cy="233281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632366" y="3347887"/>
            <a:ext cx="927269" cy="98433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94053" y="1747648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098384" y="1747648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7811074" y="2673647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培养员工全局观念，鼓励跨部门合作与创新。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68342" y="2166108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强化协同意识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114495" y="4270522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优化流程设计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668342" y="4277924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明确职责分工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5401184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11059294" y="5401184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497434" y="1795882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11098377" y="1797101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11049615" y="5464454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8666" y="5452263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7811074" y="4762272"/>
            <a:ext cx="3267075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确保各部门职责清晰、分工明确，避免推诿扯皮现象。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1114495" y="2673647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建立跨部门沟通机制，促进信息共享与资源整合。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1114495" y="4762272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简化繁琐流程，提高跨部门协同效率。</a:t>
            </a:r>
          </a:p>
        </p:txBody>
      </p:sp>
      <p:grpSp>
        <p:nvGrpSpPr>
          <p:cNvPr id="25" name="Group 2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6" name="AutoShape 2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TextBox 4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跨部门协同与整合优化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18874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7">
            <a:solidFill>
              <a:schemeClr val="dk2">
                <a:alpha val="60000"/>
              </a:scheme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267642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设定明确的改进目标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575272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制定具体的改进计划，明确改进方向和目标。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3139895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264136" y="1220082"/>
            <a:ext cx="542436" cy="530244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 flipV="1">
            <a:off x="6220648" y="2346968"/>
            <a:ext cx="0" cy="3305393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4684480" y="3999665"/>
            <a:ext cx="3072335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AutoShape 9"/>
          <p:cNvSpPr/>
          <p:nvPr/>
        </p:nvSpPr>
        <p:spPr>
          <a:xfrm>
            <a:off x="6589461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7">
            <a:solidFill>
              <a:schemeClr val="dk2">
                <a:alpha val="60000"/>
              </a:scheme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6638230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建立反馈机制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945860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鼓励员工提出意见和建议，及时收集并处理反馈信息。</a:t>
            </a:r>
          </a:p>
        </p:txBody>
      </p:sp>
      <p:sp>
        <p:nvSpPr>
          <p:cNvPr id="12" name="AutoShape 12"/>
          <p:cNvSpPr/>
          <p:nvPr/>
        </p:nvSpPr>
        <p:spPr>
          <a:xfrm rot="2700000">
            <a:off x="8510482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218874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7">
            <a:solidFill>
              <a:schemeClr val="dk2">
                <a:alpha val="60000"/>
              </a:scheme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67642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定期开展评估与审查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5272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对咨询策略实施效果进行定期评估，及时调整优化方案。</a:t>
            </a:r>
          </a:p>
        </p:txBody>
      </p:sp>
      <p:sp>
        <p:nvSpPr>
          <p:cNvPr id="16" name="AutoShape 16"/>
          <p:cNvSpPr/>
          <p:nvPr/>
        </p:nvSpPr>
        <p:spPr>
          <a:xfrm rot="2700000">
            <a:off x="3139895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589461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7">
            <a:solidFill>
              <a:schemeClr val="dk2">
                <a:alpha val="60000"/>
              </a:scheme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638230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培育持续改进文化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945860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将持续改进理念融入企业文化，激发员工改进积极性。</a:t>
            </a:r>
          </a:p>
        </p:txBody>
      </p:sp>
      <p:sp>
        <p:nvSpPr>
          <p:cNvPr id="20" name="AutoShape 20"/>
          <p:cNvSpPr/>
          <p:nvPr/>
        </p:nvSpPr>
        <p:spPr>
          <a:xfrm rot="2700000">
            <a:off x="8510482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672065" y="1195698"/>
            <a:ext cx="492903" cy="492903"/>
          </a:xfrm>
          <a:custGeom>
            <a:rect l="l" t="t" r="r" b="b"/>
            <a:pathLst>
              <a:path w="304800" h="304800">
                <a:moveTo>
                  <a:pt x="264633" y="75590"/>
                </a:moveTo>
                <a:cubicBezTo>
                  <a:pt x="273768" y="97622"/>
                  <a:pt x="269415" y="123920"/>
                  <a:pt x="251498" y="141837"/>
                </a:cubicBezTo>
                <a:cubicBezTo>
                  <a:pt x="231772" y="161563"/>
                  <a:pt x="201959" y="164649"/>
                  <a:pt x="178784" y="151571"/>
                </a:cubicBezTo>
                <a:lnTo>
                  <a:pt x="162030" y="169869"/>
                </a:lnTo>
                <a:lnTo>
                  <a:pt x="173984" y="181870"/>
                </a:lnTo>
                <a:lnTo>
                  <a:pt x="181127" y="174727"/>
                </a:lnTo>
                <a:cubicBezTo>
                  <a:pt x="184775" y="171069"/>
                  <a:pt x="190700" y="171069"/>
                  <a:pt x="194348" y="174727"/>
                </a:cubicBezTo>
                <a:lnTo>
                  <a:pt x="252279" y="233248"/>
                </a:lnTo>
                <a:cubicBezTo>
                  <a:pt x="255937" y="236896"/>
                  <a:pt x="255937" y="242821"/>
                  <a:pt x="252279" y="246469"/>
                </a:cubicBezTo>
                <a:lnTo>
                  <a:pt x="225838" y="272910"/>
                </a:lnTo>
                <a:cubicBezTo>
                  <a:pt x="222190" y="276568"/>
                  <a:pt x="216265" y="276568"/>
                  <a:pt x="212617" y="272910"/>
                </a:cubicBezTo>
                <a:lnTo>
                  <a:pt x="154686" y="214389"/>
                </a:lnTo>
                <a:cubicBezTo>
                  <a:pt x="151028" y="210741"/>
                  <a:pt x="151028" y="204816"/>
                  <a:pt x="154686" y="201168"/>
                </a:cubicBezTo>
                <a:lnTo>
                  <a:pt x="161211" y="194643"/>
                </a:lnTo>
                <a:lnTo>
                  <a:pt x="149819" y="183223"/>
                </a:lnTo>
                <a:lnTo>
                  <a:pt x="69704" y="270748"/>
                </a:lnTo>
                <a:cubicBezTo>
                  <a:pt x="62398" y="278054"/>
                  <a:pt x="50559" y="278054"/>
                  <a:pt x="43263" y="270748"/>
                </a:cubicBezTo>
                <a:lnTo>
                  <a:pt x="36652" y="264138"/>
                </a:lnTo>
                <a:cubicBezTo>
                  <a:pt x="29347" y="256832"/>
                  <a:pt x="29347" y="244993"/>
                  <a:pt x="36652" y="237696"/>
                </a:cubicBezTo>
                <a:lnTo>
                  <a:pt x="127921" y="161258"/>
                </a:lnTo>
                <a:lnTo>
                  <a:pt x="67304" y="100479"/>
                </a:lnTo>
                <a:lnTo>
                  <a:pt x="48158" y="100470"/>
                </a:lnTo>
                <a:lnTo>
                  <a:pt x="26003" y="64846"/>
                </a:lnTo>
                <a:lnTo>
                  <a:pt x="43834" y="46987"/>
                </a:lnTo>
                <a:lnTo>
                  <a:pt x="80267" y="69285"/>
                </a:lnTo>
                <a:lnTo>
                  <a:pt x="80505" y="88030"/>
                </a:lnTo>
                <a:lnTo>
                  <a:pt x="141827" y="149590"/>
                </a:lnTo>
                <a:lnTo>
                  <a:pt x="159668" y="134655"/>
                </a:lnTo>
                <a:cubicBezTo>
                  <a:pt x="142227" y="110881"/>
                  <a:pt x="144047" y="77391"/>
                  <a:pt x="165535" y="55902"/>
                </a:cubicBezTo>
                <a:cubicBezTo>
                  <a:pt x="183366" y="38071"/>
                  <a:pt x="209521" y="33642"/>
                  <a:pt x="231496" y="42605"/>
                </a:cubicBezTo>
                <a:lnTo>
                  <a:pt x="192215" y="81344"/>
                </a:lnTo>
                <a:lnTo>
                  <a:pt x="225276" y="114405"/>
                </a:lnTo>
                <a:lnTo>
                  <a:pt x="264633" y="75590"/>
                </a:lnTo>
                <a:close/>
                <a:moveTo>
                  <a:pt x="58579" y="247021"/>
                </a:moveTo>
                <a:cubicBezTo>
                  <a:pt x="54931" y="243373"/>
                  <a:pt x="49016" y="243373"/>
                  <a:pt x="45358" y="247021"/>
                </a:cubicBezTo>
                <a:cubicBezTo>
                  <a:pt x="41700" y="250679"/>
                  <a:pt x="41700" y="256594"/>
                  <a:pt x="45358" y="260252"/>
                </a:cubicBezTo>
                <a:cubicBezTo>
                  <a:pt x="49016" y="263900"/>
                  <a:pt x="54931" y="263900"/>
                  <a:pt x="58579" y="260252"/>
                </a:cubicBezTo>
                <a:cubicBezTo>
                  <a:pt x="62236" y="256584"/>
                  <a:pt x="62236" y="250669"/>
                  <a:pt x="58579" y="24702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3297145" y="4016916"/>
            <a:ext cx="476417" cy="476417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8651974" y="4016916"/>
            <a:ext cx="507934" cy="507934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持续改进机制建立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成功案例分享与启示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https://d.book118.com/627132046033006041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2A26"/>
      </a:lt1>
      <a:dk2>
        <a:srgbClr val="D9FFFA"/>
      </a:dk2>
      <a:lt2>
        <a:srgbClr val="000000"/>
      </a:lt2>
      <a:accent1>
        <a:srgbClr val="00BEA8"/>
      </a:accent1>
      <a:accent2>
        <a:srgbClr val="00A5B2"/>
      </a:accent2>
      <a:accent3>
        <a:srgbClr val="00657D"/>
      </a:accent3>
      <a:accent4>
        <a:srgbClr val="05DD68"/>
      </a:accent4>
      <a:accent5>
        <a:srgbClr val="5DE88C"/>
      </a:accent5>
      <a:accent6>
        <a:srgbClr val="6BAF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115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2024-09-13T22:04:16.819</cp:lastPrinted>
  <dcterms:created xsi:type="dcterms:W3CDTF">2024-09-13T14:04:16Z</dcterms:created>
  <dcterms:modified xsi:type="dcterms:W3CDTF">2024-09-13T14:04:19Z</dcterms:modified>
</cp:coreProperties>
</file>