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EC07538-64CA-4DD5-B490-69B140CC8F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1DE0BE-ED9F-4F8A-8AC7-E4EB4F58A3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7A2645E-8B85-4428-A241-A3E25B7FB6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5A370A3-FD0C-4CB5-A8EE-B374863AD1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5E4B5C4-3165-48F2-A6A0-FB219CF5B4C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502037C-5D03-42F1-8D05-94E7AD0274F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0AA44C6-8C85-46E9-B235-22D3F768034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D9947C-F978-44DB-A978-7F659CD7D4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E81359-DF83-4357-AB48-35F74CBCD7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9B4ED8-EF40-4018-8178-14A47EF4EC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1CF084-FD3D-4080-AC85-D729B8B55C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7132156023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急诊科医师教学查房PPT课件</a:t>
            </a:r>
            <a:endParaRPr lang="en-US" sz="1100"/>
          </a:p>
        </p:txBody>
      </p:sp>
      <p:sp>
        <p:nvSpPr>
          <p:cNvPr id="3" name="AutoShape 3"/>
          <p:cNvSpPr/>
          <p:nvPr/>
        </p:nvSpPr>
        <p:spPr>
          <a:xfrm>
            <a:off x="6000750" y="4095750"/>
            <a:ext cx="4101027" cy="524871"/>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汇报时间：2023-12-31</a:t>
            </a:r>
            <a:endParaRPr lang="en-US" sz="1100"/>
          </a:p>
        </p:txBody>
      </p:sp>
      <p:sp>
        <p:nvSpPr>
          <p:cNvPr id="4" name="AutoShape 4"/>
          <p:cNvSpPr/>
          <p:nvPr/>
        </p:nvSpPr>
        <p:spPr>
          <a:xfrm>
            <a:off x="714375" y="4095750"/>
            <a:ext cx="4956128" cy="524871"/>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急诊科医师教学查房概述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急诊科常见病例分享</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急诊科诊疗技术与实践</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急诊科医疗纠纷与应对策略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急诊科医师职业素养与技能提升</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急诊科未来发展与展望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急诊科医师教学查房概述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定义</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目的</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教学查房是急诊科医师通过现场查看病人，结合病例进行讲解、讨论和指导的一种教学活动。</a:t>
            </a:r>
            <a:endParaRPr lang="en-US" sz="1100"/>
          </a:p>
        </p:txBody>
      </p:sp>
      <p:sp>
        <p:nvSpPr>
          <p:cNvPr id="387" name="AutoShape 387"/>
          <p:cNvSpPr/>
          <p:nvPr/>
        </p:nvSpPr>
        <p:spPr>
          <a:xfrm>
            <a:off x="6723849" y="5368319"/>
            <a:ext cx="4775817" cy="90486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提高急诊科医师的临床思维、诊断和治疗能力，促进医学知识的传播和交流。</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285" r="13285"/>
          <a:stretch>
            <a:fillRect/>
          </a:stretch>
        </p:blipFill>
        <p:spPr>
          <a:xfrm>
            <a:off x="3466721" y="3854863"/>
            <a:ext cx="2566605" cy="2621472"/>
          </a:xfrm>
          <a:prstGeom prst="rect">
            <a:avLst/>
          </a:prstGeom>
        </p:spPr>
      </p:pic>
      <p:pic>
        <p:nvPicPr>
          <p:cNvPr id="3" name="Picture 3"/>
          <p:cNvPicPr>
            <a:picLocks noChangeAspect="1"/>
          </p:cNvPicPr>
          <p:nvPr/>
        </p:nvPicPr>
        <p:blipFill>
          <a:blip r:embed="rId3"/>
          <a:srcRect l="17928" r="17928"/>
          <a:stretch>
            <a:fillRect/>
          </a:stretch>
        </p:blipFill>
        <p:spPr>
          <a:xfrm>
            <a:off x="6221730" y="1144815"/>
            <a:ext cx="2495455" cy="2593557"/>
          </a:xfrm>
          <a:prstGeom prst="rect">
            <a:avLst/>
          </a:prstGeom>
        </p:spPr>
      </p:pic>
      <p:pic>
        <p:nvPicPr>
          <p:cNvPr id="4" name="Picture 4"/>
          <p:cNvPicPr>
            <a:picLocks noChangeAspect="1"/>
          </p:cNvPicPr>
          <p:nvPr/>
        </p:nvPicPr>
        <p:blipFill>
          <a:blip r:embed="rId4"/>
          <a:srcRect l="20215" r="20215"/>
          <a:stretch>
            <a:fillRect/>
          </a:stretch>
        </p:blipFill>
        <p:spPr>
          <a:xfrm>
            <a:off x="8842439" y="3854863"/>
            <a:ext cx="2558510" cy="2621472"/>
          </a:xfrm>
          <a:prstGeom prst="rect">
            <a:avLst/>
          </a:prstGeom>
        </p:spPr>
      </p:pic>
      <p:pic>
        <p:nvPicPr>
          <p:cNvPr id="5" name="Picture 5"/>
          <p:cNvPicPr>
            <a:picLocks noChangeAspect="1"/>
          </p:cNvPicPr>
          <p:nvPr/>
        </p:nvPicPr>
        <p:blipFill>
          <a:blip r:embed="rId5"/>
          <a:srcRect l="484" r="484"/>
          <a:stretch>
            <a:fillRect/>
          </a:stretch>
        </p:blipFill>
        <p:spPr>
          <a:xfrm>
            <a:off x="791051" y="1144815"/>
            <a:ext cx="2621496" cy="2647106"/>
          </a:xfrm>
          <a:prstGeom prst="rect">
            <a:avLst/>
          </a:prstGeom>
        </p:spPr>
      </p:pic>
      <p:grpSp>
        <p:nvGrpSpPr>
          <p:cNvPr id="6" name="Group 6"/>
          <p:cNvGrpSpPr/>
          <p:nvPr/>
        </p:nvGrpSpPr>
        <p:grpSpPr>
          <a:xfrm>
            <a:off x="791051" y="3854863"/>
            <a:ext cx="2621496" cy="2621472"/>
            <a:chOff x="791051" y="3854863"/>
            <a:chExt cx="2621496" cy="2621472"/>
          </a:xfrm>
        </p:grpSpPr>
        <p:sp>
          <p:nvSpPr>
            <p:cNvPr id="7" name="AutoShape 7"/>
            <p:cNvSpPr/>
            <p:nvPr/>
          </p:nvSpPr>
          <p:spPr>
            <a:xfrm>
              <a:off x="791051" y="3854863"/>
              <a:ext cx="2621496" cy="262147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TextBox 8"/>
          <p:cNvSpPr txBox="1"/>
          <p:nvPr/>
        </p:nvSpPr>
        <p:spPr>
          <a:xfrm>
            <a:off x="1194244" y="4394835"/>
            <a:ext cx="1754505" cy="739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400">
                <a:solidFill>
                  <a:srgbClr val="FFFFFF">
                    <a:alpha val="100000"/>
                  </a:srgbClr>
                </a:solidFill>
                <a:latin typeface="Microsoft Yahei"/>
                <a:ea typeface="Microsoft Yahei"/>
                <a:cs typeface="Microsoft Yahei"/>
              </a:rPr>
              <a:t>01</a:t>
            </a:r>
          </a:p>
        </p:txBody>
      </p:sp>
      <p:cxnSp>
        <p:nvCxnSpPr>
          <p:cNvPr id="9" name="Connector 9"/>
          <p:cNvCxnSpPr/>
          <p:nvPr/>
        </p:nvCxnSpPr>
        <p:spPr>
          <a:xfrm>
            <a:off x="5149911" y="4014126"/>
            <a:ext cx="951111" cy="0"/>
          </a:xfrm>
          <a:prstGeom prst="line">
            <a:avLst/>
          </a:prstGeom>
          <a:ln w="6350">
            <a:solidFill>
              <a:schemeClr val="lt1"/>
            </a:solidFill>
            <a:prstDash val="dash"/>
          </a:ln>
        </p:spPr>
        <p:style>
          <a:lnRef idx="0">
            <a:schemeClr val="lt1"/>
          </a:lnRef>
          <a:fillRef idx="1">
            <a:schemeClr val="lt1"/>
          </a:fillRef>
          <a:effectRef idx="0">
            <a:schemeClr val="lt1"/>
          </a:effectRef>
          <a:fontRef idx="minor">
            <a:schemeClr val="lt1"/>
          </a:fontRef>
        </p:style>
      </p:cxnSp>
      <p:grpSp>
        <p:nvGrpSpPr>
          <p:cNvPr id="10" name="Group 10"/>
          <p:cNvGrpSpPr/>
          <p:nvPr/>
        </p:nvGrpSpPr>
        <p:grpSpPr>
          <a:xfrm>
            <a:off x="8842439" y="1144815"/>
            <a:ext cx="2558510" cy="2593557"/>
            <a:chOff x="8842439" y="1144815"/>
            <a:chExt cx="2558510" cy="2593557"/>
          </a:xfrm>
        </p:grpSpPr>
        <p:sp>
          <p:nvSpPr>
            <p:cNvPr id="11" name="AutoShape 11"/>
            <p:cNvSpPr/>
            <p:nvPr/>
          </p:nvSpPr>
          <p:spPr>
            <a:xfrm>
              <a:off x="8842439" y="1144815"/>
              <a:ext cx="2558510" cy="259355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TextBox 12"/>
          <p:cNvSpPr txBox="1"/>
          <p:nvPr/>
        </p:nvSpPr>
        <p:spPr>
          <a:xfrm>
            <a:off x="9245632" y="1719834"/>
            <a:ext cx="1754505" cy="739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400">
                <a:solidFill>
                  <a:srgbClr val="FFFFFF">
                    <a:alpha val="100000"/>
                  </a:srgbClr>
                </a:solidFill>
                <a:latin typeface="Microsoft Yahei"/>
                <a:ea typeface="Microsoft Yahei"/>
                <a:cs typeface="Microsoft Yahei"/>
              </a:rPr>
              <a:t>02</a:t>
            </a:r>
          </a:p>
        </p:txBody>
      </p:sp>
      <p:cxnSp>
        <p:nvCxnSpPr>
          <p:cNvPr id="13" name="Connector 13"/>
          <p:cNvCxnSpPr/>
          <p:nvPr/>
        </p:nvCxnSpPr>
        <p:spPr>
          <a:xfrm>
            <a:off x="5149911" y="4014126"/>
            <a:ext cx="951111" cy="0"/>
          </a:xfrm>
          <a:prstGeom prst="line">
            <a:avLst/>
          </a:prstGeom>
          <a:ln w="6350">
            <a:solidFill>
              <a:schemeClr val="lt1"/>
            </a:solidFill>
            <a:prstDash val="dash"/>
          </a:ln>
        </p:spPr>
        <p:style>
          <a:lnRef idx="0">
            <a:schemeClr val="lt1"/>
          </a:lnRef>
          <a:fillRef idx="1">
            <a:schemeClr val="lt1"/>
          </a:fillRef>
          <a:effectRef idx="0">
            <a:schemeClr val="lt1"/>
          </a:effectRef>
          <a:fontRef idx="minor">
            <a:schemeClr val="lt1"/>
          </a:fontRef>
        </p:style>
      </p:cxnSp>
      <p:grpSp>
        <p:nvGrpSpPr>
          <p:cNvPr id="14" name="Group 14"/>
          <p:cNvGrpSpPr/>
          <p:nvPr/>
        </p:nvGrpSpPr>
        <p:grpSpPr>
          <a:xfrm>
            <a:off x="3521636" y="1144815"/>
            <a:ext cx="2511690" cy="2593557"/>
            <a:chOff x="3521636" y="1144815"/>
            <a:chExt cx="2511690" cy="2593557"/>
          </a:xfrm>
        </p:grpSpPr>
        <p:sp>
          <p:nvSpPr>
            <p:cNvPr id="15" name="AutoShape 15"/>
            <p:cNvSpPr/>
            <p:nvPr/>
          </p:nvSpPr>
          <p:spPr>
            <a:xfrm>
              <a:off x="3521636" y="1144815"/>
              <a:ext cx="2511690" cy="259355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Freeform 16"/>
          <p:cNvSpPr/>
          <p:nvPr/>
        </p:nvSpPr>
        <p:spPr>
          <a:xfrm>
            <a:off x="4270010" y="1499797"/>
            <a:ext cx="968121" cy="1047340"/>
          </a:xfrm>
          <a:custGeom>
            <a:rect l="l" t="t" r="r" b="b"/>
            <a:pathLst>
              <a:path w="312" h="303">
                <a:moveTo>
                  <a:pt x="244" y="0"/>
                </a:moveTo>
                <a:cubicBezTo>
                  <a:pt x="231" y="0"/>
                  <a:pt x="219" y="4"/>
                  <a:pt x="209" y="12"/>
                </a:cubicBezTo>
                <a:cubicBezTo>
                  <a:pt x="197" y="22"/>
                  <a:pt x="185" y="34"/>
                  <a:pt x="181" y="49"/>
                </a:cubicBezTo>
                <a:cubicBezTo>
                  <a:pt x="175" y="72"/>
                  <a:pt x="184" y="94"/>
                  <a:pt x="198" y="112"/>
                </a:cubicBezTo>
                <a:cubicBezTo>
                  <a:pt x="197" y="112"/>
                  <a:pt x="196" y="112"/>
                  <a:pt x="195" y="112"/>
                </a:cubicBezTo>
                <a:cubicBezTo>
                  <a:pt x="185" y="112"/>
                  <a:pt x="181" y="101"/>
                  <a:pt x="177" y="92"/>
                </a:cubicBezTo>
                <a:cubicBezTo>
                  <a:pt x="148" y="120"/>
                  <a:pt x="121" y="150"/>
                  <a:pt x="92" y="177"/>
                </a:cubicBezTo>
                <a:cubicBezTo>
                  <a:pt x="85" y="175"/>
                  <a:pt x="78" y="174"/>
                  <a:pt x="71" y="174"/>
                </a:cubicBezTo>
                <a:cubicBezTo>
                  <a:pt x="55" y="174"/>
                  <a:pt x="39" y="180"/>
                  <a:pt x="29" y="192"/>
                </a:cubicBezTo>
                <a:cubicBezTo>
                  <a:pt x="11" y="207"/>
                  <a:pt x="0" y="232"/>
                  <a:pt x="7" y="255"/>
                </a:cubicBezTo>
                <a:cubicBezTo>
                  <a:pt x="9" y="258"/>
                  <a:pt x="9" y="266"/>
                  <a:pt x="14" y="266"/>
                </a:cubicBezTo>
                <a:cubicBezTo>
                  <a:pt x="14" y="266"/>
                  <a:pt x="14" y="266"/>
                  <a:pt x="14" y="266"/>
                </a:cubicBezTo>
                <a:cubicBezTo>
                  <a:pt x="28" y="254"/>
                  <a:pt x="40" y="240"/>
                  <a:pt x="53" y="228"/>
                </a:cubicBezTo>
                <a:cubicBezTo>
                  <a:pt x="62" y="236"/>
                  <a:pt x="71" y="246"/>
                  <a:pt x="80" y="255"/>
                </a:cubicBezTo>
                <a:cubicBezTo>
                  <a:pt x="67" y="269"/>
                  <a:pt x="53" y="282"/>
                  <a:pt x="40" y="296"/>
                </a:cubicBezTo>
                <a:cubicBezTo>
                  <a:pt x="49" y="300"/>
                  <a:pt x="60" y="303"/>
                  <a:pt x="70" y="303"/>
                </a:cubicBezTo>
                <a:cubicBezTo>
                  <a:pt x="81" y="303"/>
                  <a:pt x="91" y="300"/>
                  <a:pt x="100" y="295"/>
                </a:cubicBezTo>
                <a:cubicBezTo>
                  <a:pt x="117" y="282"/>
                  <a:pt x="133" y="265"/>
                  <a:pt x="134" y="244"/>
                </a:cubicBezTo>
                <a:cubicBezTo>
                  <a:pt x="137" y="224"/>
                  <a:pt x="127" y="206"/>
                  <a:pt x="116" y="191"/>
                </a:cubicBezTo>
                <a:cubicBezTo>
                  <a:pt x="117" y="190"/>
                  <a:pt x="117" y="190"/>
                  <a:pt x="118" y="190"/>
                </a:cubicBezTo>
                <a:cubicBezTo>
                  <a:pt x="128" y="190"/>
                  <a:pt x="133" y="202"/>
                  <a:pt x="138" y="209"/>
                </a:cubicBezTo>
                <a:cubicBezTo>
                  <a:pt x="166" y="182"/>
                  <a:pt x="194" y="153"/>
                  <a:pt x="222" y="126"/>
                </a:cubicBezTo>
                <a:cubicBezTo>
                  <a:pt x="230" y="127"/>
                  <a:pt x="237" y="129"/>
                  <a:pt x="245" y="129"/>
                </a:cubicBezTo>
                <a:cubicBezTo>
                  <a:pt x="249" y="129"/>
                  <a:pt x="252" y="128"/>
                  <a:pt x="256" y="127"/>
                </a:cubicBezTo>
                <a:cubicBezTo>
                  <a:pt x="274" y="125"/>
                  <a:pt x="286" y="110"/>
                  <a:pt x="298" y="97"/>
                </a:cubicBezTo>
                <a:cubicBezTo>
                  <a:pt x="312" y="79"/>
                  <a:pt x="311" y="54"/>
                  <a:pt x="302" y="34"/>
                </a:cubicBezTo>
                <a:cubicBezTo>
                  <a:pt x="287" y="47"/>
                  <a:pt x="274" y="62"/>
                  <a:pt x="260" y="75"/>
                </a:cubicBezTo>
                <a:cubicBezTo>
                  <a:pt x="251" y="66"/>
                  <a:pt x="242" y="57"/>
                  <a:pt x="234" y="48"/>
                </a:cubicBezTo>
                <a:cubicBezTo>
                  <a:pt x="247" y="34"/>
                  <a:pt x="261" y="20"/>
                  <a:pt x="274" y="7"/>
                </a:cubicBezTo>
                <a:cubicBezTo>
                  <a:pt x="265" y="2"/>
                  <a:pt x="255" y="0"/>
                  <a:pt x="244"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3616000" y="2615731"/>
            <a:ext cx="2245023" cy="100698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rgbClr val="FFFFFF">
                    <a:alpha val="100000"/>
                  </a:srgbClr>
                </a:solidFill>
                <a:latin typeface="Microsoft Yahei"/>
                <a:ea typeface="Microsoft Yahei"/>
                <a:cs typeface="Microsoft Yahei"/>
              </a:rPr>
              <a:t>医师汇报病史→体格检查→病例分析→讨论与提问→总结。</a:t>
            </a:r>
            <a:endParaRPr lang="en-US" sz="1100"/>
          </a:p>
        </p:txBody>
      </p:sp>
      <p:grpSp>
        <p:nvGrpSpPr>
          <p:cNvPr id="18" name="Group 18"/>
          <p:cNvGrpSpPr/>
          <p:nvPr/>
        </p:nvGrpSpPr>
        <p:grpSpPr>
          <a:xfrm>
            <a:off x="6158675" y="3854863"/>
            <a:ext cx="2558510" cy="2621472"/>
            <a:chOff x="6158675" y="3854863"/>
            <a:chExt cx="2558510" cy="2621472"/>
          </a:xfrm>
        </p:grpSpPr>
        <p:sp>
          <p:nvSpPr>
            <p:cNvPr id="19" name="AutoShape 19"/>
            <p:cNvSpPr/>
            <p:nvPr/>
          </p:nvSpPr>
          <p:spPr>
            <a:xfrm>
              <a:off x="6158675" y="3854863"/>
              <a:ext cx="2558510" cy="262147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6906577" y="4324921"/>
            <a:ext cx="1062610" cy="887826"/>
            <a:chOff x="6906577" y="4324921"/>
            <a:chExt cx="1062610" cy="887826"/>
          </a:xfrm>
        </p:grpSpPr>
        <p:sp>
          <p:nvSpPr>
            <p:cNvPr id="21" name="Freeform 21"/>
            <p:cNvSpPr/>
            <p:nvPr/>
          </p:nvSpPr>
          <p:spPr>
            <a:xfrm>
              <a:off x="6906577" y="4602766"/>
              <a:ext cx="832294" cy="609981"/>
            </a:xfrm>
            <a:custGeom>
              <a:rect l="l" t="t" r="r" b="b"/>
              <a:pathLst>
                <a:path w="4433135" h="3249065">
                  <a:moveTo>
                    <a:pt x="1383752" y="867104"/>
                  </a:moveTo>
                  <a:cubicBezTo>
                    <a:pt x="1340842" y="867128"/>
                    <a:pt x="1298245" y="867404"/>
                    <a:pt x="1258108" y="868142"/>
                  </a:cubicBezTo>
                  <a:cubicBezTo>
                    <a:pt x="1226200" y="868728"/>
                    <a:pt x="1200798" y="897345"/>
                    <a:pt x="1210263" y="944893"/>
                  </a:cubicBezTo>
                  <a:cubicBezTo>
                    <a:pt x="1255501" y="1172141"/>
                    <a:pt x="1399244" y="1917234"/>
                    <a:pt x="1459057" y="2196531"/>
                  </a:cubicBezTo>
                  <a:cubicBezTo>
                    <a:pt x="1517533" y="2469589"/>
                    <a:pt x="1583985" y="2577827"/>
                    <a:pt x="1733368" y="2583239"/>
                  </a:cubicBezTo>
                  <a:cubicBezTo>
                    <a:pt x="1882751" y="2588652"/>
                    <a:pt x="1965151" y="2586683"/>
                    <a:pt x="2049146" y="2583239"/>
                  </a:cubicBezTo>
                  <a:cubicBezTo>
                    <a:pt x="2114849" y="2580546"/>
                    <a:pt x="2126761" y="2578319"/>
                    <a:pt x="2103371" y="2456304"/>
                  </a:cubicBezTo>
                  <a:cubicBezTo>
                    <a:pt x="2054855" y="2203216"/>
                    <a:pt x="1887410" y="1326877"/>
                    <a:pt x="1832248" y="1054116"/>
                  </a:cubicBezTo>
                  <a:cubicBezTo>
                    <a:pt x="1820648" y="996757"/>
                    <a:pt x="1822680" y="866667"/>
                    <a:pt x="1720610" y="868142"/>
                  </a:cubicBezTo>
                  <a:cubicBezTo>
                    <a:pt x="1669576" y="868880"/>
                    <a:pt x="1594087" y="868142"/>
                    <a:pt x="1511289" y="867589"/>
                  </a:cubicBezTo>
                  <a:cubicBezTo>
                    <a:pt x="1469890" y="867313"/>
                    <a:pt x="1426663" y="867082"/>
                    <a:pt x="1383752" y="867104"/>
                  </a:cubicBezTo>
                  <a:close/>
                  <a:moveTo>
                    <a:pt x="146071" y="0"/>
                  </a:moveTo>
                  <a:lnTo>
                    <a:pt x="882914" y="0"/>
                  </a:lnTo>
                  <a:lnTo>
                    <a:pt x="880954" y="74488"/>
                  </a:lnTo>
                  <a:cubicBezTo>
                    <a:pt x="891949" y="230061"/>
                    <a:pt x="977510" y="377571"/>
                    <a:pt x="1122741" y="461420"/>
                  </a:cubicBezTo>
                  <a:cubicBezTo>
                    <a:pt x="1355110" y="595579"/>
                    <a:pt x="1652240" y="515962"/>
                    <a:pt x="1786399" y="283593"/>
                  </a:cubicBezTo>
                  <a:lnTo>
                    <a:pt x="1950131" y="0"/>
                  </a:lnTo>
                  <a:lnTo>
                    <a:pt x="2992123" y="0"/>
                  </a:lnTo>
                  <a:lnTo>
                    <a:pt x="2975391" y="34734"/>
                  </a:lnTo>
                  <a:cubicBezTo>
                    <a:pt x="2896672" y="220847"/>
                    <a:pt x="2853142" y="425466"/>
                    <a:pt x="2853142" y="640253"/>
                  </a:cubicBezTo>
                  <a:cubicBezTo>
                    <a:pt x="2853142" y="693950"/>
                    <a:pt x="2855863" y="747011"/>
                    <a:pt x="2861174" y="799307"/>
                  </a:cubicBezTo>
                  <a:lnTo>
                    <a:pt x="2870542" y="860687"/>
                  </a:lnTo>
                  <a:lnTo>
                    <a:pt x="2849298" y="859746"/>
                  </a:lnTo>
                  <a:cubicBezTo>
                    <a:pt x="2785069" y="857540"/>
                    <a:pt x="2699546" y="856201"/>
                    <a:pt x="2617108" y="855875"/>
                  </a:cubicBezTo>
                  <a:cubicBezTo>
                    <a:pt x="2580470" y="855730"/>
                    <a:pt x="2544440" y="855786"/>
                    <a:pt x="2511161" y="856055"/>
                  </a:cubicBezTo>
                  <a:cubicBezTo>
                    <a:pt x="2466789" y="856415"/>
                    <a:pt x="2427307" y="857152"/>
                    <a:pt x="2397787" y="858300"/>
                  </a:cubicBezTo>
                  <a:cubicBezTo>
                    <a:pt x="2279708" y="862892"/>
                    <a:pt x="2261098" y="953733"/>
                    <a:pt x="2267900" y="1007867"/>
                  </a:cubicBezTo>
                  <a:cubicBezTo>
                    <a:pt x="2330617" y="1506995"/>
                    <a:pt x="2441738" y="2400541"/>
                    <a:pt x="2452890" y="2491724"/>
                  </a:cubicBezTo>
                  <a:cubicBezTo>
                    <a:pt x="2464042" y="2582907"/>
                    <a:pt x="2468634" y="2577660"/>
                    <a:pt x="2523737" y="2594059"/>
                  </a:cubicBezTo>
                  <a:lnTo>
                    <a:pt x="2783511" y="2590123"/>
                  </a:lnTo>
                  <a:cubicBezTo>
                    <a:pt x="2840561" y="2589259"/>
                    <a:pt x="2834023" y="2573068"/>
                    <a:pt x="2846486" y="2479916"/>
                  </a:cubicBezTo>
                  <a:cubicBezTo>
                    <a:pt x="2855055" y="2415875"/>
                    <a:pt x="2930735" y="1783074"/>
                    <a:pt x="2980514" y="1369603"/>
                  </a:cubicBezTo>
                  <a:lnTo>
                    <a:pt x="2991426" y="1279059"/>
                  </a:lnTo>
                  <a:lnTo>
                    <a:pt x="3040898" y="1381756"/>
                  </a:lnTo>
                  <a:cubicBezTo>
                    <a:pt x="3112742" y="1514009"/>
                    <a:pt x="3203207" y="1634678"/>
                    <a:pt x="3308774" y="1740245"/>
                  </a:cubicBezTo>
                  <a:lnTo>
                    <a:pt x="3336412" y="1765365"/>
                  </a:lnTo>
                  <a:lnTo>
                    <a:pt x="3296438" y="1973342"/>
                  </a:lnTo>
                  <a:cubicBezTo>
                    <a:pt x="3256989" y="2178844"/>
                    <a:pt x="3222071" y="2361396"/>
                    <a:pt x="3203877" y="2456304"/>
                  </a:cubicBezTo>
                  <a:cubicBezTo>
                    <a:pt x="3180486" y="2578319"/>
                    <a:pt x="3192398" y="2580546"/>
                    <a:pt x="3258102" y="2583239"/>
                  </a:cubicBezTo>
                  <a:cubicBezTo>
                    <a:pt x="3342096" y="2586683"/>
                    <a:pt x="3424497" y="2588652"/>
                    <a:pt x="3573880" y="2583239"/>
                  </a:cubicBezTo>
                  <a:cubicBezTo>
                    <a:pt x="3723264" y="2577827"/>
                    <a:pt x="3789714" y="2469589"/>
                    <a:pt x="3848192" y="2196531"/>
                  </a:cubicBezTo>
                  <a:cubicBezTo>
                    <a:pt x="3851930" y="2179075"/>
                    <a:pt x="3855996" y="2159800"/>
                    <a:pt x="3860345" y="2138945"/>
                  </a:cubicBezTo>
                  <a:lnTo>
                    <a:pt x="3868876" y="2097649"/>
                  </a:lnTo>
                  <a:lnTo>
                    <a:pt x="3946171" y="2125939"/>
                  </a:lnTo>
                  <a:cubicBezTo>
                    <a:pt x="4092305" y="2171392"/>
                    <a:pt x="4247676" y="2195877"/>
                    <a:pt x="4408766" y="2195877"/>
                  </a:cubicBezTo>
                  <a:lnTo>
                    <a:pt x="4433135" y="2194647"/>
                  </a:lnTo>
                  <a:lnTo>
                    <a:pt x="4229977" y="2999465"/>
                  </a:lnTo>
                  <a:cubicBezTo>
                    <a:pt x="4192585" y="3135255"/>
                    <a:pt x="4084504" y="3248248"/>
                    <a:pt x="3976107" y="3247430"/>
                  </a:cubicBezTo>
                  <a:cubicBezTo>
                    <a:pt x="3103632" y="3240841"/>
                    <a:pt x="1474260" y="3253335"/>
                    <a:pt x="1337046" y="3247430"/>
                  </a:cubicBezTo>
                  <a:cubicBezTo>
                    <a:pt x="1199831" y="3241526"/>
                    <a:pt x="1075123" y="3182143"/>
                    <a:pt x="1035944" y="3023080"/>
                  </a:cubicBezTo>
                  <a:cubicBezTo>
                    <a:pt x="943259" y="2646780"/>
                    <a:pt x="638350" y="1461446"/>
                    <a:pt x="507540" y="904676"/>
                  </a:cubicBezTo>
                  <a:lnTo>
                    <a:pt x="501007" y="876408"/>
                  </a:lnTo>
                  <a:lnTo>
                    <a:pt x="146071" y="876408"/>
                  </a:lnTo>
                  <a:cubicBezTo>
                    <a:pt x="65398" y="876408"/>
                    <a:pt x="0" y="811010"/>
                    <a:pt x="0" y="730337"/>
                  </a:cubicBezTo>
                  <a:lnTo>
                    <a:pt x="0" y="146071"/>
                  </a:lnTo>
                  <a:cubicBezTo>
                    <a:pt x="0" y="65398"/>
                    <a:pt x="65398" y="0"/>
                    <a:pt x="14607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rot="18000000">
              <a:off x="7035165" y="4412837"/>
              <a:ext cx="403955" cy="124778"/>
            </a:xfrm>
            <a:prstGeom prst="roundRect">
              <a:avLst>
                <a:gd name="adj" fmla="val 50000"/>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3600000" flipH="1">
              <a:off x="7446073" y="4324921"/>
              <a:ext cx="200978" cy="124778"/>
            </a:xfrm>
            <a:custGeom>
              <a:rect l="l" t="t" r="r" b="b"/>
              <a:pathLst>
                <a:path w="1070472" h="664814">
                  <a:moveTo>
                    <a:pt x="1013702" y="146555"/>
                  </a:moveTo>
                  <a:cubicBezTo>
                    <a:pt x="953966" y="58134"/>
                    <a:pt x="852804" y="0"/>
                    <a:pt x="738065" y="0"/>
                  </a:cubicBezTo>
                  <a:lnTo>
                    <a:pt x="0" y="0"/>
                  </a:lnTo>
                  <a:lnTo>
                    <a:pt x="4980" y="17857"/>
                  </a:lnTo>
                  <a:cubicBezTo>
                    <a:pt x="49918" y="216899"/>
                    <a:pt x="54365" y="420356"/>
                    <a:pt x="21373" y="616834"/>
                  </a:cubicBezTo>
                  <a:lnTo>
                    <a:pt x="10941" y="664814"/>
                  </a:lnTo>
                  <a:lnTo>
                    <a:pt x="738065" y="664814"/>
                  </a:lnTo>
                  <a:cubicBezTo>
                    <a:pt x="921648" y="664814"/>
                    <a:pt x="1070472" y="515990"/>
                    <a:pt x="1070472" y="332407"/>
                  </a:cubicBezTo>
                  <a:cubicBezTo>
                    <a:pt x="1070472" y="263563"/>
                    <a:pt x="1049544" y="199608"/>
                    <a:pt x="1013702" y="14655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499509" y="4488180"/>
              <a:ext cx="469678" cy="469678"/>
            </a:xfrm>
            <a:custGeom>
              <a:rect l="l" t="t" r="r" b="b"/>
              <a:pathLst>
                <a:path w="2501616" h="2501616">
                  <a:moveTo>
                    <a:pt x="1250808" y="432015"/>
                  </a:moveTo>
                  <a:cubicBezTo>
                    <a:pt x="1142318" y="432015"/>
                    <a:pt x="1054370" y="519963"/>
                    <a:pt x="1054370" y="628453"/>
                  </a:cubicBezTo>
                  <a:lnTo>
                    <a:pt x="1054370" y="1086456"/>
                  </a:lnTo>
                  <a:lnTo>
                    <a:pt x="628453" y="1086456"/>
                  </a:lnTo>
                  <a:cubicBezTo>
                    <a:pt x="519963" y="1086456"/>
                    <a:pt x="432015" y="1174404"/>
                    <a:pt x="432015" y="1282894"/>
                  </a:cubicBezTo>
                  <a:cubicBezTo>
                    <a:pt x="432015" y="1391384"/>
                    <a:pt x="519963" y="1479332"/>
                    <a:pt x="628453" y="1479332"/>
                  </a:cubicBezTo>
                  <a:lnTo>
                    <a:pt x="1054370" y="1479332"/>
                  </a:lnTo>
                  <a:lnTo>
                    <a:pt x="1054370" y="1873163"/>
                  </a:lnTo>
                  <a:cubicBezTo>
                    <a:pt x="1054370" y="1981653"/>
                    <a:pt x="1142318" y="2069601"/>
                    <a:pt x="1250808" y="2069601"/>
                  </a:cubicBezTo>
                  <a:cubicBezTo>
                    <a:pt x="1359298" y="2069601"/>
                    <a:pt x="1447246" y="1981653"/>
                    <a:pt x="1447246" y="1873163"/>
                  </a:cubicBezTo>
                  <a:lnTo>
                    <a:pt x="1447246" y="1479332"/>
                  </a:lnTo>
                  <a:lnTo>
                    <a:pt x="1873163" y="1479332"/>
                  </a:lnTo>
                  <a:cubicBezTo>
                    <a:pt x="1981653" y="1479332"/>
                    <a:pt x="2069601" y="1391384"/>
                    <a:pt x="2069601" y="1282894"/>
                  </a:cubicBezTo>
                  <a:cubicBezTo>
                    <a:pt x="2069601" y="1174404"/>
                    <a:pt x="1981653" y="1086456"/>
                    <a:pt x="1873163" y="1086456"/>
                  </a:cubicBezTo>
                  <a:lnTo>
                    <a:pt x="1447246" y="1086456"/>
                  </a:lnTo>
                  <a:lnTo>
                    <a:pt x="1447246" y="628453"/>
                  </a:lnTo>
                  <a:cubicBezTo>
                    <a:pt x="1447246" y="519963"/>
                    <a:pt x="1359298" y="432015"/>
                    <a:pt x="1250808" y="432015"/>
                  </a:cubicBezTo>
                  <a:close/>
                  <a:moveTo>
                    <a:pt x="1250808" y="0"/>
                  </a:moveTo>
                  <a:cubicBezTo>
                    <a:pt x="1941610" y="0"/>
                    <a:pt x="2501616" y="560006"/>
                    <a:pt x="2501616" y="1250808"/>
                  </a:cubicBezTo>
                  <a:cubicBezTo>
                    <a:pt x="2501616" y="1941610"/>
                    <a:pt x="1941610" y="2501616"/>
                    <a:pt x="1250808" y="2501616"/>
                  </a:cubicBezTo>
                  <a:cubicBezTo>
                    <a:pt x="560006" y="2501616"/>
                    <a:pt x="0" y="1941610"/>
                    <a:pt x="0" y="1250808"/>
                  </a:cubicBezTo>
                  <a:cubicBezTo>
                    <a:pt x="0" y="560006"/>
                    <a:pt x="560006" y="0"/>
                    <a:pt x="125080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 name="Group 25"/>
          <p:cNvGrpSpPr/>
          <p:nvPr/>
        </p:nvGrpSpPr>
        <p:grpSpPr>
          <a:xfrm>
            <a:off x="6221730" y="5263039"/>
            <a:ext cx="2432304" cy="886682"/>
            <a:chOff x="6221730" y="5263039"/>
            <a:chExt cx="2432304" cy="886682"/>
          </a:xfrm>
        </p:grpSpPr>
        <p:sp>
          <p:nvSpPr>
            <p:cNvPr id="26" name="AutoShape 26"/>
            <p:cNvSpPr/>
            <p:nvPr/>
          </p:nvSpPr>
          <p:spPr>
            <a:xfrm>
              <a:off x="6221730" y="5263039"/>
              <a:ext cx="2432304" cy="88668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rgbClr val="FFFFFF">
                      <a:alpha val="100000"/>
                    </a:srgbClr>
                  </a:solidFill>
                  <a:latin typeface="Microsoft Yahei"/>
                  <a:ea typeface="Microsoft Yahei"/>
                  <a:cs typeface="Microsoft Yahei"/>
                </a:rPr>
                <a:t>确保查房过程严谨、有序，遵循医学伦理和法律法规，保护病人隐私和权益。</a:t>
              </a:r>
              <a:endParaRPr lang="en-US" sz="1100"/>
            </a:p>
          </p:txBody>
        </p:sp>
      </p:grpSp>
      <p:sp>
        <p:nvSpPr>
          <p:cNvPr id="27" name="TextBox 27"/>
          <p:cNvSpPr txBox="1"/>
          <p:nvPr/>
        </p:nvSpPr>
        <p:spPr>
          <a:xfrm>
            <a:off x="791051" y="5326124"/>
            <a:ext cx="255460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流程</a:t>
            </a:r>
          </a:p>
        </p:txBody>
      </p:sp>
      <p:cxnSp>
        <p:nvCxnSpPr>
          <p:cNvPr id="28" name="Connector 28"/>
          <p:cNvCxnSpPr/>
          <p:nvPr/>
        </p:nvCxnSpPr>
        <p:spPr>
          <a:xfrm>
            <a:off x="1194244" y="5191125"/>
            <a:ext cx="1754505" cy="0"/>
          </a:xfrm>
          <a:prstGeom prst="line">
            <a:avLst/>
          </a:prstGeom>
          <a:ln w="19050">
            <a:solidFill>
              <a:srgbClr val="FFFFFF">
                <a:alpha val="100000"/>
              </a:srgbClr>
            </a:solidFill>
            <a:prstDash val="dash"/>
          </a:ln>
        </p:spPr>
      </p:cxnSp>
      <p:sp>
        <p:nvSpPr>
          <p:cNvPr id="29" name="TextBox 29"/>
          <p:cNvSpPr txBox="1"/>
          <p:nvPr/>
        </p:nvSpPr>
        <p:spPr>
          <a:xfrm>
            <a:off x="8842439" y="2682135"/>
            <a:ext cx="255460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规范</a:t>
            </a:r>
          </a:p>
        </p:txBody>
      </p:sp>
      <p:cxnSp>
        <p:nvCxnSpPr>
          <p:cNvPr id="30" name="Connector 30"/>
          <p:cNvCxnSpPr/>
          <p:nvPr/>
        </p:nvCxnSpPr>
        <p:spPr>
          <a:xfrm>
            <a:off x="9245632" y="2547137"/>
            <a:ext cx="1754505" cy="0"/>
          </a:xfrm>
          <a:prstGeom prst="line">
            <a:avLst/>
          </a:prstGeom>
          <a:ln w="19050">
            <a:solidFill>
              <a:srgbClr val="FFFFFF">
                <a:alpha val="100000"/>
              </a:srgbClr>
            </a:solidFill>
            <a:prstDash val="dash"/>
          </a:ln>
        </p:spPr>
      </p:cxnSp>
      <p:grpSp>
        <p:nvGrpSpPr>
          <p:cNvPr id="31" name="Group 31"/>
          <p:cNvGrpSpPr/>
          <p:nvPr/>
        </p:nvGrpSpPr>
        <p:grpSpPr>
          <a:xfrm>
            <a:off x="454963" y="93878"/>
            <a:ext cx="10641129" cy="914400"/>
            <a:chOff x="454963" y="93878"/>
            <a:chExt cx="10641129" cy="914400"/>
          </a:xfrm>
        </p:grpSpPr>
        <p:sp>
          <p:nvSpPr>
            <p:cNvPr id="32" name="AutoShape 3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查房流程与规范</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879" r="2987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教学查房是急诊科医师提高临床技能和教学水平的重要途径，有助于培养合格的医学人才。</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重要性</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促进医学知识的更新和传播，提高急诊科诊疗水平和医疗服务质量，保障病人安全和健康。</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意义</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查房的重要性与意义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急诊科常见病例分享</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45936" y="260197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3788" y="4992370"/>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14621" y="4992370"/>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52079" y="300540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82069" y="298040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90610" y="451003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84214" y="528619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38684" y="454436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71891" y="3318396"/>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详细描述</a:t>
            </a:r>
          </a:p>
        </p:txBody>
      </p:sp>
      <p:sp>
        <p:nvSpPr>
          <p:cNvPr id="11" name="Freeform 11"/>
          <p:cNvSpPr/>
          <p:nvPr/>
        </p:nvSpPr>
        <p:spPr>
          <a:xfrm>
            <a:off x="5821069" y="286491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73593" y="3379295"/>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66066" y="365957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16258" y="3379295"/>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418097" y="366894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34007" y="5314781"/>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89033" y="5255782"/>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79518" y="4987861"/>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患者多表现为持续胸痛、胸闷，可伴随心律失常、低血压等严重症状。</a:t>
            </a:r>
          </a:p>
        </p:txBody>
      </p:sp>
      <p:sp>
        <p:nvSpPr>
          <p:cNvPr id="19" name="TextBox 19"/>
          <p:cNvSpPr txBox="1"/>
          <p:nvPr/>
        </p:nvSpPr>
        <p:spPr>
          <a:xfrm>
            <a:off x="653186" y="3304902"/>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治疗原则包括快速开通梗死相关动脉、抗血小板聚集、稳定斑块等。</a:t>
            </a:r>
          </a:p>
        </p:txBody>
      </p:sp>
      <p:sp>
        <p:nvSpPr>
          <p:cNvPr id="20" name="TextBox 20"/>
          <p:cNvSpPr txBox="1"/>
          <p:nvPr/>
        </p:nvSpPr>
        <p:spPr>
          <a:xfrm>
            <a:off x="1082466" y="4987747"/>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心电图和心肌酶学检查有助于确诊。</a:t>
            </a:r>
          </a:p>
        </p:txBody>
      </p:sp>
      <p:sp>
        <p:nvSpPr>
          <p:cNvPr id="21" name="TextBox 21"/>
          <p:cNvSpPr txBox="1"/>
          <p:nvPr/>
        </p:nvSpPr>
        <p:spPr>
          <a:xfrm>
            <a:off x="4488661" y="1252888"/>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总结词：急性心梗是急诊科常见的危重病例，具有起病急、病情重、进展快的特点。</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急性心梗病例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821867" y="3896294"/>
            <a:ext cx="2573020" cy="2567940"/>
          </a:xfrm>
          <a:custGeom>
            <a:rect l="l" t="t" r="r" b="b"/>
            <a:pathLst>
              <a:path w="110" h="110">
                <a:moveTo>
                  <a:pt x="56" y="0"/>
                </a:moveTo>
                <a:cubicBezTo>
                  <a:pt x="71" y="0"/>
                  <a:pt x="85" y="6"/>
                  <a:pt x="95" y="16"/>
                </a:cubicBezTo>
                <a:cubicBezTo>
                  <a:pt x="105" y="26"/>
                  <a:pt x="111" y="40"/>
                  <a:pt x="111" y="55"/>
                </a:cubicBezTo>
                <a:cubicBezTo>
                  <a:pt x="111" y="71"/>
                  <a:pt x="105" y="84"/>
                  <a:pt x="95" y="94"/>
                </a:cubicBezTo>
                <a:cubicBezTo>
                  <a:pt x="85" y="104"/>
                  <a:pt x="71" y="111"/>
                  <a:pt x="56" y="111"/>
                </a:cubicBezTo>
                <a:cubicBezTo>
                  <a:pt x="40" y="111"/>
                  <a:pt x="27" y="104"/>
                  <a:pt x="16" y="94"/>
                </a:cubicBezTo>
                <a:cubicBezTo>
                  <a:pt x="6" y="84"/>
                  <a:pt x="0" y="71"/>
                  <a:pt x="0" y="55"/>
                </a:cubicBezTo>
                <a:cubicBezTo>
                  <a:pt x="0" y="40"/>
                  <a:pt x="6" y="26"/>
                  <a:pt x="16" y="16"/>
                </a:cubicBezTo>
                <a:cubicBezTo>
                  <a:pt x="27" y="6"/>
                  <a:pt x="40" y="0"/>
                  <a:pt x="56" y="0"/>
                </a:cubicBezTo>
                <a:close/>
                <a:moveTo>
                  <a:pt x="51" y="100"/>
                </a:moveTo>
                <a:cubicBezTo>
                  <a:pt x="51" y="87"/>
                  <a:pt x="51" y="87"/>
                  <a:pt x="51" y="87"/>
                </a:cubicBezTo>
                <a:cubicBezTo>
                  <a:pt x="47" y="87"/>
                  <a:pt x="42" y="86"/>
                  <a:pt x="38" y="85"/>
                </a:cubicBezTo>
                <a:cubicBezTo>
                  <a:pt x="39" y="87"/>
                  <a:pt x="40" y="88"/>
                  <a:pt x="40" y="89"/>
                </a:cubicBezTo>
                <a:cubicBezTo>
                  <a:pt x="43" y="94"/>
                  <a:pt x="47" y="98"/>
                  <a:pt x="51" y="100"/>
                </a:cubicBezTo>
                <a:close/>
                <a:moveTo>
                  <a:pt x="51" y="77"/>
                </a:moveTo>
                <a:cubicBezTo>
                  <a:pt x="51" y="60"/>
                  <a:pt x="51" y="60"/>
                  <a:pt x="51" y="60"/>
                </a:cubicBezTo>
                <a:cubicBezTo>
                  <a:pt x="33" y="60"/>
                  <a:pt x="33" y="60"/>
                  <a:pt x="33" y="60"/>
                </a:cubicBezTo>
                <a:cubicBezTo>
                  <a:pt x="33" y="65"/>
                  <a:pt x="34" y="70"/>
                  <a:pt x="35" y="75"/>
                </a:cubicBezTo>
                <a:cubicBezTo>
                  <a:pt x="40" y="76"/>
                  <a:pt x="45" y="77"/>
                  <a:pt x="51" y="77"/>
                </a:cubicBezTo>
                <a:close/>
                <a:moveTo>
                  <a:pt x="51" y="50"/>
                </a:moveTo>
                <a:cubicBezTo>
                  <a:pt x="51" y="33"/>
                  <a:pt x="51" y="33"/>
                  <a:pt x="51" y="33"/>
                </a:cubicBezTo>
                <a:cubicBezTo>
                  <a:pt x="45" y="34"/>
                  <a:pt x="40" y="34"/>
                  <a:pt x="35" y="36"/>
                </a:cubicBezTo>
                <a:cubicBezTo>
                  <a:pt x="34" y="40"/>
                  <a:pt x="33" y="45"/>
                  <a:pt x="33" y="50"/>
                </a:cubicBezTo>
                <a:cubicBezTo>
                  <a:pt x="51" y="50"/>
                  <a:pt x="51" y="50"/>
                  <a:pt x="51" y="50"/>
                </a:cubicBezTo>
                <a:close/>
                <a:moveTo>
                  <a:pt x="51" y="24"/>
                </a:moveTo>
                <a:cubicBezTo>
                  <a:pt x="51" y="10"/>
                  <a:pt x="51" y="10"/>
                  <a:pt x="51" y="10"/>
                </a:cubicBezTo>
                <a:cubicBezTo>
                  <a:pt x="47" y="12"/>
                  <a:pt x="43" y="16"/>
                  <a:pt x="40" y="22"/>
                </a:cubicBezTo>
                <a:cubicBezTo>
                  <a:pt x="40" y="23"/>
                  <a:pt x="39" y="24"/>
                  <a:pt x="38" y="25"/>
                </a:cubicBezTo>
                <a:cubicBezTo>
                  <a:pt x="42" y="24"/>
                  <a:pt x="47" y="24"/>
                  <a:pt x="51" y="24"/>
                </a:cubicBezTo>
                <a:close/>
                <a:moveTo>
                  <a:pt x="61" y="10"/>
                </a:moveTo>
                <a:cubicBezTo>
                  <a:pt x="61" y="24"/>
                  <a:pt x="61" y="24"/>
                  <a:pt x="61" y="24"/>
                </a:cubicBezTo>
                <a:cubicBezTo>
                  <a:pt x="65" y="24"/>
                  <a:pt x="69" y="24"/>
                  <a:pt x="73" y="25"/>
                </a:cubicBezTo>
                <a:cubicBezTo>
                  <a:pt x="72" y="24"/>
                  <a:pt x="72" y="23"/>
                  <a:pt x="71" y="22"/>
                </a:cubicBezTo>
                <a:cubicBezTo>
                  <a:pt x="68" y="16"/>
                  <a:pt x="65" y="12"/>
                  <a:pt x="61" y="10"/>
                </a:cubicBezTo>
                <a:close/>
                <a:moveTo>
                  <a:pt x="61" y="33"/>
                </a:moveTo>
                <a:cubicBezTo>
                  <a:pt x="61" y="50"/>
                  <a:pt x="61" y="50"/>
                  <a:pt x="61" y="50"/>
                </a:cubicBezTo>
                <a:cubicBezTo>
                  <a:pt x="79" y="50"/>
                  <a:pt x="79" y="50"/>
                  <a:pt x="79" y="50"/>
                </a:cubicBezTo>
                <a:cubicBezTo>
                  <a:pt x="78" y="45"/>
                  <a:pt x="78" y="40"/>
                  <a:pt x="77" y="36"/>
                </a:cubicBezTo>
                <a:cubicBezTo>
                  <a:pt x="72" y="34"/>
                  <a:pt x="66" y="34"/>
                  <a:pt x="61" y="33"/>
                </a:cubicBezTo>
                <a:close/>
                <a:moveTo>
                  <a:pt x="61" y="60"/>
                </a:moveTo>
                <a:cubicBezTo>
                  <a:pt x="61" y="77"/>
                  <a:pt x="61" y="77"/>
                  <a:pt x="61" y="77"/>
                </a:cubicBezTo>
                <a:cubicBezTo>
                  <a:pt x="66" y="77"/>
                  <a:pt x="72" y="76"/>
                  <a:pt x="77" y="75"/>
                </a:cubicBezTo>
                <a:cubicBezTo>
                  <a:pt x="78" y="70"/>
                  <a:pt x="78" y="65"/>
                  <a:pt x="79" y="60"/>
                </a:cubicBezTo>
                <a:cubicBezTo>
                  <a:pt x="61" y="60"/>
                  <a:pt x="61" y="60"/>
                  <a:pt x="61" y="60"/>
                </a:cubicBezTo>
                <a:close/>
                <a:moveTo>
                  <a:pt x="61" y="87"/>
                </a:moveTo>
                <a:cubicBezTo>
                  <a:pt x="61" y="100"/>
                  <a:pt x="61" y="100"/>
                  <a:pt x="61" y="100"/>
                </a:cubicBezTo>
                <a:cubicBezTo>
                  <a:pt x="65" y="98"/>
                  <a:pt x="68" y="94"/>
                  <a:pt x="71" y="89"/>
                </a:cubicBezTo>
                <a:cubicBezTo>
                  <a:pt x="72" y="88"/>
                  <a:pt x="72" y="87"/>
                  <a:pt x="73" y="85"/>
                </a:cubicBezTo>
                <a:cubicBezTo>
                  <a:pt x="69" y="86"/>
                  <a:pt x="65" y="87"/>
                  <a:pt x="61" y="87"/>
                </a:cubicBezTo>
                <a:close/>
                <a:moveTo>
                  <a:pt x="11" y="50"/>
                </a:moveTo>
                <a:cubicBezTo>
                  <a:pt x="23" y="50"/>
                  <a:pt x="23" y="50"/>
                  <a:pt x="23" y="50"/>
                </a:cubicBezTo>
                <a:cubicBezTo>
                  <a:pt x="23" y="47"/>
                  <a:pt x="24" y="43"/>
                  <a:pt x="24" y="39"/>
                </a:cubicBezTo>
                <a:cubicBezTo>
                  <a:pt x="24" y="40"/>
                  <a:pt x="23" y="40"/>
                  <a:pt x="22" y="40"/>
                </a:cubicBezTo>
                <a:cubicBezTo>
                  <a:pt x="17" y="43"/>
                  <a:pt x="13" y="47"/>
                  <a:pt x="11" y="50"/>
                </a:cubicBezTo>
                <a:close/>
                <a:moveTo>
                  <a:pt x="88" y="50"/>
                </a:moveTo>
                <a:cubicBezTo>
                  <a:pt x="100" y="50"/>
                  <a:pt x="100" y="50"/>
                  <a:pt x="100" y="50"/>
                </a:cubicBezTo>
                <a:cubicBezTo>
                  <a:pt x="99" y="47"/>
                  <a:pt x="95" y="43"/>
                  <a:pt x="89" y="40"/>
                </a:cubicBezTo>
                <a:cubicBezTo>
                  <a:pt x="89" y="40"/>
                  <a:pt x="88" y="40"/>
                  <a:pt x="87" y="39"/>
                </a:cubicBezTo>
                <a:cubicBezTo>
                  <a:pt x="88" y="43"/>
                  <a:pt x="88" y="47"/>
                  <a:pt x="88" y="50"/>
                </a:cubicBezTo>
                <a:close/>
                <a:moveTo>
                  <a:pt x="100" y="60"/>
                </a:moveTo>
                <a:cubicBezTo>
                  <a:pt x="88" y="60"/>
                  <a:pt x="88" y="60"/>
                  <a:pt x="88" y="60"/>
                </a:cubicBezTo>
                <a:cubicBezTo>
                  <a:pt x="88" y="64"/>
                  <a:pt x="88" y="67"/>
                  <a:pt x="87" y="71"/>
                </a:cubicBezTo>
                <a:cubicBezTo>
                  <a:pt x="88" y="71"/>
                  <a:pt x="89" y="70"/>
                  <a:pt x="89" y="70"/>
                </a:cubicBezTo>
                <a:cubicBezTo>
                  <a:pt x="95" y="67"/>
                  <a:pt x="99" y="64"/>
                  <a:pt x="100" y="60"/>
                </a:cubicBezTo>
                <a:close/>
                <a:moveTo>
                  <a:pt x="23" y="60"/>
                </a:moveTo>
                <a:cubicBezTo>
                  <a:pt x="11" y="60"/>
                  <a:pt x="11" y="60"/>
                  <a:pt x="11" y="60"/>
                </a:cubicBezTo>
                <a:cubicBezTo>
                  <a:pt x="13" y="64"/>
                  <a:pt x="17" y="67"/>
                  <a:pt x="22" y="70"/>
                </a:cubicBezTo>
                <a:cubicBezTo>
                  <a:pt x="23" y="70"/>
                  <a:pt x="24" y="71"/>
                  <a:pt x="24" y="71"/>
                </a:cubicBezTo>
                <a:cubicBezTo>
                  <a:pt x="24" y="67"/>
                  <a:pt x="23" y="64"/>
                  <a:pt x="23" y="60"/>
                </a:cubicBezTo>
                <a:close/>
                <a:moveTo>
                  <a:pt x="96" y="77"/>
                </a:moveTo>
                <a:cubicBezTo>
                  <a:pt x="95" y="78"/>
                  <a:pt x="95" y="78"/>
                  <a:pt x="94" y="78"/>
                </a:cubicBezTo>
                <a:cubicBezTo>
                  <a:pt x="91" y="80"/>
                  <a:pt x="88" y="81"/>
                  <a:pt x="84" y="82"/>
                </a:cubicBezTo>
                <a:cubicBezTo>
                  <a:pt x="83" y="86"/>
                  <a:pt x="81" y="90"/>
                  <a:pt x="80" y="93"/>
                </a:cubicBezTo>
                <a:cubicBezTo>
                  <a:pt x="79" y="94"/>
                  <a:pt x="79" y="94"/>
                  <a:pt x="79" y="95"/>
                </a:cubicBezTo>
                <a:cubicBezTo>
                  <a:pt x="82" y="93"/>
                  <a:pt x="85" y="90"/>
                  <a:pt x="88" y="88"/>
                </a:cubicBezTo>
                <a:cubicBezTo>
                  <a:pt x="91" y="85"/>
                  <a:pt x="94" y="81"/>
                  <a:pt x="96" y="77"/>
                </a:cubicBezTo>
                <a:close/>
                <a:moveTo>
                  <a:pt x="27" y="82"/>
                </a:moveTo>
                <a:cubicBezTo>
                  <a:pt x="24" y="81"/>
                  <a:pt x="20" y="80"/>
                  <a:pt x="18" y="78"/>
                </a:cubicBezTo>
                <a:cubicBezTo>
                  <a:pt x="17" y="78"/>
                  <a:pt x="16" y="78"/>
                  <a:pt x="15" y="77"/>
                </a:cubicBezTo>
                <a:cubicBezTo>
                  <a:pt x="18" y="81"/>
                  <a:pt x="20" y="85"/>
                  <a:pt x="23" y="88"/>
                </a:cubicBezTo>
                <a:cubicBezTo>
                  <a:pt x="26" y="90"/>
                  <a:pt x="29" y="93"/>
                  <a:pt x="33" y="95"/>
                </a:cubicBezTo>
                <a:cubicBezTo>
                  <a:pt x="32" y="94"/>
                  <a:pt x="32" y="94"/>
                  <a:pt x="32" y="93"/>
                </a:cubicBezTo>
                <a:cubicBezTo>
                  <a:pt x="30" y="90"/>
                  <a:pt x="28" y="86"/>
                  <a:pt x="27" y="82"/>
                </a:cubicBezTo>
                <a:close/>
                <a:moveTo>
                  <a:pt x="15" y="33"/>
                </a:moveTo>
                <a:cubicBezTo>
                  <a:pt x="16" y="33"/>
                  <a:pt x="17" y="32"/>
                  <a:pt x="18" y="32"/>
                </a:cubicBezTo>
                <a:cubicBezTo>
                  <a:pt x="20" y="30"/>
                  <a:pt x="24" y="29"/>
                  <a:pt x="27" y="28"/>
                </a:cubicBezTo>
                <a:cubicBezTo>
                  <a:pt x="28" y="24"/>
                  <a:pt x="30" y="20"/>
                  <a:pt x="32" y="17"/>
                </a:cubicBezTo>
                <a:cubicBezTo>
                  <a:pt x="32" y="17"/>
                  <a:pt x="32" y="16"/>
                  <a:pt x="33" y="16"/>
                </a:cubicBezTo>
                <a:cubicBezTo>
                  <a:pt x="29" y="18"/>
                  <a:pt x="26" y="20"/>
                  <a:pt x="23" y="23"/>
                </a:cubicBezTo>
                <a:cubicBezTo>
                  <a:pt x="20" y="26"/>
                  <a:pt x="18" y="29"/>
                  <a:pt x="15" y="33"/>
                </a:cubicBezTo>
                <a:close/>
                <a:moveTo>
                  <a:pt x="84" y="28"/>
                </a:moveTo>
                <a:cubicBezTo>
                  <a:pt x="88" y="29"/>
                  <a:pt x="91" y="30"/>
                  <a:pt x="94" y="32"/>
                </a:cubicBezTo>
                <a:cubicBezTo>
                  <a:pt x="95" y="32"/>
                  <a:pt x="95" y="33"/>
                  <a:pt x="96" y="33"/>
                </a:cubicBezTo>
                <a:cubicBezTo>
                  <a:pt x="94" y="29"/>
                  <a:pt x="91" y="26"/>
                  <a:pt x="88" y="23"/>
                </a:cubicBezTo>
                <a:cubicBezTo>
                  <a:pt x="85" y="20"/>
                  <a:pt x="82" y="18"/>
                  <a:pt x="79" y="16"/>
                </a:cubicBezTo>
                <a:cubicBezTo>
                  <a:pt x="79" y="16"/>
                  <a:pt x="79" y="17"/>
                  <a:pt x="80" y="17"/>
                </a:cubicBezTo>
                <a:cubicBezTo>
                  <a:pt x="81" y="20"/>
                  <a:pt x="83" y="24"/>
                  <a:pt x="84" y="2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4362496" y="5185660"/>
            <a:ext cx="908728"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6118543" y="5185660"/>
            <a:ext cx="1756048"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flipH="1" flipV="1">
            <a:off x="6101402" y="3472461"/>
            <a:ext cx="0" cy="654844"/>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flipV="1">
            <a:off x="4912508" y="3912538"/>
            <a:ext cx="494998" cy="363089"/>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V="1">
            <a:off x="6740069" y="3998248"/>
            <a:ext cx="501771" cy="242369"/>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31601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820875"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594450" y="226884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192587"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3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378325" y="4638125"/>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头颅CT或MRI检查有助于明确诊断。</a:t>
            </a:r>
          </a:p>
        </p:txBody>
      </p:sp>
      <p:sp>
        <p:nvSpPr>
          <p:cNvPr id="14" name="TextBox 14"/>
          <p:cNvSpPr txBox="1"/>
          <p:nvPr/>
        </p:nvSpPr>
        <p:spPr>
          <a:xfrm>
            <a:off x="971766" y="2377910"/>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详细描述</a:t>
            </a:r>
          </a:p>
        </p:txBody>
      </p:sp>
      <p:sp>
        <p:nvSpPr>
          <p:cNvPr id="15" name="TextBox 15"/>
          <p:cNvSpPr txBox="1"/>
          <p:nvPr/>
        </p:nvSpPr>
        <p:spPr>
          <a:xfrm>
            <a:off x="4807262" y="1101076"/>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总结词：脑卒中是一种急性脑血管事件，可导致脑组织缺血或出血性损伤。</a:t>
            </a:r>
          </a:p>
        </p:txBody>
      </p:sp>
      <p:sp>
        <p:nvSpPr>
          <p:cNvPr id="16" name="TextBox 16"/>
          <p:cNvSpPr txBox="1"/>
          <p:nvPr/>
        </p:nvSpPr>
        <p:spPr>
          <a:xfrm>
            <a:off x="8445647" y="244625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患者可出现偏瘫、失语、意识障碍等症状，病情变化迅速。</a:t>
            </a:r>
          </a:p>
        </p:txBody>
      </p:sp>
      <p:sp>
        <p:nvSpPr>
          <p:cNvPr id="17" name="TextBox 17"/>
          <p:cNvSpPr txBox="1"/>
          <p:nvPr/>
        </p:nvSpPr>
        <p:spPr>
          <a:xfrm>
            <a:off x="9210378" y="455463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治疗原则包括降低颅内压、控制血压和血糖、溶栓治疗等。</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脑卒中病例</a:t>
              </a:r>
            </a:p>
          </p:txBody>
        </p:sp>
      </p:grpSp>
      <p:sp>
        <p:nvSpPr>
          <p:cNvPr id="40" name="TextBox 40"/>
          <p:cNvSpPr txBox="1"/>
          <p:nvPr/>
        </p:nvSpPr>
        <p:spPr>
          <a:xfrm>
            <a:off x="5654863" y="251761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01</a:t>
            </a:r>
          </a:p>
        </p:txBody>
      </p:sp>
      <p:sp>
        <p:nvSpPr>
          <p:cNvPr id="41" name="TextBox 41"/>
          <p:cNvSpPr txBox="1"/>
          <p:nvPr/>
        </p:nvSpPr>
        <p:spPr>
          <a:xfrm>
            <a:off x="7272801"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03</a:t>
            </a:r>
          </a:p>
        </p:txBody>
      </p:sp>
      <p:sp>
        <p:nvSpPr>
          <p:cNvPr id="42" name="TextBox 42"/>
          <p:cNvSpPr txBox="1"/>
          <p:nvPr/>
        </p:nvSpPr>
        <p:spPr>
          <a:xfrm>
            <a:off x="3901089"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02</a:t>
            </a:r>
          </a:p>
        </p:txBody>
      </p:sp>
      <p:sp>
        <p:nvSpPr>
          <p:cNvPr id="43" name="TextBox 43"/>
          <p:cNvSpPr txBox="1"/>
          <p:nvPr/>
        </p:nvSpPr>
        <p:spPr>
          <a:xfrm>
            <a:off x="3240353" y="4886894"/>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04</a:t>
            </a:r>
          </a:p>
        </p:txBody>
      </p:sp>
      <p:sp>
        <p:nvSpPr>
          <p:cNvPr id="44" name="TextBox 44"/>
          <p:cNvSpPr txBox="1"/>
          <p:nvPr/>
        </p:nvSpPr>
        <p:spPr>
          <a:xfrm>
            <a:off x="8077553" y="4886894"/>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05</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600381" y="1179195"/>
            <a:ext cx="5566410" cy="5224145"/>
          </a:xfrm>
          <a:custGeom>
            <a:rect l="l" t="t" r="r" b="b"/>
            <a:pathLst>
              <a:path w="21600" h="21600">
                <a:moveTo>
                  <a:pt x="5778" y="21600"/>
                </a:moveTo>
                <a:lnTo>
                  <a:pt x="7938" y="21600"/>
                </a:lnTo>
                <a:lnTo>
                  <a:pt x="12785" y="12409"/>
                </a:lnTo>
                <a:lnTo>
                  <a:pt x="18360" y="12409"/>
                </a:lnTo>
                <a:cubicBezTo>
                  <a:pt x="18360" y="12409"/>
                  <a:pt x="21600" y="12409"/>
                  <a:pt x="21600" y="10800"/>
                </a:cubicBezTo>
                <a:cubicBezTo>
                  <a:pt x="21600" y="9191"/>
                  <a:pt x="18360" y="9191"/>
                  <a:pt x="18360" y="9191"/>
                </a:cubicBezTo>
                <a:lnTo>
                  <a:pt x="12785" y="9191"/>
                </a:lnTo>
                <a:lnTo>
                  <a:pt x="7938" y="0"/>
                </a:lnTo>
                <a:lnTo>
                  <a:pt x="5778" y="0"/>
                </a:lnTo>
                <a:lnTo>
                  <a:pt x="8465" y="9191"/>
                </a:lnTo>
                <a:lnTo>
                  <a:pt x="4591" y="9191"/>
                </a:lnTo>
                <a:lnTo>
                  <a:pt x="2160" y="6893"/>
                </a:lnTo>
                <a:lnTo>
                  <a:pt x="0" y="6893"/>
                </a:lnTo>
                <a:lnTo>
                  <a:pt x="1728" y="10800"/>
                </a:lnTo>
                <a:lnTo>
                  <a:pt x="0" y="14707"/>
                </a:lnTo>
                <a:lnTo>
                  <a:pt x="2160" y="14707"/>
                </a:lnTo>
                <a:lnTo>
                  <a:pt x="4591" y="12409"/>
                </a:lnTo>
                <a:lnTo>
                  <a:pt x="8465" y="12409"/>
                </a:lnTo>
                <a:cubicBezTo>
                  <a:pt x="8465" y="12409"/>
                  <a:pt x="5778" y="21600"/>
                  <a:pt x="5778" y="216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多发伤病例</a:t>
              </a:r>
            </a:p>
          </p:txBody>
        </p:sp>
      </p:grpSp>
      <p:grpSp>
        <p:nvGrpSpPr>
          <p:cNvPr id="25" name="Group 25"/>
          <p:cNvGrpSpPr/>
          <p:nvPr/>
        </p:nvGrpSpPr>
        <p:grpSpPr>
          <a:xfrm>
            <a:off x="1161234" y="1569750"/>
            <a:ext cx="2267763" cy="1552257"/>
            <a:chOff x="1161234" y="1569750"/>
            <a:chExt cx="2267763" cy="1552257"/>
          </a:xfrm>
        </p:grpSpPr>
        <p:sp>
          <p:nvSpPr>
            <p:cNvPr id="26" name="TextBox 26"/>
            <p:cNvSpPr txBox="1"/>
            <p:nvPr/>
          </p:nvSpPr>
          <p:spPr>
            <a:xfrm>
              <a:off x="1161234" y="1569750"/>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总结词：多发伤是指同一致伤因素引起的两处或两处以上的解剖部位或脏器的创伤。</a:t>
              </a:r>
            </a:p>
          </p:txBody>
        </p:sp>
      </p:grpSp>
      <p:grpSp>
        <p:nvGrpSpPr>
          <p:cNvPr id="27" name="Group 27"/>
          <p:cNvGrpSpPr/>
          <p:nvPr/>
        </p:nvGrpSpPr>
        <p:grpSpPr>
          <a:xfrm>
            <a:off x="1094842" y="4158410"/>
            <a:ext cx="2267763" cy="1552257"/>
            <a:chOff x="1094842" y="4158410"/>
            <a:chExt cx="2267763" cy="1552257"/>
          </a:xfrm>
        </p:grpSpPr>
        <p:sp>
          <p:nvSpPr>
            <p:cNvPr id="28" name="TextBox 28"/>
            <p:cNvSpPr txBox="1"/>
            <p:nvPr/>
          </p:nvSpPr>
          <p:spPr>
            <a:xfrm>
              <a:off x="1094842" y="4158410"/>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详细描述</a:t>
              </a:r>
            </a:p>
          </p:txBody>
        </p:sp>
      </p:grpSp>
      <p:grpSp>
        <p:nvGrpSpPr>
          <p:cNvPr id="29" name="Group 29"/>
          <p:cNvGrpSpPr/>
          <p:nvPr/>
        </p:nvGrpSpPr>
        <p:grpSpPr>
          <a:xfrm>
            <a:off x="6899028" y="1445268"/>
            <a:ext cx="2267763" cy="1552257"/>
            <a:chOff x="6899028" y="1445268"/>
            <a:chExt cx="2267763" cy="1552257"/>
          </a:xfrm>
        </p:grpSpPr>
        <p:sp>
          <p:nvSpPr>
            <p:cNvPr id="30" name="TextBox 30"/>
            <p:cNvSpPr txBox="1"/>
            <p:nvPr/>
          </p:nvSpPr>
          <p:spPr>
            <a:xfrm>
              <a:off x="6899028" y="1445268"/>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患者可出现失血性休克、呼吸衰竭等严重症状。</a:t>
              </a:r>
            </a:p>
          </p:txBody>
        </p:sp>
      </p:grpSp>
      <p:grpSp>
        <p:nvGrpSpPr>
          <p:cNvPr id="31" name="Group 31"/>
          <p:cNvGrpSpPr/>
          <p:nvPr/>
        </p:nvGrpSpPr>
        <p:grpSpPr>
          <a:xfrm>
            <a:off x="6899028" y="4698220"/>
            <a:ext cx="2267763" cy="1552257"/>
            <a:chOff x="6899028" y="4698220"/>
            <a:chExt cx="2267763" cy="1552257"/>
          </a:xfrm>
        </p:grpSpPr>
        <p:sp>
          <p:nvSpPr>
            <p:cNvPr id="32" name="TextBox 32"/>
            <p:cNvSpPr txBox="1"/>
            <p:nvPr/>
          </p:nvSpPr>
          <p:spPr>
            <a:xfrm>
              <a:off x="6899028" y="4698220"/>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应全面评估患者的伤情，优先处理危及生命的创伤。</a:t>
              </a:r>
            </a:p>
          </p:txBody>
        </p:sp>
      </p:grpSp>
      <p:grpSp>
        <p:nvGrpSpPr>
          <p:cNvPr id="33" name="Group 33"/>
          <p:cNvGrpSpPr/>
          <p:nvPr/>
        </p:nvGrpSpPr>
        <p:grpSpPr>
          <a:xfrm>
            <a:off x="9482164" y="3015139"/>
            <a:ext cx="2267763" cy="1552257"/>
            <a:chOff x="9482164" y="3015139"/>
            <a:chExt cx="2267763" cy="1552257"/>
          </a:xfrm>
        </p:grpSpPr>
        <p:sp>
          <p:nvSpPr>
            <p:cNvPr id="34" name="TextBox 34"/>
            <p:cNvSpPr txBox="1"/>
            <p:nvPr/>
          </p:nvSpPr>
          <p:spPr>
            <a:xfrm>
              <a:off x="9482164" y="3015139"/>
              <a:ext cx="2267763" cy="1552257"/>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治疗原则包括止血、抗休克、修复损伤组织等。</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54963" y="3669933"/>
            <a:ext cx="11227434" cy="0"/>
          </a:xfrm>
          <a:prstGeom prst="line">
            <a:avLst/>
          </a:prstGeom>
          <a:ln w="8890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495032" y="1481120"/>
            <a:ext cx="3227808" cy="19964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81401" y="1481120"/>
            <a:ext cx="840772" cy="1996440"/>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45047" y="1733532"/>
            <a:ext cx="2160495" cy="15201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FFF">
                    <a:alpha val="100000"/>
                  </a:srgbClr>
                </a:solidFill>
                <a:latin typeface="Microsoft Yahei"/>
                <a:ea typeface="Microsoft Yahei"/>
                <a:cs typeface="Microsoft Yahei"/>
              </a:rPr>
              <a:t>总结词：急性中毒是指短期内大量接触有毒物质引起的危及生命的紧急情况。</a:t>
            </a:r>
          </a:p>
        </p:txBody>
      </p:sp>
      <p:sp>
        <p:nvSpPr>
          <p:cNvPr id="6" name="TextBox 6"/>
          <p:cNvSpPr txBox="1"/>
          <p:nvPr/>
        </p:nvSpPr>
        <p:spPr>
          <a:xfrm>
            <a:off x="2881401" y="2185970"/>
            <a:ext cx="841438"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01</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急性中毒病例</a:t>
              </a:r>
            </a:p>
          </p:txBody>
        </p:sp>
      </p:grpSp>
      <p:sp>
        <p:nvSpPr>
          <p:cNvPr id="29" name="AutoShape 29"/>
          <p:cNvSpPr/>
          <p:nvPr/>
        </p:nvSpPr>
        <p:spPr>
          <a:xfrm>
            <a:off x="2063911" y="3853069"/>
            <a:ext cx="3227808" cy="19964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450280" y="3853069"/>
            <a:ext cx="840772" cy="1996440"/>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2213926" y="4105482"/>
            <a:ext cx="2160495" cy="15201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FFF">
                    <a:alpha val="100000"/>
                  </a:srgbClr>
                </a:solidFill>
                <a:latin typeface="Microsoft Yahei"/>
                <a:ea typeface="Microsoft Yahei"/>
                <a:cs typeface="Microsoft Yahei"/>
              </a:rPr>
              <a:t>详细描述</a:t>
            </a:r>
          </a:p>
        </p:txBody>
      </p:sp>
      <p:sp>
        <p:nvSpPr>
          <p:cNvPr id="32" name="TextBox 32"/>
          <p:cNvSpPr txBox="1"/>
          <p:nvPr/>
        </p:nvSpPr>
        <p:spPr>
          <a:xfrm>
            <a:off x="4450280" y="4557919"/>
            <a:ext cx="841438"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02</a:t>
            </a:r>
          </a:p>
        </p:txBody>
      </p:sp>
      <p:sp>
        <p:nvSpPr>
          <p:cNvPr id="33" name="AutoShape 33"/>
          <p:cNvSpPr/>
          <p:nvPr/>
        </p:nvSpPr>
        <p:spPr>
          <a:xfrm>
            <a:off x="4437484" y="1481120"/>
            <a:ext cx="3227808" cy="19964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23854" y="1481120"/>
            <a:ext cx="840772" cy="1996440"/>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4587499" y="1733532"/>
            <a:ext cx="2160495" cy="15201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FFF">
                    <a:alpha val="100000"/>
                  </a:srgbClr>
                </a:solidFill>
                <a:latin typeface="Microsoft Yahei"/>
                <a:ea typeface="Microsoft Yahei"/>
                <a:cs typeface="Microsoft Yahei"/>
              </a:rPr>
              <a:t>患者可出现昏迷、抽搐、呼吸困难等症状。</a:t>
            </a:r>
          </a:p>
        </p:txBody>
      </p:sp>
      <p:sp>
        <p:nvSpPr>
          <p:cNvPr id="36" name="TextBox 36"/>
          <p:cNvSpPr txBox="1"/>
          <p:nvPr/>
        </p:nvSpPr>
        <p:spPr>
          <a:xfrm>
            <a:off x="6823854" y="2185970"/>
            <a:ext cx="841438"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03</a:t>
            </a:r>
          </a:p>
        </p:txBody>
      </p:sp>
      <p:sp>
        <p:nvSpPr>
          <p:cNvPr id="37" name="AutoShape 37"/>
          <p:cNvSpPr/>
          <p:nvPr/>
        </p:nvSpPr>
        <p:spPr>
          <a:xfrm>
            <a:off x="6043774" y="3853069"/>
            <a:ext cx="3227808" cy="19964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8430144" y="3853069"/>
            <a:ext cx="840772" cy="1996440"/>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6193789" y="4105482"/>
            <a:ext cx="2160495" cy="15201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FFF">
                    <a:alpha val="100000"/>
                  </a:srgbClr>
                </a:solidFill>
                <a:latin typeface="Microsoft Yahei"/>
                <a:ea typeface="Microsoft Yahei"/>
                <a:cs typeface="Microsoft Yahei"/>
              </a:rPr>
              <a:t>应尽快明确中毒物质，采取相应的解毒措施。</a:t>
            </a:r>
          </a:p>
        </p:txBody>
      </p:sp>
      <p:sp>
        <p:nvSpPr>
          <p:cNvPr id="40" name="TextBox 40"/>
          <p:cNvSpPr txBox="1"/>
          <p:nvPr/>
        </p:nvSpPr>
        <p:spPr>
          <a:xfrm>
            <a:off x="8430144" y="4557919"/>
            <a:ext cx="841438"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04</a:t>
            </a:r>
          </a:p>
        </p:txBody>
      </p:sp>
      <p:sp>
        <p:nvSpPr>
          <p:cNvPr id="41" name="AutoShape 41"/>
          <p:cNvSpPr/>
          <p:nvPr/>
        </p:nvSpPr>
        <p:spPr>
          <a:xfrm>
            <a:off x="8320628" y="1481120"/>
            <a:ext cx="3227808" cy="19964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706998" y="1481120"/>
            <a:ext cx="840772" cy="1996440"/>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8470642" y="1733532"/>
            <a:ext cx="2160495" cy="15201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FFF">
                    <a:alpha val="100000"/>
                  </a:srgbClr>
                </a:solidFill>
                <a:latin typeface="Microsoft Yahei"/>
                <a:ea typeface="Microsoft Yahei"/>
                <a:cs typeface="Microsoft Yahei"/>
              </a:rPr>
              <a:t>治疗原则包括清除毒物、促进毒物排泄、支持治疗等。</a:t>
            </a:r>
          </a:p>
        </p:txBody>
      </p:sp>
      <p:sp>
        <p:nvSpPr>
          <p:cNvPr id="44" name="TextBox 44"/>
          <p:cNvSpPr txBox="1"/>
          <p:nvPr/>
        </p:nvSpPr>
        <p:spPr>
          <a:xfrm>
            <a:off x="10706998" y="2185970"/>
            <a:ext cx="841438"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05</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急诊科诊疗技术与实践</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942376" y="2434470"/>
            <a:ext cx="3133738" cy="9945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心肺复苏术是紧急救治心跳骤停患者的关键措施，需要熟练掌握。</a:t>
            </a:r>
            <a:endParaRPr lang="en-US" sz="1100"/>
          </a:p>
        </p:txBody>
      </p:sp>
      <p:grpSp>
        <p:nvGrpSpPr>
          <p:cNvPr id="3" name="Group 3"/>
          <p:cNvGrpSpPr/>
          <p:nvPr/>
        </p:nvGrpSpPr>
        <p:grpSpPr>
          <a:xfrm>
            <a:off x="4987195" y="1802035"/>
            <a:ext cx="561213" cy="561213"/>
            <a:chOff x="4987195" y="1802035"/>
            <a:chExt cx="561213" cy="561213"/>
          </a:xfrm>
        </p:grpSpPr>
        <p:sp>
          <p:nvSpPr>
            <p:cNvPr id="4" name="AutoShape 4"/>
            <p:cNvSpPr/>
            <p:nvPr/>
          </p:nvSpPr>
          <p:spPr>
            <a:xfrm>
              <a:off x="4987195"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5121688" y="1936528"/>
            <a:ext cx="292227" cy="292227"/>
            <a:chOff x="5121688" y="1936528"/>
            <a:chExt cx="292227" cy="292227"/>
          </a:xfrm>
        </p:grpSpPr>
        <p:sp>
          <p:nvSpPr>
            <p:cNvPr id="6" name="Freeform 6"/>
            <p:cNvSpPr/>
            <p:nvPr/>
          </p:nvSpPr>
          <p:spPr>
            <a:xfrm>
              <a:off x="5175885" y="1990630"/>
              <a:ext cx="182880" cy="73533"/>
            </a:xfrm>
            <a:custGeom>
              <a:rect l="l" t="t" r="r" b="b"/>
              <a:pathLst>
                <a:path w="189" h="76">
                  <a:moveTo>
                    <a:pt x="189" y="76"/>
                  </a:moveTo>
                  <a:lnTo>
                    <a:pt x="0" y="76"/>
                  </a:lnTo>
                  <a:lnTo>
                    <a:pt x="0" y="0"/>
                  </a:lnTo>
                  <a:lnTo>
                    <a:pt x="19" y="0"/>
                  </a:lnTo>
                  <a:lnTo>
                    <a:pt x="19" y="57"/>
                  </a:lnTo>
                  <a:lnTo>
                    <a:pt x="170" y="57"/>
                  </a:lnTo>
                  <a:lnTo>
                    <a:pt x="170" y="0"/>
                  </a:lnTo>
                  <a:lnTo>
                    <a:pt x="189" y="0"/>
                  </a:lnTo>
                  <a:lnTo>
                    <a:pt x="189" y="7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267801" y="1990630"/>
              <a:ext cx="54197" cy="36766"/>
            </a:xfrm>
            <a:custGeom>
              <a:rect l="l" t="t" r="r" b="b"/>
              <a:pathLst>
                <a:path w="56" h="38">
                  <a:moveTo>
                    <a:pt x="56" y="38"/>
                  </a:moveTo>
                  <a:lnTo>
                    <a:pt x="0" y="38"/>
                  </a:lnTo>
                  <a:lnTo>
                    <a:pt x="0" y="0"/>
                  </a:lnTo>
                  <a:lnTo>
                    <a:pt x="19" y="0"/>
                  </a:lnTo>
                  <a:lnTo>
                    <a:pt x="19" y="19"/>
                  </a:lnTo>
                  <a:lnTo>
                    <a:pt x="37" y="19"/>
                  </a:lnTo>
                  <a:lnTo>
                    <a:pt x="37" y="0"/>
                  </a:lnTo>
                  <a:lnTo>
                    <a:pt x="56" y="0"/>
                  </a:lnTo>
                  <a:lnTo>
                    <a:pt x="56" y="3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121688" y="1936528"/>
              <a:ext cx="292227" cy="292227"/>
            </a:xfrm>
            <a:custGeom>
              <a:rect l="l" t="t" r="r" b="b"/>
              <a:pathLst>
                <a:path w="302" h="302">
                  <a:moveTo>
                    <a:pt x="302" y="302"/>
                  </a:moveTo>
                  <a:lnTo>
                    <a:pt x="0" y="302"/>
                  </a:lnTo>
                  <a:lnTo>
                    <a:pt x="0" y="0"/>
                  </a:lnTo>
                  <a:lnTo>
                    <a:pt x="245" y="0"/>
                  </a:lnTo>
                  <a:lnTo>
                    <a:pt x="245" y="18"/>
                  </a:lnTo>
                  <a:lnTo>
                    <a:pt x="18" y="18"/>
                  </a:lnTo>
                  <a:lnTo>
                    <a:pt x="18" y="283"/>
                  </a:lnTo>
                  <a:lnTo>
                    <a:pt x="283" y="283"/>
                  </a:lnTo>
                  <a:lnTo>
                    <a:pt x="283" y="56"/>
                  </a:lnTo>
                  <a:lnTo>
                    <a:pt x="302" y="56"/>
                  </a:lnTo>
                  <a:lnTo>
                    <a:pt x="302" y="30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75885" y="2100929"/>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175885" y="2136743"/>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175885" y="2173510"/>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5554409" y="1919002"/>
            <a:ext cx="1897189" cy="368046"/>
            <a:chOff x="5554409" y="1919002"/>
            <a:chExt cx="1897189" cy="368046"/>
          </a:xfrm>
        </p:grpSpPr>
        <p:sp>
          <p:nvSpPr>
            <p:cNvPr id="13" name="AutoShape 13"/>
            <p:cNvSpPr/>
            <p:nvPr/>
          </p:nvSpPr>
          <p:spPr>
            <a:xfrm>
              <a:off x="5554409" y="1919002"/>
              <a:ext cx="1897189" cy="36804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总结词</a:t>
              </a:r>
              <a:endParaRPr lang="en-US" sz="1100"/>
            </a:p>
          </p:txBody>
        </p:sp>
      </p:grpSp>
      <p:sp>
        <p:nvSpPr>
          <p:cNvPr id="14" name="AutoShape 14"/>
          <p:cNvSpPr/>
          <p:nvPr/>
        </p:nvSpPr>
        <p:spPr>
          <a:xfrm>
            <a:off x="8335955" y="2434470"/>
            <a:ext cx="3133738" cy="9945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心肺复苏术包括胸外按压、开放气道和人工呼吸等步骤，目的是尽快恢复患者的血液循环和呼吸功能，以挽救生命。</a:t>
            </a:r>
            <a:endParaRPr lang="en-US" sz="1100"/>
          </a:p>
        </p:txBody>
      </p:sp>
      <p:sp>
        <p:nvSpPr>
          <p:cNvPr id="15" name="AutoShape 15"/>
          <p:cNvSpPr/>
          <p:nvPr/>
        </p:nvSpPr>
        <p:spPr>
          <a:xfrm>
            <a:off x="8948027" y="1918374"/>
            <a:ext cx="1897171" cy="36933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16" name="Group 16"/>
          <p:cNvGrpSpPr/>
          <p:nvPr/>
        </p:nvGrpSpPr>
        <p:grpSpPr>
          <a:xfrm>
            <a:off x="8380762" y="1802035"/>
            <a:ext cx="561213" cy="561213"/>
            <a:chOff x="8380762" y="1802035"/>
            <a:chExt cx="561213" cy="561213"/>
          </a:xfrm>
        </p:grpSpPr>
        <p:sp>
          <p:nvSpPr>
            <p:cNvPr id="17" name="AutoShape 17"/>
            <p:cNvSpPr/>
            <p:nvPr/>
          </p:nvSpPr>
          <p:spPr>
            <a:xfrm>
              <a:off x="8380762"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8515255" y="1990630"/>
            <a:ext cx="292227" cy="201263"/>
            <a:chOff x="8515255" y="1990630"/>
            <a:chExt cx="292227" cy="201263"/>
          </a:xfrm>
        </p:grpSpPr>
        <p:sp>
          <p:nvSpPr>
            <p:cNvPr id="19" name="AutoShape 19"/>
            <p:cNvSpPr/>
            <p:nvPr/>
          </p:nvSpPr>
          <p:spPr>
            <a:xfrm>
              <a:off x="85694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624601"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86797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8734901" y="2072926"/>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85694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8624601"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86797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8734901" y="2036159"/>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8587835" y="2128075"/>
              <a:ext cx="147066"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8515255" y="1990630"/>
              <a:ext cx="292227" cy="201263"/>
            </a:xfrm>
            <a:custGeom>
              <a:rect l="l" t="t" r="r" b="b"/>
              <a:pathLst>
                <a:path w="302" h="208">
                  <a:moveTo>
                    <a:pt x="302" y="208"/>
                  </a:moveTo>
                  <a:lnTo>
                    <a:pt x="0" y="208"/>
                  </a:lnTo>
                  <a:lnTo>
                    <a:pt x="0" y="28"/>
                  </a:lnTo>
                  <a:lnTo>
                    <a:pt x="19" y="28"/>
                  </a:lnTo>
                  <a:lnTo>
                    <a:pt x="19" y="189"/>
                  </a:lnTo>
                  <a:lnTo>
                    <a:pt x="283" y="189"/>
                  </a:lnTo>
                  <a:lnTo>
                    <a:pt x="283" y="19"/>
                  </a:lnTo>
                  <a:lnTo>
                    <a:pt x="0" y="19"/>
                  </a:lnTo>
                  <a:lnTo>
                    <a:pt x="0" y="0"/>
                  </a:lnTo>
                  <a:lnTo>
                    <a:pt x="302" y="0"/>
                  </a:lnTo>
                  <a:lnTo>
                    <a:pt x="302" y="2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9" name="AutoShape 29"/>
          <p:cNvSpPr/>
          <p:nvPr/>
        </p:nvSpPr>
        <p:spPr>
          <a:xfrm>
            <a:off x="4942376" y="4809710"/>
            <a:ext cx="3133738" cy="101914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在进行心肺复苏时，需要注意正确的按压位置和深度、频率，以及开放气道和人工呼吸的方法，以避免造成进一步损伤。</a:t>
            </a:r>
            <a:endParaRPr lang="en-US" sz="1100"/>
          </a:p>
        </p:txBody>
      </p:sp>
      <p:sp>
        <p:nvSpPr>
          <p:cNvPr id="30" name="AutoShape 30"/>
          <p:cNvSpPr/>
          <p:nvPr/>
        </p:nvSpPr>
        <p:spPr>
          <a:xfrm>
            <a:off x="5554448" y="4293614"/>
            <a:ext cx="1897171" cy="36933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注意事项</a:t>
            </a:r>
            <a:endParaRPr lang="en-US" sz="1100"/>
          </a:p>
        </p:txBody>
      </p:sp>
      <p:grpSp>
        <p:nvGrpSpPr>
          <p:cNvPr id="31" name="Group 31"/>
          <p:cNvGrpSpPr/>
          <p:nvPr/>
        </p:nvGrpSpPr>
        <p:grpSpPr>
          <a:xfrm>
            <a:off x="4987195" y="4188148"/>
            <a:ext cx="561213" cy="561213"/>
            <a:chOff x="4987195" y="4188148"/>
            <a:chExt cx="561213" cy="561213"/>
          </a:xfrm>
        </p:grpSpPr>
        <p:sp>
          <p:nvSpPr>
            <p:cNvPr id="32" name="AutoShape 32"/>
            <p:cNvSpPr/>
            <p:nvPr/>
          </p:nvSpPr>
          <p:spPr>
            <a:xfrm>
              <a:off x="4987195" y="4188148"/>
              <a:ext cx="561213" cy="56121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grpSp>
      <p:grpSp>
        <p:nvGrpSpPr>
          <p:cNvPr id="33" name="Group 33"/>
          <p:cNvGrpSpPr/>
          <p:nvPr/>
        </p:nvGrpSpPr>
        <p:grpSpPr>
          <a:xfrm>
            <a:off x="5122640" y="4315015"/>
            <a:ext cx="290322" cy="285560"/>
            <a:chOff x="5122640" y="4315015"/>
            <a:chExt cx="290322" cy="285560"/>
          </a:xfrm>
        </p:grpSpPr>
        <p:sp>
          <p:nvSpPr>
            <p:cNvPr id="34" name="Freeform 34"/>
            <p:cNvSpPr/>
            <p:nvPr/>
          </p:nvSpPr>
          <p:spPr>
            <a:xfrm>
              <a:off x="5182267" y="4370832"/>
              <a:ext cx="176879" cy="175927"/>
            </a:xfrm>
            <a:custGeom>
              <a:rect l="l" t="t" r="r" b="b"/>
              <a:pathLst>
                <a:path w="187" h="186">
                  <a:moveTo>
                    <a:pt x="81" y="186"/>
                  </a:moveTo>
                  <a:lnTo>
                    <a:pt x="0" y="106"/>
                  </a:lnTo>
                  <a:lnTo>
                    <a:pt x="107" y="0"/>
                  </a:lnTo>
                  <a:lnTo>
                    <a:pt x="187" y="80"/>
                  </a:lnTo>
                  <a:lnTo>
                    <a:pt x="81" y="186"/>
                  </a:lnTo>
                  <a:close/>
                  <a:moveTo>
                    <a:pt x="26" y="106"/>
                  </a:moveTo>
                  <a:lnTo>
                    <a:pt x="81" y="158"/>
                  </a:lnTo>
                  <a:lnTo>
                    <a:pt x="159" y="80"/>
                  </a:lnTo>
                  <a:lnTo>
                    <a:pt x="107" y="26"/>
                  </a:lnTo>
                  <a:lnTo>
                    <a:pt x="26" y="10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122640" y="4484275"/>
              <a:ext cx="120110" cy="116300"/>
            </a:xfrm>
            <a:custGeom>
              <a:rect l="l" t="t" r="r" b="b"/>
              <a:pathLst>
                <a:path w="54" h="52">
                  <a:moveTo>
                    <a:pt x="26" y="52"/>
                  </a:moveTo>
                  <a:cubicBezTo>
                    <a:pt x="20" y="52"/>
                    <a:pt x="14" y="50"/>
                    <a:pt x="9" y="45"/>
                  </a:cubicBezTo>
                  <a:cubicBezTo>
                    <a:pt x="0" y="36"/>
                    <a:pt x="0" y="20"/>
                    <a:pt x="9" y="11"/>
                  </a:cubicBezTo>
                  <a:cubicBezTo>
                    <a:pt x="20" y="0"/>
                    <a:pt x="20" y="0"/>
                    <a:pt x="20" y="0"/>
                  </a:cubicBezTo>
                  <a:cubicBezTo>
                    <a:pt x="26" y="6"/>
                    <a:pt x="26" y="6"/>
                    <a:pt x="26" y="6"/>
                  </a:cubicBezTo>
                  <a:cubicBezTo>
                    <a:pt x="15" y="17"/>
                    <a:pt x="15" y="17"/>
                    <a:pt x="15" y="17"/>
                  </a:cubicBezTo>
                  <a:cubicBezTo>
                    <a:pt x="12" y="20"/>
                    <a:pt x="10" y="24"/>
                    <a:pt x="10" y="28"/>
                  </a:cubicBezTo>
                  <a:cubicBezTo>
                    <a:pt x="10" y="32"/>
                    <a:pt x="12" y="36"/>
                    <a:pt x="15" y="39"/>
                  </a:cubicBezTo>
                  <a:cubicBezTo>
                    <a:pt x="18" y="42"/>
                    <a:pt x="22" y="44"/>
                    <a:pt x="26" y="44"/>
                  </a:cubicBezTo>
                  <a:cubicBezTo>
                    <a:pt x="30" y="44"/>
                    <a:pt x="34" y="42"/>
                    <a:pt x="37" y="39"/>
                  </a:cubicBezTo>
                  <a:cubicBezTo>
                    <a:pt x="48" y="28"/>
                    <a:pt x="48" y="28"/>
                    <a:pt x="48" y="28"/>
                  </a:cubicBezTo>
                  <a:cubicBezTo>
                    <a:pt x="54" y="34"/>
                    <a:pt x="54" y="34"/>
                    <a:pt x="54" y="34"/>
                  </a:cubicBezTo>
                  <a:cubicBezTo>
                    <a:pt x="43" y="45"/>
                    <a:pt x="43" y="45"/>
                    <a:pt x="43" y="45"/>
                  </a:cubicBezTo>
                  <a:cubicBezTo>
                    <a:pt x="38" y="50"/>
                    <a:pt x="32" y="52"/>
                    <a:pt x="26" y="5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5296662" y="4315015"/>
              <a:ext cx="116300" cy="115348"/>
            </a:xfrm>
            <a:custGeom>
              <a:rect l="l" t="t" r="r" b="b"/>
              <a:pathLst>
                <a:path w="52" h="52">
                  <a:moveTo>
                    <a:pt x="34" y="52"/>
                  </a:moveTo>
                  <a:cubicBezTo>
                    <a:pt x="28" y="46"/>
                    <a:pt x="28" y="46"/>
                    <a:pt x="28" y="46"/>
                  </a:cubicBezTo>
                  <a:cubicBezTo>
                    <a:pt x="39" y="35"/>
                    <a:pt x="39" y="35"/>
                    <a:pt x="39" y="35"/>
                  </a:cubicBezTo>
                  <a:cubicBezTo>
                    <a:pt x="42" y="32"/>
                    <a:pt x="44" y="28"/>
                    <a:pt x="44" y="24"/>
                  </a:cubicBezTo>
                  <a:cubicBezTo>
                    <a:pt x="44" y="20"/>
                    <a:pt x="42" y="16"/>
                    <a:pt x="39" y="13"/>
                  </a:cubicBezTo>
                  <a:cubicBezTo>
                    <a:pt x="33" y="7"/>
                    <a:pt x="23" y="7"/>
                    <a:pt x="17" y="13"/>
                  </a:cubicBezTo>
                  <a:cubicBezTo>
                    <a:pt x="6" y="24"/>
                    <a:pt x="6" y="24"/>
                    <a:pt x="6" y="24"/>
                  </a:cubicBezTo>
                  <a:cubicBezTo>
                    <a:pt x="0" y="18"/>
                    <a:pt x="0" y="18"/>
                    <a:pt x="0" y="18"/>
                  </a:cubicBezTo>
                  <a:cubicBezTo>
                    <a:pt x="11" y="7"/>
                    <a:pt x="11" y="7"/>
                    <a:pt x="11" y="7"/>
                  </a:cubicBezTo>
                  <a:cubicBezTo>
                    <a:pt x="16" y="2"/>
                    <a:pt x="22" y="0"/>
                    <a:pt x="28" y="0"/>
                  </a:cubicBezTo>
                  <a:cubicBezTo>
                    <a:pt x="34" y="0"/>
                    <a:pt x="40" y="2"/>
                    <a:pt x="45" y="7"/>
                  </a:cubicBezTo>
                  <a:cubicBezTo>
                    <a:pt x="50" y="12"/>
                    <a:pt x="52" y="18"/>
                    <a:pt x="52" y="24"/>
                  </a:cubicBezTo>
                  <a:cubicBezTo>
                    <a:pt x="52" y="30"/>
                    <a:pt x="50" y="36"/>
                    <a:pt x="45" y="41"/>
                  </a:cubicBezTo>
                  <a:lnTo>
                    <a:pt x="34" y="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5220081" y="4453128"/>
              <a:ext cx="27432" cy="26479"/>
            </a:xfrm>
            <a:custGeom>
              <a:rect l="l" t="t" r="r" b="b"/>
              <a:pathLst>
                <a:path w="28" h="28">
                  <a:moveTo>
                    <a:pt x="15" y="28"/>
                  </a:moveTo>
                  <a:lnTo>
                    <a:pt x="0" y="14"/>
                  </a:lnTo>
                  <a:lnTo>
                    <a:pt x="15" y="0"/>
                  </a:lnTo>
                  <a:lnTo>
                    <a:pt x="29" y="14"/>
                  </a:lnTo>
                  <a:lnTo>
                    <a:pt x="15"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5255990" y="4444555"/>
              <a:ext cx="27432" cy="26479"/>
            </a:xfrm>
            <a:custGeom>
              <a:rect l="l" t="t" r="r" b="b"/>
              <a:pathLst>
                <a:path w="28" h="28">
                  <a:moveTo>
                    <a:pt x="14" y="28"/>
                  </a:moveTo>
                  <a:lnTo>
                    <a:pt x="0" y="14"/>
                  </a:lnTo>
                  <a:lnTo>
                    <a:pt x="14" y="0"/>
                  </a:lnTo>
                  <a:lnTo>
                    <a:pt x="29"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5265420" y="4408646"/>
              <a:ext cx="26479" cy="26479"/>
            </a:xfrm>
            <a:custGeom>
              <a:rect l="l" t="t" r="r" b="b"/>
              <a:pathLst>
                <a:path w="28" h="28">
                  <a:moveTo>
                    <a:pt x="14" y="28"/>
                  </a:moveTo>
                  <a:lnTo>
                    <a:pt x="0" y="14"/>
                  </a:lnTo>
                  <a:lnTo>
                    <a:pt x="14" y="0"/>
                  </a:lnTo>
                  <a:lnTo>
                    <a:pt x="28"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247513" y="4479607"/>
              <a:ext cx="26479" cy="27432"/>
            </a:xfrm>
            <a:custGeom>
              <a:rect l="l" t="t" r="r" b="b"/>
              <a:pathLst>
                <a:path w="28" h="28">
                  <a:moveTo>
                    <a:pt x="14" y="29"/>
                  </a:moveTo>
                  <a:lnTo>
                    <a:pt x="0" y="15"/>
                  </a:lnTo>
                  <a:lnTo>
                    <a:pt x="14" y="0"/>
                  </a:lnTo>
                  <a:lnTo>
                    <a:pt x="28" y="15"/>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5291900" y="4435126"/>
              <a:ext cx="26479" cy="27432"/>
            </a:xfrm>
            <a:custGeom>
              <a:rect l="l" t="t" r="r" b="b"/>
              <a:pathLst>
                <a:path w="28" h="28">
                  <a:moveTo>
                    <a:pt x="14" y="29"/>
                  </a:moveTo>
                  <a:lnTo>
                    <a:pt x="0" y="14"/>
                  </a:lnTo>
                  <a:lnTo>
                    <a:pt x="14" y="0"/>
                  </a:lnTo>
                  <a:lnTo>
                    <a:pt x="28" y="14"/>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2" name="AutoShape 42"/>
          <p:cNvSpPr/>
          <p:nvPr/>
        </p:nvSpPr>
        <p:spPr>
          <a:xfrm>
            <a:off x="8335955" y="4809710"/>
            <a:ext cx="3133738" cy="101914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在教学查房中，可以通过模拟演练和实际操作来加强医师对心肺复苏术的掌握程度，提高救治成功率。</a:t>
            </a:r>
            <a:endParaRPr lang="en-US" sz="1100"/>
          </a:p>
        </p:txBody>
      </p:sp>
      <p:sp>
        <p:nvSpPr>
          <p:cNvPr id="43" name="AutoShape 43"/>
          <p:cNvSpPr/>
          <p:nvPr/>
        </p:nvSpPr>
        <p:spPr>
          <a:xfrm>
            <a:off x="8948027" y="4293614"/>
            <a:ext cx="1897171" cy="36933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实践操作</a:t>
            </a:r>
            <a:endParaRPr lang="en-US" sz="1100"/>
          </a:p>
        </p:txBody>
      </p:sp>
      <p:grpSp>
        <p:nvGrpSpPr>
          <p:cNvPr id="44" name="Group 44"/>
          <p:cNvGrpSpPr/>
          <p:nvPr/>
        </p:nvGrpSpPr>
        <p:grpSpPr>
          <a:xfrm>
            <a:off x="8380762" y="4177284"/>
            <a:ext cx="561213" cy="561213"/>
            <a:chOff x="8380762" y="4177284"/>
            <a:chExt cx="561213" cy="561213"/>
          </a:xfrm>
        </p:grpSpPr>
        <p:sp>
          <p:nvSpPr>
            <p:cNvPr id="45" name="AutoShape 45"/>
            <p:cNvSpPr/>
            <p:nvPr/>
          </p:nvSpPr>
          <p:spPr>
            <a:xfrm>
              <a:off x="8380762" y="4177284"/>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8533542" y="4316063"/>
            <a:ext cx="282417" cy="283559"/>
            <a:chOff x="8533542" y="4316063"/>
            <a:chExt cx="282417" cy="283559"/>
          </a:xfrm>
        </p:grpSpPr>
        <p:sp>
          <p:nvSpPr>
            <p:cNvPr id="47" name="Freeform 47"/>
            <p:cNvSpPr/>
            <p:nvPr/>
          </p:nvSpPr>
          <p:spPr>
            <a:xfrm>
              <a:off x="8562499" y="4316063"/>
              <a:ext cx="253460" cy="254508"/>
            </a:xfrm>
            <a:custGeom>
              <a:rect l="l" t="t" r="r" b="b"/>
              <a:pathLst>
                <a:path w="262" h="263">
                  <a:moveTo>
                    <a:pt x="102" y="263"/>
                  </a:moveTo>
                  <a:lnTo>
                    <a:pt x="0" y="159"/>
                  </a:lnTo>
                  <a:lnTo>
                    <a:pt x="203" y="0"/>
                  </a:lnTo>
                  <a:lnTo>
                    <a:pt x="262" y="59"/>
                  </a:lnTo>
                  <a:lnTo>
                    <a:pt x="102" y="263"/>
                  </a:lnTo>
                  <a:close/>
                  <a:moveTo>
                    <a:pt x="29" y="161"/>
                  </a:moveTo>
                  <a:lnTo>
                    <a:pt x="100" y="234"/>
                  </a:lnTo>
                  <a:lnTo>
                    <a:pt x="237" y="62"/>
                  </a:lnTo>
                  <a:lnTo>
                    <a:pt x="201" y="26"/>
                  </a:lnTo>
                  <a:lnTo>
                    <a:pt x="29" y="16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8624507" y="4371213"/>
              <a:ext cx="134493" cy="109347"/>
            </a:xfrm>
            <a:custGeom>
              <a:rect l="l" t="t" r="r" b="b"/>
              <a:pathLst>
                <a:path w="139" h="113">
                  <a:moveTo>
                    <a:pt x="12" y="113"/>
                  </a:moveTo>
                  <a:lnTo>
                    <a:pt x="0" y="99"/>
                  </a:lnTo>
                  <a:lnTo>
                    <a:pt x="128" y="0"/>
                  </a:lnTo>
                  <a:lnTo>
                    <a:pt x="139" y="14"/>
                  </a:lnTo>
                  <a:lnTo>
                    <a:pt x="12" y="11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8540305" y="4495038"/>
              <a:ext cx="97727" cy="97727"/>
            </a:xfrm>
            <a:custGeom>
              <a:rect l="l" t="t" r="r" b="b"/>
              <a:pathLst>
                <a:path w="43" h="43">
                  <a:moveTo>
                    <a:pt x="12" y="43"/>
                  </a:moveTo>
                  <a:cubicBezTo>
                    <a:pt x="0" y="31"/>
                    <a:pt x="0" y="31"/>
                    <a:pt x="0" y="31"/>
                  </a:cubicBezTo>
                  <a:cubicBezTo>
                    <a:pt x="3" y="29"/>
                    <a:pt x="3" y="29"/>
                    <a:pt x="3" y="29"/>
                  </a:cubicBezTo>
                  <a:cubicBezTo>
                    <a:pt x="8" y="24"/>
                    <a:pt x="8" y="16"/>
                    <a:pt x="3" y="12"/>
                  </a:cubicBezTo>
                  <a:cubicBezTo>
                    <a:pt x="0" y="9"/>
                    <a:pt x="0" y="9"/>
                    <a:pt x="0" y="9"/>
                  </a:cubicBezTo>
                  <a:cubicBezTo>
                    <a:pt x="9" y="0"/>
                    <a:pt x="9" y="0"/>
                    <a:pt x="9" y="0"/>
                  </a:cubicBezTo>
                  <a:cubicBezTo>
                    <a:pt x="14" y="6"/>
                    <a:pt x="14" y="6"/>
                    <a:pt x="14" y="6"/>
                  </a:cubicBezTo>
                  <a:cubicBezTo>
                    <a:pt x="11" y="9"/>
                    <a:pt x="11" y="9"/>
                    <a:pt x="11" y="9"/>
                  </a:cubicBezTo>
                  <a:cubicBezTo>
                    <a:pt x="16" y="16"/>
                    <a:pt x="16" y="25"/>
                    <a:pt x="11" y="31"/>
                  </a:cubicBezTo>
                  <a:cubicBezTo>
                    <a:pt x="12" y="32"/>
                    <a:pt x="12" y="32"/>
                    <a:pt x="12" y="32"/>
                  </a:cubicBezTo>
                  <a:cubicBezTo>
                    <a:pt x="18" y="27"/>
                    <a:pt x="27" y="27"/>
                    <a:pt x="34" y="32"/>
                  </a:cubicBezTo>
                  <a:cubicBezTo>
                    <a:pt x="37" y="29"/>
                    <a:pt x="37" y="29"/>
                    <a:pt x="37" y="29"/>
                  </a:cubicBezTo>
                  <a:cubicBezTo>
                    <a:pt x="43" y="34"/>
                    <a:pt x="43" y="34"/>
                    <a:pt x="43" y="34"/>
                  </a:cubicBezTo>
                  <a:cubicBezTo>
                    <a:pt x="34" y="43"/>
                    <a:pt x="34" y="43"/>
                    <a:pt x="34" y="43"/>
                  </a:cubicBezTo>
                  <a:cubicBezTo>
                    <a:pt x="31" y="40"/>
                    <a:pt x="31" y="40"/>
                    <a:pt x="31" y="40"/>
                  </a:cubicBezTo>
                  <a:cubicBezTo>
                    <a:pt x="27" y="35"/>
                    <a:pt x="19" y="35"/>
                    <a:pt x="14" y="40"/>
                  </a:cubicBezTo>
                  <a:lnTo>
                    <a:pt x="12" y="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8533542" y="4565713"/>
              <a:ext cx="33909" cy="33909"/>
            </a:xfrm>
            <a:custGeom>
              <a:rect l="l" t="t" r="r" b="b"/>
              <a:pathLst>
                <a:path w="35" h="35">
                  <a:moveTo>
                    <a:pt x="14" y="35"/>
                  </a:moveTo>
                  <a:lnTo>
                    <a:pt x="0" y="21"/>
                  </a:lnTo>
                  <a:lnTo>
                    <a:pt x="21" y="0"/>
                  </a:lnTo>
                  <a:lnTo>
                    <a:pt x="35" y="14"/>
                  </a:lnTo>
                  <a:lnTo>
                    <a:pt x="14" y="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51" name="Picture 51"/>
          <p:cNvPicPr>
            <a:picLocks noChangeAspect="1"/>
          </p:cNvPicPr>
          <p:nvPr/>
        </p:nvPicPr>
        <p:blipFill>
          <a:blip r:embed="rId2"/>
          <a:srcRect l="3716" r="3716"/>
          <a:stretch>
            <a:fillRect/>
          </a:stretch>
        </p:blipFill>
        <p:spPr>
          <a:xfrm>
            <a:off x="706988" y="1587639"/>
            <a:ext cx="3579894" cy="3867314"/>
          </a:xfrm>
          <a:prstGeom prst="rect">
            <a:avLst/>
          </a:prstGeom>
        </p:spPr>
      </p:pic>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心肺复苏术</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https://d.book118.com/627132156023006026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2024-08-31T01:35:45.567</cp:lastPrinted>
  <dcterms:created xsi:type="dcterms:W3CDTF">2024-08-30T17:35:45Z</dcterms:created>
  <dcterms:modified xsi:type="dcterms:W3CDTF">2024-08-30T17:35:48Z</dcterms:modified>
</cp:coreProperties>
</file>