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B2E498-C98B-46F2-A49C-85AD21BA8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07458-7A01-449E-9296-478A1BD54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D06D95-0DCF-482F-9E29-D04A27605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F98998-41B7-44F9-A692-1D902A65F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6C7DD3-0BB7-42E5-A442-547F1CA989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6FA843-D77A-402B-9F47-EDCEDCC898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35776-1E9C-4F8D-A569-1B319551A4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15E07-EB85-459E-8D71-2DBF208681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EDC1CB-0B26-47D7-81F3-ED5A6A6C4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567661-00F4-48B2-BA72-EE98258E1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C45B1-D4C0-4405-895B-45098FA91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4100101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人工智能在教育领域的应用研究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人工智能技术概述
 人工智能在教育中应用现状
 人工智能在教育中的潜在影响
 人工智能在教育中应用的挑战
 人工智能在教育中应用的伦理问题
 人工智能在教育中应用展望
 人工智能在教育中应用的政策建议
 人工智能在教育中应用的进一步研究方向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Subtitle 2"/>
          <p:cNvSpPr>
            <a:spLocks noGrp="1"/>
          </p:cNvSpPr>
          <p:nvPr>
            <p:ph type="subTitle" idx="1"/>
          </p:nvPr>
        </p:nvSpPr>
        <p:spPr/>
        <p:txBody>
          <a:bodyPr/>
          <a:lstStyle/>
          <a:p>
            <a:r>
              <a:t>人工智能在教育领域的应用研究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Text Placeholder 2"/>
          <p:cNvSpPr>
            <a:spLocks noGrp="1"/>
          </p:cNvSpPr>
          <p:nvPr>
            <p:ph type="body" idx="1"/>
          </p:nvPr>
        </p:nvSpPr>
        <p:spPr/>
        <p:txBody>
          <a:bodyPr/>
          <a:lstStyle/>
          <a:p>
            <a:r>
              <a:t>机器学习：</a:t>
            </a:r>
          </a:p>
        </p:txBody>
      </p:sp>
      <p:sp>
        <p:nvSpPr>
          <p:cNvPr id="4" name="Content Placeholder 3"/>
          <p:cNvSpPr>
            <a:spLocks noGrp="1"/>
          </p:cNvSpPr>
          <p:nvPr>
            <p:ph sz="half" idx="2"/>
          </p:nvPr>
        </p:nvSpPr>
        <p:spPr/>
        <p:txBody>
          <a:bodyPr/>
          <a:lstStyle/>
          <a:p>
            <a:r>
              <a:t>1. 机器学习是人工智能技术的重要组成部分，它允许计算机在没有被明确编程的情况下学习和改进。</a:t>
            </a:r>
          </a:p>
          <a:p>
            <a:r>
              <a:t>2. 机器学习算法可以从数据中学习并识别模式，然后利用这些模式来做出预测或决策。</a:t>
            </a:r>
          </a:p>
          <a:p>
            <a:r>
              <a:t>3. 机器学习技术正在教育领域得到广泛应用，例如，个性化学习、智能教学系统、自动评分和反馈等。</a:t>
            </a:r>
          </a:p>
        </p:txBody>
      </p:sp>
      <p:sp>
        <p:nvSpPr>
          <p:cNvPr id="5" name="Text Placeholder 4"/>
          <p:cNvSpPr>
            <a:spLocks noGrp="1"/>
          </p:cNvSpPr>
          <p:nvPr>
            <p:ph type="body" idx="3"/>
          </p:nvPr>
        </p:nvSpPr>
        <p:spPr/>
        <p:txBody>
          <a:bodyPr/>
          <a:lstStyle/>
          <a:p>
            <a:r>
              <a:t>自然语言处理：</a:t>
            </a:r>
          </a:p>
        </p:txBody>
      </p:sp>
      <p:sp>
        <p:nvSpPr>
          <p:cNvPr id="6" name="Content Placeholder 5"/>
          <p:cNvSpPr>
            <a:spLocks noGrp="1"/>
          </p:cNvSpPr>
          <p:nvPr>
            <p:ph sz="half" idx="4"/>
          </p:nvPr>
        </p:nvSpPr>
        <p:spPr/>
        <p:txBody>
          <a:bodyPr/>
          <a:lstStyle/>
          <a:p>
            <a:r>
              <a:t>1. 自然语言处理是指计算机理解和处理人类语言的能力。</a:t>
            </a:r>
          </a:p>
          <a:p>
            <a:r>
              <a:t>2. 自然语言处理技术可以用于文本生成、机器翻译、语音识别和情感分析等。</a:t>
            </a:r>
          </a:p>
          <a:p>
            <a:r>
              <a:t>3. 自然语言处理技术正在教育领域得到广泛应用，例如，智能教学系统、自动评分和反馈、语言学习工具等。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Text Placeholder 2"/>
          <p:cNvSpPr>
            <a:spLocks noGrp="1"/>
          </p:cNvSpPr>
          <p:nvPr>
            <p:ph type="body" idx="1"/>
          </p:nvPr>
        </p:nvSpPr>
        <p:spPr/>
        <p:txBody>
          <a:bodyPr/>
          <a:lstStyle/>
          <a:p>
            <a:r>
              <a:t>计算机视觉：</a:t>
            </a:r>
          </a:p>
        </p:txBody>
      </p:sp>
      <p:sp>
        <p:nvSpPr>
          <p:cNvPr id="4" name="Content Placeholder 3"/>
          <p:cNvSpPr>
            <a:spLocks noGrp="1"/>
          </p:cNvSpPr>
          <p:nvPr>
            <p:ph sz="half" idx="2"/>
          </p:nvPr>
        </p:nvSpPr>
        <p:spPr/>
        <p:txBody>
          <a:bodyPr/>
          <a:lstStyle/>
          <a:p>
            <a:r>
              <a:t>1. 计算机视觉是指计算机理解和处理图像和视频的能力。</a:t>
            </a:r>
          </a:p>
          <a:p>
            <a:r>
              <a:t>2. 计算机视觉技术可以用于目标检测、图像分类、人脸识别和动作识别等。</a:t>
            </a:r>
          </a:p>
          <a:p>
            <a:r>
              <a:t>3. 计算机视觉技术正在教育领域得到广泛应用，例如，智能教学系统、自动评分和反馈、教育机器人等。</a:t>
            </a:r>
          </a:p>
        </p:txBody>
      </p:sp>
      <p:sp>
        <p:nvSpPr>
          <p:cNvPr id="5" name="Text Placeholder 4"/>
          <p:cNvSpPr>
            <a:spLocks noGrp="1"/>
          </p:cNvSpPr>
          <p:nvPr>
            <p:ph type="body" idx="3"/>
          </p:nvPr>
        </p:nvSpPr>
        <p:spPr/>
        <p:txBody>
          <a:bodyPr/>
          <a:lstStyle/>
          <a:p>
            <a:r>
              <a:t>语音识别：</a:t>
            </a:r>
          </a:p>
        </p:txBody>
      </p:sp>
      <p:sp>
        <p:nvSpPr>
          <p:cNvPr id="6" name="Content Placeholder 5"/>
          <p:cNvSpPr>
            <a:spLocks noGrp="1"/>
          </p:cNvSpPr>
          <p:nvPr>
            <p:ph sz="half" idx="4"/>
          </p:nvPr>
        </p:nvSpPr>
        <p:spPr/>
        <p:txBody>
          <a:bodyPr/>
          <a:lstStyle/>
          <a:p>
            <a:r>
              <a:t>1. 语音识别是指计算机将语音信号转换为文本的能力。</a:t>
            </a:r>
          </a:p>
          <a:p>
            <a:r>
              <a:t>2. 语音识别技术可以用于语音控制、语音搜索、语音翻译和语音合成等。</a:t>
            </a:r>
          </a:p>
          <a:p>
            <a:r>
              <a:t>3. 语音识别技术正在教育领域得到广泛应用，例如，智能教学系统、自动评分和反馈、语言学习工具等。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Text Placeholder 2"/>
          <p:cNvSpPr>
            <a:spLocks noGrp="1"/>
          </p:cNvSpPr>
          <p:nvPr>
            <p:ph type="body" idx="1"/>
          </p:nvPr>
        </p:nvSpPr>
        <p:spPr/>
        <p:txBody>
          <a:bodyPr/>
          <a:lstStyle/>
          <a:p>
            <a:r>
              <a:t>强化学习：</a:t>
            </a:r>
          </a:p>
        </p:txBody>
      </p:sp>
      <p:sp>
        <p:nvSpPr>
          <p:cNvPr id="4" name="Content Placeholder 3"/>
          <p:cNvSpPr>
            <a:spLocks noGrp="1"/>
          </p:cNvSpPr>
          <p:nvPr>
            <p:ph sz="half" idx="2"/>
          </p:nvPr>
        </p:nvSpPr>
        <p:spPr/>
        <p:txBody>
          <a:bodyPr/>
          <a:lstStyle/>
          <a:p>
            <a:r>
              <a:t>1. 强化学习是一种机器学习技术，允许计算机在与环境交互的过程中学习和改进。</a:t>
            </a:r>
          </a:p>
          <a:p>
            <a:r>
              <a:t>2. 强化学习算法可以从奖励和惩罚信号中学习，并调整其行为以最大化奖励。</a:t>
            </a:r>
          </a:p>
          <a:p>
            <a:r>
              <a:t>3. 强化学习技术正在教育领域得到广泛应用，例如，智能教学系统、个性化学习和游戏化学习等。</a:t>
            </a:r>
          </a:p>
        </p:txBody>
      </p:sp>
      <p:sp>
        <p:nvSpPr>
          <p:cNvPr id="5" name="Text Placeholder 4"/>
          <p:cNvSpPr>
            <a:spLocks noGrp="1"/>
          </p:cNvSpPr>
          <p:nvPr>
            <p:ph type="body" idx="3"/>
          </p:nvPr>
        </p:nvSpPr>
        <p:spPr/>
        <p:txBody>
          <a:bodyPr/>
          <a:lstStyle/>
          <a:p>
            <a:r>
              <a:t>知识图谱：</a:t>
            </a:r>
          </a:p>
        </p:txBody>
      </p:sp>
      <p:sp>
        <p:nvSpPr>
          <p:cNvPr id="6" name="Content Placeholder 5"/>
          <p:cNvSpPr>
            <a:spLocks noGrp="1"/>
          </p:cNvSpPr>
          <p:nvPr>
            <p:ph sz="half" idx="4"/>
          </p:nvPr>
        </p:nvSpPr>
        <p:spPr/>
        <p:txBody>
          <a:bodyPr/>
          <a:lstStyle/>
          <a:p>
            <a:r>
              <a:t>1. 知识图谱是结构化知识的表示形式，它可以用于知识推理、问答系统和机器翻译等。</a:t>
            </a:r>
          </a:p>
          <a:p>
            <a:r>
              <a:t>2. 知识图谱中的知识可以来自多种来源，例如，文本、图像、视频和音频等。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人工智能在教育中应用现状</a:t>
            </a:r>
          </a:p>
        </p:txBody>
      </p:sp>
      <p:sp>
        <p:nvSpPr>
          <p:cNvPr id="3" name="Subtitle 2"/>
          <p:cNvSpPr>
            <a:spLocks noGrp="1"/>
          </p:cNvSpPr>
          <p:nvPr>
            <p:ph type="subTitle" idx="1"/>
          </p:nvPr>
        </p:nvSpPr>
        <p:spPr/>
        <p:txBody>
          <a:bodyPr/>
          <a:lstStyle/>
          <a:p>
            <a:r>
              <a:t>人工智能在教育领域的应用研究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人工智能在教育中应用现状</a:t>
            </a:r>
          </a:p>
        </p:txBody>
      </p:sp>
      <p:sp>
        <p:nvSpPr>
          <p:cNvPr id="3" name="Text Placeholder 2"/>
          <p:cNvSpPr>
            <a:spLocks noGrp="1"/>
          </p:cNvSpPr>
          <p:nvPr>
            <p:ph type="body" idx="1"/>
          </p:nvPr>
        </p:nvSpPr>
        <p:spPr/>
        <p:txBody>
          <a:bodyPr/>
          <a:lstStyle/>
          <a:p>
            <a:r>
              <a:t>个性化学习</a:t>
            </a:r>
          </a:p>
        </p:txBody>
      </p:sp>
      <p:sp>
        <p:nvSpPr>
          <p:cNvPr id="4" name="Content Placeholder 3"/>
          <p:cNvSpPr>
            <a:spLocks noGrp="1"/>
          </p:cNvSpPr>
          <p:nvPr>
            <p:ph sz="half" idx="2"/>
          </p:nvPr>
        </p:nvSpPr>
        <p:spPr/>
        <p:txBody>
          <a:bodyPr/>
          <a:lstStyle/>
          <a:p>
            <a:r>
              <a:t>1. 人工智能可以根据学生的学习风格、兴趣和能力，为他们量身定制个性化的学习计划和内容。</a:t>
            </a:r>
          </a:p>
          <a:p>
            <a:r>
              <a:t>2. 人工智能可以实时跟踪学生的学习进度，并根据他们的表现进行调整，使学习过程更有效率。</a:t>
            </a:r>
          </a:p>
          <a:p>
            <a:r>
              <a:t>3. 人工智能可以为学生提供即时的反馈和指导，帮助他们理解和掌握新知识。</a:t>
            </a:r>
          </a:p>
        </p:txBody>
      </p:sp>
      <p:sp>
        <p:nvSpPr>
          <p:cNvPr id="5" name="Text Placeholder 4"/>
          <p:cNvSpPr>
            <a:spLocks noGrp="1"/>
          </p:cNvSpPr>
          <p:nvPr>
            <p:ph type="body" idx="3"/>
          </p:nvPr>
        </p:nvSpPr>
        <p:spPr/>
        <p:txBody>
          <a:bodyPr/>
          <a:lstStyle/>
          <a:p>
            <a:r>
              <a:t>智能教学助手</a:t>
            </a:r>
          </a:p>
        </p:txBody>
      </p:sp>
      <p:sp>
        <p:nvSpPr>
          <p:cNvPr id="6" name="Content Placeholder 5"/>
          <p:cNvSpPr>
            <a:spLocks noGrp="1"/>
          </p:cNvSpPr>
          <p:nvPr>
            <p:ph sz="half" idx="4"/>
          </p:nvPr>
        </p:nvSpPr>
        <p:spPr/>
        <p:txBody>
          <a:bodyPr/>
          <a:lstStyle/>
          <a:p>
            <a:r>
              <a:t>1. 人工智能可以帮助教师创建更有效的教学材料，并提供个性化的教学指导。</a:t>
            </a:r>
          </a:p>
          <a:p>
            <a:r>
              <a:t>2. 人工智能可以帮助教师批改作业，并提供即时的反馈。</a:t>
            </a:r>
          </a:p>
          <a:p>
            <a:r>
              <a:t>3. 人工智能可以帮助教师管理课堂，并提高课堂的效率。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人工智能在教育中应用现状</a:t>
            </a:r>
          </a:p>
        </p:txBody>
      </p:sp>
      <p:sp>
        <p:nvSpPr>
          <p:cNvPr id="3" name="Text Placeholder 2"/>
          <p:cNvSpPr>
            <a:spLocks noGrp="1"/>
          </p:cNvSpPr>
          <p:nvPr>
            <p:ph type="body" idx="1"/>
          </p:nvPr>
        </p:nvSpPr>
        <p:spPr/>
        <p:txBody>
          <a:bodyPr/>
          <a:lstStyle/>
          <a:p>
            <a:r>
              <a:t>虚拟现实和增强现实</a:t>
            </a:r>
          </a:p>
        </p:txBody>
      </p:sp>
      <p:sp>
        <p:nvSpPr>
          <p:cNvPr id="4" name="Content Placeholder 3"/>
          <p:cNvSpPr>
            <a:spLocks noGrp="1"/>
          </p:cNvSpPr>
          <p:nvPr>
            <p:ph sz="half" idx="2"/>
          </p:nvPr>
        </p:nvSpPr>
        <p:spPr/>
        <p:txBody>
          <a:bodyPr/>
          <a:lstStyle/>
          <a:p>
            <a:r>
              <a:t>1. 虚拟现实和增强现实技术可以为学生提供身临其境的学习体验，帮助他们更好地理解和记忆新知识。</a:t>
            </a:r>
          </a:p>
          <a:p>
            <a:r>
              <a:t>2. 虚拟现实和增强现实技术可以用于模拟实验和实践活动，使学生能够在安全的环境中学习。</a:t>
            </a:r>
          </a:p>
          <a:p>
            <a:r>
              <a:t>3. 虚拟现实和增强现实技术可以用于创建虚拟旅行和文化体验，使学生能够探索世界各地不同的文化和历史。</a:t>
            </a:r>
          </a:p>
        </p:txBody>
      </p:sp>
      <p:sp>
        <p:nvSpPr>
          <p:cNvPr id="5" name="Text Placeholder 4"/>
          <p:cNvSpPr>
            <a:spLocks noGrp="1"/>
          </p:cNvSpPr>
          <p:nvPr>
            <p:ph type="body" idx="3"/>
          </p:nvPr>
        </p:nvSpPr>
        <p:spPr/>
        <p:txBody>
          <a:bodyPr/>
          <a:lstStyle/>
          <a:p>
            <a:r>
              <a:t>自然语言处理</a:t>
            </a:r>
          </a:p>
        </p:txBody>
      </p:sp>
      <p:sp>
        <p:nvSpPr>
          <p:cNvPr id="6" name="Content Placeholder 5"/>
          <p:cNvSpPr>
            <a:spLocks noGrp="1"/>
          </p:cNvSpPr>
          <p:nvPr>
            <p:ph sz="half" idx="4"/>
          </p:nvPr>
        </p:nvSpPr>
        <p:spPr/>
        <p:txBody>
          <a:bodyPr/>
          <a:lstStyle/>
          <a:p>
            <a:r>
              <a:t>1. 自然语言处理技术可以帮助学生理解和生成文本，并提高他们的写作能力。</a:t>
            </a:r>
          </a:p>
          <a:p>
            <a:r>
              <a:t>2. 自然语言处理技术可以帮助学生学习新语言，并提高他们的口语和听力能力。</a:t>
            </a:r>
          </a:p>
          <a:p>
            <a:r>
              <a:t>3. 自然语言处理技术可以用于创建智能聊天机器人，为学生提供即时的帮助和指导。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人工智能在教育中应用现状</a:t>
            </a:r>
          </a:p>
        </p:txBody>
      </p:sp>
      <p:sp>
        <p:nvSpPr>
          <p:cNvPr id="3" name="Content Placeholder 2"/>
          <p:cNvSpPr>
            <a:spLocks noGrp="1"/>
          </p:cNvSpPr>
          <p:nvPr>
            <p:ph sz="half" idx="2"/>
          </p:nvPr>
        </p:nvSpPr>
        <p:spPr/>
        <p:txBody>
          <a:bodyPr/>
          <a:lstStyle/>
          <a:p>
            <a:r>
              <a:t>1. 机器学习技术可以用于开发智能教育系统，这些系统可以根据学生的表现和偏好进行调整，并提供个性化的学习体验。</a:t>
            </a:r>
          </a:p>
          <a:p>
            <a:r>
              <a:t>2. 机器学习技术可以用于开发智能教学工具，这些工具可以帮助教师创建更有效的教学材料，并提供个性化的教学指导。</a:t>
            </a:r>
          </a:p>
          <a:p>
            <a:r>
              <a:t>3. 机器学习技术可以用于开发智能教育游戏，这些游戏可以帮助学生在有趣的环境中学习。</a:t>
            </a:r>
          </a:p>
        </p:txBody>
      </p:sp>
      <p:sp>
        <p:nvSpPr>
          <p:cNvPr id="4" name="Text Placeholder 3"/>
          <p:cNvSpPr>
            <a:spLocks noGrp="1"/>
          </p:cNvSpPr>
          <p:nvPr>
            <p:ph type="body" idx="3"/>
          </p:nvPr>
        </p:nvSpPr>
        <p:spPr/>
        <p:txBody>
          <a:bodyPr/>
          <a:lstStyle/>
          <a:p>
            <a:r>
              <a:t>大数据分析</a:t>
            </a:r>
          </a:p>
        </p:txBody>
      </p:sp>
      <p:sp>
        <p:nvSpPr>
          <p:cNvPr id="5" name="Content Placeholder 4"/>
          <p:cNvSpPr>
            <a:spLocks noGrp="1"/>
          </p:cNvSpPr>
          <p:nvPr>
            <p:ph sz="half" idx="4"/>
          </p:nvPr>
        </p:nvSpPr>
        <p:spPr/>
        <p:txBody>
          <a:bodyPr/>
          <a:lstStyle/>
          <a:p>
            <a:r>
              <a:t>1. 大数据分析技术可以帮助教育工作者了解学生的学习情况，并发现影响学生学习的因素。</a:t>
            </a:r>
          </a:p>
          <a:p>
            <a:r>
              <a:t>2. 大数据分析技术可以帮助教育工作者改进教学方法，并提高教学质量。</a:t>
            </a:r>
          </a:p>
          <a:p>
            <a:r>
              <a:t>3. 大数据分析技术可以帮助教育工作者制定更有效的教育政策，并提高教育公平性。</a:t>
            </a:r>
          </a:p>
        </p:txBody>
      </p:sp>
      <p:sp>
        <p:nvSpPr>
          <p:cNvPr id="6" name="Text Placeholder 5"/>
          <p:cNvSpPr>
            <a:spLocks noGrp="1"/>
          </p:cNvSpPr>
          <p:nvPr>
            <p:ph type="body" idx="1"/>
          </p:nvPr>
        </p:nvSpPr>
        <p:spPr/>
        <p:txBody>
          <a:bodyPr/>
          <a:lstStyle/>
          <a:p>
            <a:r>
              <a:t>机器学习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人工智能在教育中的潜在影响</a:t>
            </a:r>
          </a:p>
        </p:txBody>
      </p:sp>
      <p:sp>
        <p:nvSpPr>
          <p:cNvPr id="3" name="Subtitle 2"/>
          <p:cNvSpPr>
            <a:spLocks noGrp="1"/>
          </p:cNvSpPr>
          <p:nvPr>
            <p:ph type="subTitle" idx="1"/>
          </p:nvPr>
        </p:nvSpPr>
        <p:spPr/>
        <p:txBody>
          <a:bodyPr/>
          <a:lstStyle/>
          <a:p>
            <a:r>
              <a:t>人工智能在教育领域的应用研究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人工智能在教育中的潜在影响</a:t>
            </a:r>
          </a:p>
        </p:txBody>
      </p:sp>
      <p:sp>
        <p:nvSpPr>
          <p:cNvPr id="3" name="Text Placeholder 2"/>
          <p:cNvSpPr>
            <a:spLocks noGrp="1"/>
          </p:cNvSpPr>
          <p:nvPr>
            <p:ph type="body" idx="1"/>
          </p:nvPr>
        </p:nvSpPr>
        <p:spPr/>
        <p:txBody>
          <a:bodyPr/>
          <a:lstStyle/>
          <a:p>
            <a:r>
              <a:t>个性化学习</a:t>
            </a:r>
          </a:p>
        </p:txBody>
      </p:sp>
      <p:sp>
        <p:nvSpPr>
          <p:cNvPr id="4" name="Content Placeholder 3"/>
          <p:cNvSpPr>
            <a:spLocks noGrp="1"/>
          </p:cNvSpPr>
          <p:nvPr>
            <p:ph sz="half" idx="2"/>
          </p:nvPr>
        </p:nvSpPr>
        <p:spPr/>
        <p:txBody>
          <a:bodyPr/>
          <a:lstStyle/>
          <a:p>
            <a:r>
              <a:t>1. 根据每个学生的学习风格、节奏和兴趣量身定制学习体验，提高学生学习效率和效果。</a:t>
            </a:r>
          </a:p>
          <a:p>
            <a:r>
              <a:t>2. 提供个性化的反馈和指导，帮助学生及时发现和解决学习中的问题，并根据反馈不断调整学习策略。</a:t>
            </a:r>
          </a:p>
          <a:p>
            <a:r>
              <a:t>3. 实现因材施教，让每个学生都能按照自己的步伐和方式学习，发挥最大的学习潜力。</a:t>
            </a:r>
          </a:p>
        </p:txBody>
      </p:sp>
      <p:sp>
        <p:nvSpPr>
          <p:cNvPr id="5" name="Text Placeholder 4"/>
          <p:cNvSpPr>
            <a:spLocks noGrp="1"/>
          </p:cNvSpPr>
          <p:nvPr>
            <p:ph type="body" idx="3"/>
          </p:nvPr>
        </p:nvSpPr>
        <p:spPr/>
        <p:txBody>
          <a:bodyPr/>
          <a:lstStyle/>
          <a:p>
            <a:r>
              <a:t>智能内容推荐</a:t>
            </a:r>
          </a:p>
        </p:txBody>
      </p:sp>
      <p:sp>
        <p:nvSpPr>
          <p:cNvPr id="6" name="Content Placeholder 5"/>
          <p:cNvSpPr>
            <a:spLocks noGrp="1"/>
          </p:cNvSpPr>
          <p:nvPr>
            <p:ph sz="half" idx="4"/>
          </p:nvPr>
        </p:nvSpPr>
        <p:spPr/>
        <p:txBody>
          <a:bodyPr/>
          <a:lstStyle/>
          <a:p>
            <a:r>
              <a:t>1. 基于学生的历史学习数据、兴趣爱好等信息，推荐最适合学生的学习内容和资源。</a:t>
            </a:r>
          </a:p>
          <a:p>
            <a:r>
              <a:t>2. 帮助学生发现新知识、扩展知识领域，激发学习兴趣和动力。</a:t>
            </a:r>
          </a:p>
          <a:p>
            <a:r>
              <a:t>3. 避免信息过载，让学生能够集中精力学习最相关、最有价值的内容。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人工智能在教育中的潜在影响</a:t>
            </a:r>
          </a:p>
        </p:txBody>
      </p:sp>
      <p:sp>
        <p:nvSpPr>
          <p:cNvPr id="3" name="Text Placeholder 2"/>
          <p:cNvSpPr>
            <a:spLocks noGrp="1"/>
          </p:cNvSpPr>
          <p:nvPr>
            <p:ph type="body" idx="1"/>
          </p:nvPr>
        </p:nvSpPr>
        <p:spPr/>
        <p:txBody>
          <a:bodyPr/>
          <a:lstStyle/>
          <a:p>
            <a:r>
              <a:t>自适应学习</a:t>
            </a:r>
          </a:p>
        </p:txBody>
      </p:sp>
      <p:sp>
        <p:nvSpPr>
          <p:cNvPr id="4" name="Content Placeholder 3"/>
          <p:cNvSpPr>
            <a:spLocks noGrp="1"/>
          </p:cNvSpPr>
          <p:nvPr>
            <p:ph sz="half" idx="2"/>
          </p:nvPr>
        </p:nvSpPr>
        <p:spPr/>
        <p:txBody>
          <a:bodyPr/>
          <a:lstStyle/>
          <a:p>
            <a:r>
              <a:t>1. 根据学生的学习进度和掌握程度，动态调整学习内容和难度。</a:t>
            </a:r>
          </a:p>
          <a:p>
            <a:r>
              <a:t>2. 提供及时、有针对性的学习反馈，帮助学生及时发现并解决学习中的问题。</a:t>
            </a:r>
          </a:p>
          <a:p>
            <a:r>
              <a:t>3. 避免学生陷入过度学习或学习不足的困境，提高学习效率和效果。</a:t>
            </a:r>
          </a:p>
        </p:txBody>
      </p:sp>
      <p:sp>
        <p:nvSpPr>
          <p:cNvPr id="5" name="Text Placeholder 4"/>
          <p:cNvSpPr>
            <a:spLocks noGrp="1"/>
          </p:cNvSpPr>
          <p:nvPr>
            <p:ph type="body" idx="3"/>
          </p:nvPr>
        </p:nvSpPr>
        <p:spPr/>
        <p:txBody>
          <a:bodyPr/>
          <a:lstStyle/>
          <a:p>
            <a:r>
              <a:t>虚拟现实和增强现实</a:t>
            </a:r>
          </a:p>
        </p:txBody>
      </p:sp>
      <p:sp>
        <p:nvSpPr>
          <p:cNvPr id="6" name="Content Placeholder 5"/>
          <p:cNvSpPr>
            <a:spLocks noGrp="1"/>
          </p:cNvSpPr>
          <p:nvPr>
            <p:ph sz="half" idx="4"/>
          </p:nvPr>
        </p:nvSpPr>
        <p:spPr/>
        <p:txBody>
          <a:bodyPr/>
          <a:lstStyle/>
          <a:p>
            <a:r>
              <a:t>1. 将虚拟现实和增强现实技术应用于教育，创造沉浸式的学习体验。</a:t>
            </a:r>
          </a:p>
          <a:p>
            <a:r>
              <a:t>2. 帮助学生更好地理解抽象的概念和复杂的事物，激发学习兴趣和动力。</a:t>
            </a:r>
          </a:p>
          <a:p>
            <a:r>
              <a:t>3. 提供身临其境、交互式的学习环境，让学生能够更加深入地参与到学习过程。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人工智能在教育中的潜在影响</a:t>
            </a:r>
          </a:p>
        </p:txBody>
      </p:sp>
      <p:sp>
        <p:nvSpPr>
          <p:cNvPr id="3" name="Text Placeholder 2"/>
          <p:cNvSpPr>
            <a:spLocks noGrp="1"/>
          </p:cNvSpPr>
          <p:nvPr>
            <p:ph type="body" idx="1"/>
          </p:nvPr>
        </p:nvSpPr>
        <p:spPr/>
        <p:txBody>
          <a:bodyPr/>
          <a:lstStyle/>
          <a:p>
            <a:r>
              <a:t>自然语言处理</a:t>
            </a:r>
          </a:p>
        </p:txBody>
      </p:sp>
      <p:sp>
        <p:nvSpPr>
          <p:cNvPr id="4" name="Content Placeholder 3"/>
          <p:cNvSpPr>
            <a:spLocks noGrp="1"/>
          </p:cNvSpPr>
          <p:nvPr>
            <p:ph sz="half" idx="2"/>
          </p:nvPr>
        </p:nvSpPr>
        <p:spPr/>
        <p:txBody>
          <a:bodyPr/>
          <a:lstStyle/>
          <a:p>
            <a:r>
              <a:t>1. 利用自然语言处理技术，构建能够理解和生成人类语言的智能教育系统。</a:t>
            </a:r>
          </a:p>
          <a:p>
            <a:r>
              <a:t>2. 实现人机对话、智能问答等功能，为学生提供个性化的学习助手和学习同伴。</a:t>
            </a:r>
          </a:p>
          <a:p>
            <a:r>
              <a:t>3. 帮助学生更好地理解文本、口语和书面语言，提高语言表达能力。</a:t>
            </a:r>
          </a:p>
        </p:txBody>
      </p:sp>
      <p:sp>
        <p:nvSpPr>
          <p:cNvPr id="5" name="Text Placeholder 4"/>
          <p:cNvSpPr>
            <a:spLocks noGrp="1"/>
          </p:cNvSpPr>
          <p:nvPr>
            <p:ph type="body" idx="3"/>
          </p:nvPr>
        </p:nvSpPr>
        <p:spPr/>
        <p:txBody>
          <a:bodyPr/>
          <a:lstStyle/>
          <a:p>
            <a:r>
              <a:t>大数据分析</a:t>
            </a:r>
          </a:p>
        </p:txBody>
      </p:sp>
      <p:sp>
        <p:nvSpPr>
          <p:cNvPr id="6" name="Content Placeholder 5"/>
          <p:cNvSpPr>
            <a:spLocks noGrp="1"/>
          </p:cNvSpPr>
          <p:nvPr>
            <p:ph sz="half" idx="4"/>
          </p:nvPr>
        </p:nvSpPr>
        <p:spPr/>
        <p:txBody>
          <a:bodyPr/>
          <a:lstStyle/>
          <a:p>
            <a:r>
              <a:t>1. 收集和分析学生在学习过程中的各种数据，包括学习行为数据、学习成绩数据等。</a:t>
            </a:r>
          </a:p>
          <a:p>
            <a:r>
              <a:t>2. 利用数据分析技术挖掘学生学习中的规律和问题，为教师和学生提供改进学习策略的建议。</a:t>
            </a:r>
          </a:p>
          <a:p>
            <a:r>
              <a:t>3. 实现教育过程的科学化、智能化管理，提高教育质量和效率。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人工智能在教育中应用的挑战</a:t>
            </a:r>
          </a:p>
        </p:txBody>
      </p:sp>
      <p:sp>
        <p:nvSpPr>
          <p:cNvPr id="3" name="Subtitle 2"/>
          <p:cNvSpPr>
            <a:spLocks noGrp="1"/>
          </p:cNvSpPr>
          <p:nvPr>
            <p:ph type="subTitle" idx="1"/>
          </p:nvPr>
        </p:nvSpPr>
        <p:spPr/>
        <p:txBody>
          <a:bodyPr/>
          <a:lstStyle/>
          <a:p>
            <a:r>
              <a:t>人工智能在教育领域的应用研究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人工智能在教育中应用的挑战</a:t>
            </a:r>
          </a:p>
        </p:txBody>
      </p:sp>
      <p:sp>
        <p:nvSpPr>
          <p:cNvPr id="3" name="Text Placeholder 2"/>
          <p:cNvSpPr>
            <a:spLocks noGrp="1"/>
          </p:cNvSpPr>
          <p:nvPr>
            <p:ph type="body" idx="1"/>
          </p:nvPr>
        </p:nvSpPr>
        <p:spPr/>
        <p:txBody>
          <a:bodyPr/>
          <a:lstStyle/>
          <a:p>
            <a:r>
              <a:t>数据隐私与安全：</a:t>
            </a:r>
          </a:p>
        </p:txBody>
      </p:sp>
      <p:sp>
        <p:nvSpPr>
          <p:cNvPr id="4" name="Content Placeholder 3"/>
          <p:cNvSpPr>
            <a:spLocks noGrp="1"/>
          </p:cNvSpPr>
          <p:nvPr>
            <p:ph sz="half" idx="2"/>
          </p:nvPr>
        </p:nvSpPr>
        <p:spPr/>
        <p:txBody>
          <a:bodyPr/>
          <a:lstStyle/>
          <a:p>
            <a:r>
              <a:t>1. 学习者数据隐私保护：个人数据保护和隐私安全至关重要，要确保收集和使用的学习者数据符合家长和学生的同意，并受到合法保护。</a:t>
            </a:r>
          </a:p>
          <a:p>
            <a:r>
              <a:t>2. 数据管理与安全：涉及学习者信息和教育机构内部数据的管理，需要建立完善的数据管理和安全政策，防止数据泄露和滥用。</a:t>
            </a:r>
          </a:p>
          <a:p>
            <a:r>
              <a:t>3. 数据所有权和共享：涉及数据的归属权和使用权，数据共享协议和数据所有权规定等，需要明确数据归属于谁，共享数据的范围和方式。</a:t>
            </a:r>
          </a:p>
        </p:txBody>
      </p:sp>
      <p:sp>
        <p:nvSpPr>
          <p:cNvPr id="5" name="Text Placeholder 4"/>
          <p:cNvSpPr>
            <a:spLocks noGrp="1"/>
          </p:cNvSpPr>
          <p:nvPr>
            <p:ph type="body" idx="3"/>
          </p:nvPr>
        </p:nvSpPr>
        <p:spPr/>
        <p:txBody>
          <a:bodyPr/>
          <a:lstStyle/>
          <a:p>
            <a:r>
              <a:t>算法透明性与公平性：</a:t>
            </a:r>
          </a:p>
        </p:txBody>
      </p:sp>
      <p:sp>
        <p:nvSpPr>
          <p:cNvPr id="6" name="Content Placeholder 5"/>
          <p:cNvSpPr>
            <a:spLocks noGrp="1"/>
          </p:cNvSpPr>
          <p:nvPr>
            <p:ph sz="half" idx="4"/>
          </p:nvPr>
        </p:nvSpPr>
        <p:spPr/>
        <p:txBody>
          <a:bodyPr/>
          <a:lstStyle/>
          <a:p>
            <a:r>
              <a:t>1. 算法解释性：学生和教师需要理解和解释人工智能算法做出决策的过程和依据，包括算法是如何学习和操作的。</a:t>
            </a:r>
          </a:p>
          <a:p>
            <a:r>
              <a:t>2. 算法公平性：确保人工智能算法不存在偏见或歧视，决策公平且公正，不因性别、种族或社会经济背景等因素而影响学习者。</a:t>
            </a:r>
          </a:p>
          <a:p>
            <a:r>
              <a:t>3. 算法审核与监管：建立对人工智能算法的审核和监管机制，确保算法的透明性、公平性和合法性，并建立纠正偏见和歧视的机制。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人工智能在教育中应用的挑战</a:t>
            </a:r>
          </a:p>
        </p:txBody>
      </p:sp>
      <p:sp>
        <p:nvSpPr>
          <p:cNvPr id="3" name="Text Placeholder 2"/>
          <p:cNvSpPr>
            <a:spLocks noGrp="1"/>
          </p:cNvSpPr>
          <p:nvPr>
            <p:ph type="body" idx="1"/>
          </p:nvPr>
        </p:nvSpPr>
        <p:spPr/>
        <p:txBody>
          <a:bodyPr/>
          <a:lstStyle/>
          <a:p>
            <a:r>
              <a:t>人工智能系统的伦理问题：</a:t>
            </a:r>
          </a:p>
        </p:txBody>
      </p:sp>
      <p:sp>
        <p:nvSpPr>
          <p:cNvPr id="4" name="Content Placeholder 3"/>
          <p:cNvSpPr>
            <a:spLocks noGrp="1"/>
          </p:cNvSpPr>
          <p:nvPr>
            <p:ph sz="half" idx="2"/>
          </p:nvPr>
        </p:nvSpPr>
        <p:spPr/>
        <p:txBody>
          <a:bodyPr/>
          <a:lstStyle/>
          <a:p>
            <a:r>
              <a:t>1. 人工智能系统偏见：偏见可能来源于训练数据或算法设计，可能导致对某些群体的不公平待遇，应采取措施避免和减少偏见。</a:t>
            </a:r>
          </a:p>
          <a:p>
            <a:r>
              <a:t>2. 人工智能系统决策的透明度：人工智能系统决策的透明度至关重要，以便人们可以理解和解释决策背后的原因，并挑战有问题的决策。</a:t>
            </a:r>
          </a:p>
          <a:p>
            <a:r>
              <a:t>3. 人工智能系统对社会的影响：需要考虑人工智能系统对社会的影响，包括对就业、隐私、安全和人类控制的影响，并制定相应的政策和法规来管理这些影响。</a:t>
            </a:r>
          </a:p>
        </p:txBody>
      </p:sp>
      <p:sp>
        <p:nvSpPr>
          <p:cNvPr id="5" name="Text Placeholder 4"/>
          <p:cNvSpPr>
            <a:spLocks noGrp="1"/>
          </p:cNvSpPr>
          <p:nvPr>
            <p:ph type="body" idx="3"/>
          </p:nvPr>
        </p:nvSpPr>
        <p:spPr/>
        <p:txBody>
          <a:bodyPr/>
          <a:lstStyle/>
          <a:p>
            <a:r>
              <a:t>人工智能系统可扩展性和可持续性：</a:t>
            </a:r>
          </a:p>
        </p:txBody>
      </p:sp>
      <p:sp>
        <p:nvSpPr>
          <p:cNvPr id="6" name="Content Placeholder 5"/>
          <p:cNvSpPr>
            <a:spLocks noGrp="1"/>
          </p:cNvSpPr>
          <p:nvPr>
            <p:ph sz="half" idx="4"/>
          </p:nvPr>
        </p:nvSpPr>
        <p:spPr/>
        <p:txBody>
          <a:bodyPr/>
          <a:lstStyle/>
          <a:p>
            <a:r>
              <a:t>1. 教师培训和支持：确保教师和其他教育工作者具有使用人工智能工具和技术的技能和知识，并提供持续的支持来帮助他们有效地使用这些工具。</a:t>
            </a:r>
          </a:p>
          <a:p>
            <a:r>
              <a:t>2. 基础设施和兼容性：确保学校和教育机构拥有足够的基础设施和兼容性来支持人工智能系统的实施，包括硬件、软件和网络连接。</a:t>
            </a:r>
          </a:p>
          <a:p>
            <a:r>
              <a:t>3. 持续改进和更新：人工智能系统需要不断改进和更新，以适应不断变化的教育需求和技术发展，并保持其有效性和相关性。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人工智能在教育中应用的挑战</a:t>
            </a:r>
          </a:p>
        </p:txBody>
      </p:sp>
      <p:sp>
        <p:nvSpPr>
          <p:cNvPr id="3" name="Text Placeholder 2"/>
          <p:cNvSpPr>
            <a:spLocks noGrp="1"/>
          </p:cNvSpPr>
          <p:nvPr>
            <p:ph type="body" idx="1"/>
          </p:nvPr>
        </p:nvSpPr>
        <p:spPr/>
        <p:txBody>
          <a:bodyPr/>
          <a:lstStyle/>
          <a:p>
            <a:r>
              <a:t>成本效益与投资回报：</a:t>
            </a:r>
          </a:p>
        </p:txBody>
      </p:sp>
      <p:sp>
        <p:nvSpPr>
          <p:cNvPr id="4" name="Content Placeholder 3"/>
          <p:cNvSpPr>
            <a:spLocks noGrp="1"/>
          </p:cNvSpPr>
          <p:nvPr>
            <p:ph sz="half" idx="2"/>
          </p:nvPr>
        </p:nvSpPr>
        <p:spPr/>
        <p:txBody>
          <a:bodyPr/>
          <a:lstStyle/>
          <a:p>
            <a:r>
              <a:t>1. 成本效益分析：在实施人工智能系统之前，需要进行成本效益分析，以确保其经济效益和教育效益大于成本。</a:t>
            </a:r>
          </a:p>
          <a:p>
            <a:r>
              <a:t>2. 投资回报：评估人工智能系统的投资回报，包括对学习者成绩的提高、教师效率的提高以及其他教育效益。</a:t>
            </a:r>
          </a:p>
          <a:p>
            <a:r>
              <a:t>3. 投资的合理分配：合理分配对人工智能系统的投资，确保资金用于最具成本效益的项目和工具上，并避免不必要的浪费和重复投资。</a:t>
            </a:r>
          </a:p>
        </p:txBody>
      </p:sp>
      <p:sp>
        <p:nvSpPr>
          <p:cNvPr id="5" name="Text Placeholder 4"/>
          <p:cNvSpPr>
            <a:spLocks noGrp="1"/>
          </p:cNvSpPr>
          <p:nvPr>
            <p:ph type="body" idx="3"/>
          </p:nvPr>
        </p:nvSpPr>
        <p:spPr/>
        <p:txBody>
          <a:bodyPr/>
          <a:lstStyle/>
          <a:p>
            <a:r>
              <a:t>教师与人工智能系统的合作：</a:t>
            </a:r>
          </a:p>
        </p:txBody>
      </p:sp>
      <p:sp>
        <p:nvSpPr>
          <p:cNvPr id="6" name="Content Placeholder 5"/>
          <p:cNvSpPr>
            <a:spLocks noGrp="1"/>
          </p:cNvSpPr>
          <p:nvPr>
            <p:ph sz="half" idx="4"/>
          </p:nvPr>
        </p:nvSpPr>
        <p:spPr/>
        <p:txBody>
          <a:bodyPr/>
          <a:lstStyle/>
          <a:p>
            <a:r>
              <a:t>1. 人机协作：人工智能系统和教师应该互补合作，教师专注于需要人类智慧和判断力的任务，而人工智能系统则专注于可以自动化的任务。</a:t>
            </a:r>
          </a:p>
          <a:p>
            <a:r>
              <a:t>2. 教师培训和发展：为教师提供培训和发展机会，帮助他们学习如何使用人工智能系统来增强教学，并确保他们能够有效地将人工智能技术融入课堂教学之中。</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https://d.book118.com/627141001013006041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人工智能技术概述</vt:lpstr>
      <vt:lpstr> 人工智能技术概述</vt:lpstr>
      <vt:lpstr> 人工智能技术概述</vt:lpstr>
      <vt:lpstr> 人工智能技术概述</vt:lpstr>
      <vt:lpstr> 人工智能在教育中应用现状</vt:lpstr>
      <vt:lpstr> 人工智能在教育中应用现状</vt:lpstr>
      <vt:lpstr> 人工智能在教育中应用现状</vt:lpstr>
      <vt:lpstr> 人工智能在教育中应用现状</vt:lpstr>
      <vt:lpstr> 人工智能在教育中的潜在影响</vt:lpstr>
      <vt:lpstr> 人工智能在教育中的潜在影响</vt:lpstr>
      <vt:lpstr> 人工智能在教育中的潜在影响</vt:lpstr>
      <vt:lpstr> 人工智能在教育中的潜在影响</vt:lpstr>
      <vt:lpstr> 人工智能在教育中应用的挑战</vt:lpstr>
      <vt:lpstr> 人工智能在教育中应用的挑战</vt:lpstr>
      <vt:lpstr> 人工智能在教育中应用的挑战</vt:lpstr>
      <vt:lpstr> 人工智能在教育中应用的挑战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2024-09-13T17:53:50.756</cp:lastPrinted>
  <dcterms:created xsi:type="dcterms:W3CDTF">2024-09-13T09:53:50Z</dcterms:created>
  <dcterms:modified xsi:type="dcterms:W3CDTF">2024-09-13T09:53:52Z</dcterms:modified>
</cp:coreProperties>
</file>