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089289-17EA-49D1-AB82-4516B91C39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21A961-B90D-4BFE-91C2-E1B19C444C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6F0DF8-630A-4F19-B08D-FF1E7564FE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ADD776-02E9-48C3-94EB-E3EBAD0190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217DEB-1A63-4AC0-A40F-691232A7E2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268D8B-9642-4395-B3B9-7FD1A88B8E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4EBB24-994B-48B5-8216-A7675F0C3C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FE46EA-9989-4745-B922-A70522E536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CF6C82-DE5C-41FE-9E33-B208354E0D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F87758-34DC-441D-8A06-8BEB22B62E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FCF15A-8788-41EC-908B-25A007AD09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0011371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创业融资与资本管理</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融资概述与策略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股权融资详解</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债权融资详解</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估值与谈判技巧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资本管理策略与实践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法规政策与监管环境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融资概述与策略</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融资是指企业或个人通过向投资者筹集资金，以满足经营、投资或消费等需求的经济行为。</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融资是企业发展的重要推动力，对于初创企业而言，融资能够解决资金短缺问题，支持企业研发、生产、销售等各个环节，推动企业快速成长。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融资定义及重要性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融资重要性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融资定义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通过出售公司股份获得资金，投资者成为公司股东，享有公司未来发展带来的收益。</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股权融资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83" r="1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债权融资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292" r="17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混合融资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92" r="16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通过向投资者发行债券等债务性证券筹集资金，企业需要按期支付利息和本金。</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结合股权和债权融资方式，如可转债、优先股等，既能满足企业资金需求，又能优化企业资本结构。</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融资策略选择</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当前，我国融资市场已经形成了多层次、多元化的格局，包括主板、创业板、科创板、新三板等多个板块，以及私募股权、风险投资等多种融资渠道。</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融资市场现状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我国融资市场将继续朝着市场化、法治化、国际化方向发展，加强监管和风险防范，推动资本市场高质量发展，为实体经济提供更加优质、高效的服务。同时，随着科技创新的加速推进和产业转型升级的深入实施，新兴产业和优质企业将成为融资市场的热点和重点支持对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融资市场趋势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融资市场现状及趋势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股权融资详解</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天使投资指具有一定净财富的个人或机构，对初创企业进行早期投资的行为。</a:t>
            </a:r>
          </a:p>
        </p:txBody>
      </p:sp>
      <p:pic>
        <p:nvPicPr>
          <p:cNvPr id="4" name="Picture 4"/>
          <p:cNvPicPr>
            <a:picLocks noChangeAspect="1"/>
          </p:cNvPicPr>
          <p:nvPr/>
        </p:nvPicPr>
        <p:blipFill>
          <a:blip r:embed="rId2"/>
          <a:srcRect l="16792" r="167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8125" r="812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天使投资的概念</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投资额度较小，通常在10-100万美元之间；投资期限较长，一般为3-5年；投资者往往关注创业者的创意和团队能力。</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天使投资的特点</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创业者提交商业计划书，天使投资人进行初步筛选和尽职调查，双方协商投资条款并签署投资协议。</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天使投资的流程</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天使投资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风险投资的特点</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投资额度较大，通常在100万美元以上；投资期限较长，一般为5-7年；投资者关注企业的市场前景、技术水平和团队能力。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风险投资的概念</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风险投资是一种由专业的风险投资公司向具有高增长潜力的未上市企业进行权益性投资的行为。</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风险投资的流程</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创业者提交商业计划书，风险投资公司进行初步筛选和尽职调查，双方协商投资条款并签署投资协议，风险投资公司参与企业管理并提供增值服务。</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3583" r="13583"/>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4941" r="14941"/>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风险投资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私募股权融资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私募股权融资的概念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私募股权融资是指企业通过非公开方式向少数投资者出售股权，以获得所需资金的一种融资方式。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私募股权融资的特点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投资额度灵活，可根据企业需求确定；投资期限较长，一般为3-5年；投资者关注企业的盈利能力、市场份额和成长潜力。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私募股权融资的流程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企业制定融资计划并确定目标投资者，与投资者进行初步接触和谈判，双方协商投资条款并签署投资协议。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94" r="250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上市融资的概念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上市融资是指企业通过公开发行股票并在证券交易所上市交易的方式，获得所需资金的一种融资方式。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上市融资的特点</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融资金额巨大，可满足企业大规模扩张和发展的需要；投资者群体广泛，有利于提高企业知名度和品牌价值；上市企业需要遵守严格的法律法规和监管要求。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上市融资的流程</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企业选择合适的证券交易所并申请上市，进行财务审计、法律审查等准备工作，向公众投资者发行股票并在证券交易所挂牌交易。</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上市融资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债权融资详解</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企业向商业银行申请贷款，以资产抵押或信用担保等方式获得资金支持。</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商业银行贷款</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国家政策性银行提供的低息贷款，通常用于支持国家重点建设项目和符合政策导向的企业。</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政策性银行贷款</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4000" r="4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外资银行提供的贷款服务，通常用于支持企业的国际贸易和跨境投资等活动。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外资银行贷款</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银行贷款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企业发行的普通债券，投资者购买后成为企业的债权人，享有按期收回本金和利息的权利。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普通企业债券</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企业发行的具有转换成股票权利的债券，投资者可以选择将债券转换成企业的股票。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可转换债券</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企业通过私募方式发行的债券，通常面向特定的投资者群体，如机构投资者和高净值个人。</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私募债券</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企业债券</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杠杆租赁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租赁公司以较少的自有资金加上银行或其他金融机构的贷款购买设备，再出租给企业使用。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直接租赁</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租赁公司购买设备并将其出租给企业使用，企业在租赁期内支付租金，租赁期满后可选择购买设备。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售后回租</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企业将自有设备出售给租赁公司，再从租赁公司租回使用，以此获得资金支持。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租赁融资</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信托融资</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企业通过信托公司发行信托计划募集资金，投资者购买信托计划份额成为企业的债权人。</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458" r="17458"/>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资产证券化</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企业将缺乏流动性但能够产生可预见的稳定现金流的资产，通过一定的结构安排，对资产中风险与收益要素进行分离与重组，进而转换成为在金融市场上可以出售和流通的证券的过程。</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民间借贷</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企业与个人或非金融机构之间发生的借贷关系，通常利率较高且缺乏法律保障。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其他债权融资方式</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https://d.book118.com/628001137106006036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2024-09-16T02:21:56.369</cp:lastPrinted>
  <dcterms:created xsi:type="dcterms:W3CDTF">2024-09-15T18:21:56Z</dcterms:created>
  <dcterms:modified xsi:type="dcterms:W3CDTF">2024-09-15T18:21:58Z</dcterms:modified>
</cp:coreProperties>
</file>