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1680B5-E4E7-490B-B67A-3425F38C8A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46FD60-7D5D-4D84-9CEB-E136177E30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F276C2-D661-4DFE-958F-16EC71146D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017696-2C9D-4BA5-BE67-66A8A27CE7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88E465E-1F0B-4945-86C8-1FF0E5FFA5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82C5525-BD91-4F6B-A925-85DBF598E1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77842C6-37D1-4428-B3A2-0306C4BAC2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93483F-5168-4989-A999-768235E27B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DBC471-DFBD-4DFA-9409-3B5E05EE02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237177-65B5-45C0-A5BC-92EE41DE86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1B18B7-E3D4-4B5B-B2AB-01CC91CC79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28002101007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垃圾分类与可持续发展案例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垃圾分类背景与意义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国内外垃圾分类成功案例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垃圾分类技术与方法探讨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垃圾分类产业链构建与发展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社会参与和公众意识提升策略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未来展望与挑战应对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垃圾分类背景与意义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分类方式多样化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针对不同地区和垃圾类型，分类方式包括源头分类、专业回收、有害垃圾特殊处理等，形成了多样化的分类模式。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技术创新助力分类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随着科技的发展，智能识别、物联网等技术被应用于垃圾分类领域，提高了分类效率和准确性。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垃圾分类普及程度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目前，许多国家和地区已经实施了垃圾分类制度，通过源头分类、投放指导等措施提高垃圾分类的普及率和准确率。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垃圾分类现状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4625" b="146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社会经济效益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垃圾分类可以创造就业机会，促进绿色经济的发展，提升社会整体经济效益。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资源节约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垃圾分类有利于资源回收利用，减少对新资源的需求，实现资源的可持续利用。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环境保护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通过垃圾分类减少污染物的排放和有害垃圾的处理压力，保护生态环境。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可持续发展重要性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国际政策推动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国际社会通过制定国际公约、推动国际合作等方式，促进各国开展垃圾分类工作。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国家政策法规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各国政府纷纷出台相关法律法规和政策措施，推动垃圾分类的实施和管理。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社会组织和公众参与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社会组织和公众积极参与垃圾分类的宣传、教育和实践活动，形成社会共治的良好氛围。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政策法规及推动力量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国内外垃圾分类成功案例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精细化的分类标准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德国将垃圾分为不同类型，如生活垃圾、建筑垃圾、有害垃圾等，每种垃圾都有详细的分类标准和投放要求。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高效的回收系统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德国建立了完善的垃圾回收系统，通过不同颜色的垃圾桶和回收站对各类垃圾进行收集和处理，实现了资源的有效利用。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完善的法律法规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德国制定了严格的垃圾分类法律法规，对违反规定的行为进行处罚，确保了垃圾分类的有效实施。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德国垃圾分类制度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日本精细化分类管理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日本注重资源的回收利用，通过垃圾分类将可回收的废弃物进行回收再利用，减少了资源的浪费。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高效的资源回收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日本对垃圾分类的要求非常严格，居民需要按照规定的时间和地点将垃圾投放到指定的垃圾桶中，违反规定将会受到处罚。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严格的分类要求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日本各地政府会向居民提供详细的垃圾分类指导手册，包括各类垃圾的具体分类方法和投放要求，方便居民进行正确的分类。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精细化的分类指导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3518246" y="3031027"/>
            <a:ext cx="1788760" cy="673166"/>
          </a:xfrm>
          <a:custGeom>
            <a:rect l="l" t="t" r="r" b="b"/>
            <a:pathLst>
              <a:path w="1400" h="527">
                <a:moveTo>
                  <a:pt x="0" y="108"/>
                </a:moveTo>
                <a:lnTo>
                  <a:pt x="837" y="527"/>
                </a:lnTo>
                <a:lnTo>
                  <a:pt x="1400" y="332"/>
                </a:lnTo>
                <a:lnTo>
                  <a:pt x="281" y="0"/>
                </a:lnTo>
                <a:lnTo>
                  <a:pt x="0" y="10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735450" y="3096651"/>
            <a:ext cx="2091473" cy="876386"/>
          </a:xfrm>
          <a:custGeom>
            <a:rect l="l" t="t" r="r" b="b"/>
            <a:pathLst>
              <a:path w="1698" h="710">
                <a:moveTo>
                  <a:pt x="1002" y="710"/>
                </a:moveTo>
                <a:lnTo>
                  <a:pt x="1698" y="366"/>
                </a:lnTo>
                <a:lnTo>
                  <a:pt x="591" y="0"/>
                </a:lnTo>
                <a:lnTo>
                  <a:pt x="0" y="202"/>
                </a:lnTo>
                <a:lnTo>
                  <a:pt x="1002" y="71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893380" y="3977271"/>
            <a:ext cx="4191413" cy="1771824"/>
          </a:xfrm>
          <a:custGeom>
            <a:rect l="l" t="t" r="r" b="b"/>
            <a:pathLst>
              <a:path w="3282" h="1388">
                <a:moveTo>
                  <a:pt x="0" y="332"/>
                </a:moveTo>
                <a:lnTo>
                  <a:pt x="1065" y="869"/>
                </a:lnTo>
                <a:lnTo>
                  <a:pt x="177" y="1388"/>
                </a:lnTo>
                <a:lnTo>
                  <a:pt x="3283" y="1388"/>
                </a:lnTo>
                <a:lnTo>
                  <a:pt x="2529" y="96"/>
                </a:lnTo>
                <a:lnTo>
                  <a:pt x="1981" y="414"/>
                </a:lnTo>
                <a:lnTo>
                  <a:pt x="685" y="0"/>
                </a:lnTo>
                <a:lnTo>
                  <a:pt x="0" y="332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 flipH="1" flipV="1">
            <a:off x="2921288" y="2643640"/>
            <a:ext cx="827699" cy="453011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>
            <a:off x="3748986" y="3704194"/>
            <a:ext cx="1665980" cy="1043620"/>
          </a:xfrm>
          <a:prstGeom prst="line">
            <a:avLst/>
          </a:prstGeom>
          <a:ln w="6350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V="1">
            <a:off x="7633452" y="3367611"/>
            <a:ext cx="1134645" cy="857334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triangl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2294693" y="4747814"/>
            <a:ext cx="1953876" cy="24574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88616" y="1619074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政策引导与支持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32271" y="4185805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多元化的宣传方式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940247" y="1852437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创新性的技术手段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中国部分城市先行先试</a:t>
              </a: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412392" y="1951830"/>
            <a:ext cx="23622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中国政府出台了一系列政策文件，鼓励和支持各地开展垃圾分类工作，部分城市率先进行了试点。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156046" y="4599597"/>
            <a:ext cx="2362200" cy="21717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中国各地政府通过宣传册、公益广告、社区活动等多种方式向居民宣传垃圾分类的重要性和方法，提高了居民的环保意识。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8903838" y="2197963"/>
            <a:ext cx="2361910" cy="187379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中国一些城市引入了智能化的垃圾分类技术，如智能垃圾桶、垃圾分类APP等，为居民提供了更加便捷的分类方式。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垃圾分类技术与方法探讨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通过减少产品包装材料的使用，降低垃圾产生量。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精简包装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采用家庭厨余垃圾处理器等设备，将厨余垃圾转化为肥料或饲料，减少垃圾量。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厨余垃圾处理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减少一次性餐具、塑料袋等的使用，鼓励使用可重复使用的替代品。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限制一次性用品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源头减量技术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通过分类收集可回收垃圾，如废纸、废塑料、废金属等，进行再生利用。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回收再利用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099" b="1099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将有机垃圾进行堆肥处理，生成有机肥料用于农业生产。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有机垃圾堆肥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通过高温焚烧垃圾，利用余热发电，实现垃圾能源化利用。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垃圾焚烧发电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资源化利用途径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https://d.book118.com/628002101007006031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2024-09-07T17:54:34.657</cp:lastPrinted>
  <dcterms:created xsi:type="dcterms:W3CDTF">2024-09-07T09:54:34Z</dcterms:created>
  <dcterms:modified xsi:type="dcterms:W3CDTF">2024-09-07T09:54:36Z</dcterms:modified>
</cp:coreProperties>
</file>