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5A50A-1417-4235-9F2E-868A02A0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86635-727B-4532-A583-34EE5DDC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8231C-E6E0-4176-AB9D-93F16FA9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2DEF9-41EA-463C-8C62-4223D0C1E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86414-56F2-4CFD-9CD7-37B87DEFE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8452C-CA75-45F4-B5E9-7649F6CD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E03CE-7F4D-4451-BBA2-1C1333FB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06A2D-226B-4981-8D37-8566A703A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BCEA99-91CC-4CC1-B383-8B3561EA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DFA05-6B16-4E9D-9AAC-0A80595B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1977-1610-4C7F-9AC7-C60074C8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29" r:id="rId2"/>
    <p:sldLayoutId id="2147485030" r:id="rId3"/>
    <p:sldLayoutId id="2147485031" r:id="rId4"/>
    <p:sldLayoutId id="2147485032" r:id="rId5"/>
    <p:sldLayoutId id="2147485033" r:id="rId6"/>
    <p:sldLayoutId id="2147485034" r:id="rId7"/>
    <p:sldLayoutId id="2147485035" r:id="rId8"/>
    <p:sldLayoutId id="2147485036" r:id="rId9"/>
    <p:sldLayoutId id="2147485037" r:id="rId10"/>
    <p:sldLayoutId id="214748503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32" Type="http://schemas.openxmlformats.org/officeDocument/2006/relationships/tags" Target="../tags/tag168.xml" /><Relationship Id="rId33" Type="http://schemas.openxmlformats.org/officeDocument/2006/relationships/tags" Target="../tags/tag169.xml" /><Relationship Id="rId34" Type="http://schemas.openxmlformats.org/officeDocument/2006/relationships/tags" Target="../tags/tag170.xml" /><Relationship Id="rId35" Type="http://schemas.openxmlformats.org/officeDocument/2006/relationships/tags" Target="../tags/tag171.xml" /><Relationship Id="rId36" Type="http://schemas.openxmlformats.org/officeDocument/2006/relationships/tags" Target="../tags/tag172.xml" /><Relationship Id="rId37" Type="http://schemas.openxmlformats.org/officeDocument/2006/relationships/tags" Target="../tags/tag173.xml" /><Relationship Id="rId38" Type="http://schemas.openxmlformats.org/officeDocument/2006/relationships/tags" Target="../tags/tag174.xml" /><Relationship Id="rId39" Type="http://schemas.openxmlformats.org/officeDocument/2006/relationships/tags" Target="../tags/tag175.xml" /><Relationship Id="rId4" Type="http://schemas.openxmlformats.org/officeDocument/2006/relationships/tags" Target="../tags/tag140.xml" /><Relationship Id="rId40" Type="http://schemas.openxmlformats.org/officeDocument/2006/relationships/tags" Target="../tags/tag176.xml" /><Relationship Id="rId41" Type="http://schemas.openxmlformats.org/officeDocument/2006/relationships/tags" Target="../tags/tag177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7116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青春期心理健康教育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青春期心理发展特点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心理健康教育的内容和方法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常见心理问题及应对策略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心理健康自我管理与维护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青春期心理发展特点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生理变化对心理的影响</a:t>
            </a:r>
            <a:endParaRPr lang="zh-CN" altLang="en-US"/>
          </a:p>
        </p:txBody>
      </p:sp>
      <p:sp>
        <p:nvSpPr>
          <p:cNvPr id="1049050" name="矩形: 圆角"/>
          <p:cNvSpPr/>
          <p:nvPr>
            <p:custDataLst>
              <p:tags r:id="rId2"/>
            </p:custDataLst>
          </p:nvPr>
        </p:nvSpPr>
        <p:spPr>
          <a:xfrm>
            <a:off x="611456" y="1615140"/>
            <a:ext cx="5195648" cy="122703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直角三角形"/>
          <p:cNvSpPr/>
          <p:nvPr>
            <p:custDataLst>
              <p:tags r:id="rId3"/>
            </p:custDataLst>
          </p:nvPr>
        </p:nvSpPr>
        <p:spPr>
          <a:xfrm>
            <a:off x="1596645" y="1498674"/>
            <a:ext cx="120280" cy="11901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: 圆角"/>
          <p:cNvSpPr/>
          <p:nvPr>
            <p:custDataLst>
              <p:tags r:id="rId4"/>
            </p:custDataLst>
          </p:nvPr>
        </p:nvSpPr>
        <p:spPr>
          <a:xfrm>
            <a:off x="951308" y="1490400"/>
            <a:ext cx="663612" cy="808262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装饰3"/>
          <p:cNvSpPr/>
          <p:nvPr>
            <p:custDataLst>
              <p:tags r:id="rId5"/>
            </p:custDataLst>
          </p:nvPr>
        </p:nvSpPr>
        <p:spPr>
          <a:xfrm>
            <a:off x="5311468" y="2659516"/>
            <a:ext cx="509141" cy="19092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装饰2"/>
          <p:cNvSpPr/>
          <p:nvPr>
            <p:custDataLst>
              <p:tags r:id="rId6"/>
            </p:custDataLst>
          </p:nvPr>
        </p:nvSpPr>
        <p:spPr>
          <a:xfrm>
            <a:off x="5629681" y="2341303"/>
            <a:ext cx="190928" cy="509141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装饰1"/>
          <p:cNvSpPr/>
          <p:nvPr>
            <p:custDataLst>
              <p:tags r:id="rId7"/>
            </p:custDataLst>
          </p:nvPr>
        </p:nvSpPr>
        <p:spPr>
          <a:xfrm>
            <a:off x="5265645" y="2303754"/>
            <a:ext cx="550509" cy="55050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18"/>
          <p:cNvSpPr txBox="1"/>
          <p:nvPr>
            <p:custDataLst>
              <p:tags r:id="rId8"/>
            </p:custDataLst>
          </p:nvPr>
        </p:nvSpPr>
        <p:spPr>
          <a:xfrm>
            <a:off x="1011132" y="1767246"/>
            <a:ext cx="544145" cy="47880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064" name="文本框 22"/>
          <p:cNvSpPr txBox="1"/>
          <p:nvPr>
            <p:custDataLst>
              <p:tags r:id="rId9"/>
            </p:custDataLst>
          </p:nvPr>
        </p:nvSpPr>
        <p:spPr>
          <a:xfrm>
            <a:off x="1876036" y="1767246"/>
            <a:ext cx="3289690" cy="10093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身体发育：身高、体重、第二性征等变化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6" name="矩形: 圆角"/>
          <p:cNvSpPr/>
          <p:nvPr>
            <p:custDataLst>
              <p:tags r:id="rId10"/>
            </p:custDataLst>
          </p:nvPr>
        </p:nvSpPr>
        <p:spPr>
          <a:xfrm>
            <a:off x="6378756" y="3372951"/>
            <a:ext cx="5195648" cy="1226750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直角三角形"/>
          <p:cNvSpPr/>
          <p:nvPr>
            <p:custDataLst>
              <p:tags r:id="rId11"/>
            </p:custDataLst>
          </p:nvPr>
        </p:nvSpPr>
        <p:spPr>
          <a:xfrm>
            <a:off x="10426430" y="3254575"/>
            <a:ext cx="120281" cy="11901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: 圆角"/>
          <p:cNvSpPr/>
          <p:nvPr>
            <p:custDataLst>
              <p:tags r:id="rId12"/>
            </p:custDataLst>
          </p:nvPr>
        </p:nvSpPr>
        <p:spPr>
          <a:xfrm>
            <a:off x="10528259" y="3246302"/>
            <a:ext cx="663613" cy="808262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装饰12"/>
          <p:cNvSpPr/>
          <p:nvPr>
            <p:custDataLst>
              <p:tags r:id="rId13"/>
            </p:custDataLst>
          </p:nvPr>
        </p:nvSpPr>
        <p:spPr>
          <a:xfrm>
            <a:off x="6376210" y="3358949"/>
            <a:ext cx="190928" cy="509141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装饰11"/>
          <p:cNvSpPr/>
          <p:nvPr>
            <p:custDataLst>
              <p:tags r:id="rId14"/>
            </p:custDataLst>
          </p:nvPr>
        </p:nvSpPr>
        <p:spPr>
          <a:xfrm>
            <a:off x="6376210" y="3358949"/>
            <a:ext cx="509141" cy="190928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装饰10"/>
          <p:cNvSpPr/>
          <p:nvPr>
            <p:custDataLst>
              <p:tags r:id="rId15"/>
            </p:custDataLst>
          </p:nvPr>
        </p:nvSpPr>
        <p:spPr>
          <a:xfrm>
            <a:off x="6372391" y="3363404"/>
            <a:ext cx="550509" cy="550509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12"/>
          <p:cNvSpPr txBox="1"/>
          <p:nvPr>
            <p:custDataLst>
              <p:tags r:id="rId16"/>
            </p:custDataLst>
          </p:nvPr>
        </p:nvSpPr>
        <p:spPr>
          <a:xfrm>
            <a:off x="10588083" y="3525693"/>
            <a:ext cx="544145" cy="47880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080" name="矩形: 圆角"/>
          <p:cNvSpPr/>
          <p:nvPr>
            <p:custDataLst>
              <p:tags r:id="rId17"/>
            </p:custDataLst>
          </p:nvPr>
        </p:nvSpPr>
        <p:spPr>
          <a:xfrm>
            <a:off x="6378756" y="1638687"/>
            <a:ext cx="5195648" cy="122703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直角三角形"/>
          <p:cNvSpPr/>
          <p:nvPr>
            <p:custDataLst>
              <p:tags r:id="rId18"/>
            </p:custDataLst>
          </p:nvPr>
        </p:nvSpPr>
        <p:spPr>
          <a:xfrm>
            <a:off x="10427067" y="1522221"/>
            <a:ext cx="120281" cy="11901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: 圆角"/>
          <p:cNvSpPr/>
          <p:nvPr>
            <p:custDataLst>
              <p:tags r:id="rId19"/>
            </p:custDataLst>
          </p:nvPr>
        </p:nvSpPr>
        <p:spPr>
          <a:xfrm>
            <a:off x="10528895" y="1513948"/>
            <a:ext cx="663613" cy="808262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装饰6"/>
          <p:cNvSpPr/>
          <p:nvPr>
            <p:custDataLst>
              <p:tags r:id="rId20"/>
            </p:custDataLst>
          </p:nvPr>
        </p:nvSpPr>
        <p:spPr>
          <a:xfrm>
            <a:off x="6372391" y="2681155"/>
            <a:ext cx="509141" cy="19092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装饰5"/>
          <p:cNvSpPr/>
          <p:nvPr>
            <p:custDataLst>
              <p:tags r:id="rId21"/>
            </p:custDataLst>
          </p:nvPr>
        </p:nvSpPr>
        <p:spPr>
          <a:xfrm>
            <a:off x="6372391" y="2362941"/>
            <a:ext cx="190928" cy="509141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装饰4"/>
          <p:cNvSpPr/>
          <p:nvPr>
            <p:custDataLst>
              <p:tags r:id="rId22"/>
            </p:custDataLst>
          </p:nvPr>
        </p:nvSpPr>
        <p:spPr>
          <a:xfrm>
            <a:off x="6376846" y="2325392"/>
            <a:ext cx="550509" cy="550509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12"/>
          <p:cNvSpPr txBox="1"/>
          <p:nvPr>
            <p:custDataLst>
              <p:tags r:id="rId23"/>
            </p:custDataLst>
          </p:nvPr>
        </p:nvSpPr>
        <p:spPr>
          <a:xfrm>
            <a:off x="10588719" y="1795885"/>
            <a:ext cx="544145" cy="47880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094" name="矩形: 圆角"/>
          <p:cNvSpPr/>
          <p:nvPr>
            <p:custDataLst>
              <p:tags r:id="rId24"/>
            </p:custDataLst>
          </p:nvPr>
        </p:nvSpPr>
        <p:spPr>
          <a:xfrm>
            <a:off x="611456" y="3372314"/>
            <a:ext cx="5195648" cy="1226750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直角三角形"/>
          <p:cNvSpPr/>
          <p:nvPr>
            <p:custDataLst>
              <p:tags r:id="rId25"/>
            </p:custDataLst>
          </p:nvPr>
        </p:nvSpPr>
        <p:spPr>
          <a:xfrm>
            <a:off x="1596645" y="3254575"/>
            <a:ext cx="120280" cy="119010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: 圆角"/>
          <p:cNvSpPr/>
          <p:nvPr>
            <p:custDataLst>
              <p:tags r:id="rId26"/>
            </p:custDataLst>
          </p:nvPr>
        </p:nvSpPr>
        <p:spPr>
          <a:xfrm>
            <a:off x="951308" y="3246302"/>
            <a:ext cx="663612" cy="808262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9"/>
          <p:cNvSpPr txBox="1"/>
          <p:nvPr>
            <p:custDataLst>
              <p:tags r:id="rId27"/>
            </p:custDataLst>
          </p:nvPr>
        </p:nvSpPr>
        <p:spPr>
          <a:xfrm>
            <a:off x="1011132" y="3523147"/>
            <a:ext cx="544145" cy="47880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02" name="装饰9"/>
          <p:cNvSpPr/>
          <p:nvPr>
            <p:custDataLst>
              <p:tags r:id="rId28"/>
            </p:custDataLst>
          </p:nvPr>
        </p:nvSpPr>
        <p:spPr>
          <a:xfrm>
            <a:off x="5624590" y="3358949"/>
            <a:ext cx="190928" cy="509141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装饰8"/>
          <p:cNvSpPr/>
          <p:nvPr>
            <p:custDataLst>
              <p:tags r:id="rId29"/>
            </p:custDataLst>
          </p:nvPr>
        </p:nvSpPr>
        <p:spPr>
          <a:xfrm>
            <a:off x="5268827" y="3363404"/>
            <a:ext cx="550509" cy="550509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装饰7"/>
          <p:cNvSpPr/>
          <p:nvPr>
            <p:custDataLst>
              <p:tags r:id="rId30"/>
            </p:custDataLst>
          </p:nvPr>
        </p:nvSpPr>
        <p:spPr>
          <a:xfrm>
            <a:off x="5306377" y="3358949"/>
            <a:ext cx="509141" cy="190928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2"/>
          <p:cNvSpPr txBox="1"/>
          <p:nvPr>
            <p:custDataLst>
              <p:tags r:id="rId31"/>
            </p:custDataLst>
          </p:nvPr>
        </p:nvSpPr>
        <p:spPr>
          <a:xfrm>
            <a:off x="7082644" y="1767246"/>
            <a:ext cx="3289690" cy="10093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激素水平变化：影响情绪、行为和认知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0" name="文本框 43"/>
          <p:cNvSpPr txBox="1"/>
          <p:nvPr>
            <p:custDataLst>
              <p:tags r:id="rId32"/>
            </p:custDataLst>
          </p:nvPr>
        </p:nvSpPr>
        <p:spPr>
          <a:xfrm>
            <a:off x="1874127" y="3480507"/>
            <a:ext cx="3289690" cy="10093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自我认知：对身体形象的关注和评价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2" name="文本框 44"/>
          <p:cNvSpPr txBox="1"/>
          <p:nvPr>
            <p:custDataLst>
              <p:tags r:id="rId33"/>
            </p:custDataLst>
          </p:nvPr>
        </p:nvSpPr>
        <p:spPr>
          <a:xfrm>
            <a:off x="7080735" y="3480507"/>
            <a:ext cx="3289690" cy="10093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性心理发展：性意识觉醒、性冲动和性行为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14" name="矩形: 圆角"/>
          <p:cNvSpPr/>
          <p:nvPr>
            <p:custDataLst>
              <p:tags r:id="rId34"/>
            </p:custDataLst>
          </p:nvPr>
        </p:nvSpPr>
        <p:spPr>
          <a:xfrm>
            <a:off x="3484287" y="5011113"/>
            <a:ext cx="5195789" cy="122703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直角三角形"/>
          <p:cNvSpPr/>
          <p:nvPr>
            <p:custDataLst>
              <p:tags r:id="rId35"/>
            </p:custDataLst>
          </p:nvPr>
        </p:nvSpPr>
        <p:spPr>
          <a:xfrm>
            <a:off x="4469475" y="4894647"/>
            <a:ext cx="120285" cy="11901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: 圆角"/>
          <p:cNvSpPr/>
          <p:nvPr>
            <p:custDataLst>
              <p:tags r:id="rId36"/>
            </p:custDataLst>
          </p:nvPr>
        </p:nvSpPr>
        <p:spPr>
          <a:xfrm>
            <a:off x="3824138" y="4886374"/>
            <a:ext cx="663793" cy="808262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装饰3"/>
          <p:cNvSpPr/>
          <p:nvPr>
            <p:custDataLst>
              <p:tags r:id="rId37"/>
            </p:custDataLst>
          </p:nvPr>
        </p:nvSpPr>
        <p:spPr>
          <a:xfrm>
            <a:off x="8184299" y="6055490"/>
            <a:ext cx="509141" cy="19092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装饰2"/>
          <p:cNvSpPr/>
          <p:nvPr>
            <p:custDataLst>
              <p:tags r:id="rId38"/>
            </p:custDataLst>
          </p:nvPr>
        </p:nvSpPr>
        <p:spPr>
          <a:xfrm>
            <a:off x="8502512" y="5737276"/>
            <a:ext cx="190928" cy="509141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装饰1"/>
          <p:cNvSpPr/>
          <p:nvPr>
            <p:custDataLst>
              <p:tags r:id="rId39"/>
            </p:custDataLst>
          </p:nvPr>
        </p:nvSpPr>
        <p:spPr>
          <a:xfrm>
            <a:off x="8138476" y="5699727"/>
            <a:ext cx="550509" cy="550509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62"/>
          <p:cNvSpPr txBox="1"/>
          <p:nvPr>
            <p:custDataLst>
              <p:tags r:id="rId40"/>
            </p:custDataLst>
          </p:nvPr>
        </p:nvSpPr>
        <p:spPr>
          <a:xfrm>
            <a:off x="3883963" y="5163219"/>
            <a:ext cx="544145" cy="4785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28" name="文本框 63"/>
          <p:cNvSpPr txBox="1"/>
          <p:nvPr>
            <p:custDataLst>
              <p:tags r:id="rId41"/>
            </p:custDataLst>
          </p:nvPr>
        </p:nvSpPr>
        <p:spPr>
          <a:xfrm>
            <a:off x="4748867" y="5163219"/>
            <a:ext cx="3289690" cy="100937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心理适应：应对生理变化的心理调适和应对策略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认知发展与情绪调节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自我意识：青春期是自我意识形成的关键时期，需要学会认识自己、接纳自己、发展自己。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认知发展：青春期是认知能力快速发展的时期，包括记忆力、注意力、思维能力等。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情绪调节：青春期是情绪波动较大的时期，需要学会识别、表达和管理自己的情绪。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人际关系：青春期是人际关系发展的重要时期，需要学会建立良好的人际关系，处理人际冲突。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社会性发展与人际关系</a:t>
            </a:r>
            <a:endParaRPr lang="zh-CN" altLang="en-US"/>
          </a:p>
        </p:txBody>
      </p:sp>
      <p:sp>
        <p:nvSpPr>
          <p:cNvPr id="10492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青少年需要学会处理人际关系，建立良好的社交技巧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青春期是社会性发展的重要时期，青少年开始建立自己的社交圈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青少年在人际交往中可能会遇到各种问题，如交友困难、人际关系紧张等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家长和教师应该关注青少年的社会性发展，提供必要的指导和支持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性心理发展与性教育</a:t>
            </a:r>
            <a:endParaRPr lang="zh-CN" altLang="en-US"/>
          </a:p>
        </p:txBody>
      </p:sp>
      <p:sp>
        <p:nvSpPr>
          <p:cNvPr id="104929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性教育的方法：家庭教育、学校教育、社会教育等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性教育的内容：生理知识、心理知识、性道德、性法律等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性教育的重要性：帮助青少年正确认识性、了解性知识、避免性误区等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青春期性心理发展的特点：性意识觉醒、性冲动增强、性困惑增多等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心理健康教育的重要性</a:t>
            </a:r>
            <a:endParaRPr lang="zh-CN" altLang="en-US"/>
          </a:p>
        </p:txBody>
      </p:sp>
      <p:sp>
        <p:nvSpPr>
          <p:cNvPr id="104935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36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促进青少年心理健康成长</a:t>
            </a:r>
            <a:endParaRPr lang="zh-CN" altLang="en-US"/>
          </a:p>
        </p:txBody>
      </p:sp>
      <p:sp>
        <p:nvSpPr>
          <p:cNvPr id="1049434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青春期是人生发展的重要阶段，心理健康教育有助于青少年树立正确的价值观和人生观。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442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48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心理健康教育可以帮助青少年正确认识自己，提高自我意识和自我管理能力。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心理健康教育有助于培养青少年的积极心态和应对压力的能力，增强心理韧性。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58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64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心理健康教育的开展有利于促进家庭、学校和社会对青少年心理健康的关注和保护。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预防心理问题的发生</a:t>
            </a:r>
            <a:endParaRPr lang="zh-CN" altLang="en-US"/>
          </a:p>
        </p:txBody>
      </p:sp>
      <p:sp>
        <p:nvSpPr>
          <p:cNvPr id="10495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青春期心理健康教育有助于预防心理问题的发生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提高青少年的心理素质和抗压能力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预防心理问题发生需要家庭、学校和社会的共同努力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及时发现和解决心理问题，避免问题恶化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提高青少年的心理素质</a:t>
            </a:r>
            <a:endParaRPr lang="zh-CN" altLang="en-US"/>
          </a:p>
        </p:txBody>
      </p:sp>
      <p:sp>
        <p:nvSpPr>
          <p:cNvPr id="104957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促进人际关系和谐：懂得尊重他人，有效沟通，建立良好的人际关系。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8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提高情绪管理能力：学会调节情绪，避免因情绪波动而影响学习和生活。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增强自信心：了解自己的优点和长处，树立自信，不自卑自弃。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9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培养积极心态：面对挑战和困难时能够积极应对，不轻易放弃。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培养积极的人生态度</a:t>
            </a:r>
            <a:endParaRPr lang="zh-CN" altLang="en-US"/>
          </a:p>
        </p:txBody>
      </p:sp>
      <p:sp>
        <p:nvSpPr>
          <p:cNvPr id="1049636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38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40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增强自我认知：了解自己的优点和不足，从而更好地发挥自己的潜力。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4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44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46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48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提升应对压力的能力：学会有效应对生活中的压力和挑战，保持心理平衡。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5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52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54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56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培养积极心态：保持乐观、向上的心态，对未来充满信心和希望。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5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60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62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4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促进人际关系：学会与人沟通、合作，建立良好的人际关系，提高社交能力。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6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心理健康教育的内容和方法</a:t>
            </a:r>
            <a:endParaRPr lang="zh-CN" altLang="en-US"/>
          </a:p>
        </p:txBody>
      </p:sp>
      <p:sp>
        <p:nvSpPr>
          <p:cNvPr id="104970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70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https://d.book118.com/628007116052006043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5"/>
  <p:tag name="KSO_WM_UNIT_INDEX" val="1_1_5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7"/>
  <p:tag name="KSO_WM_UNIT_INDEX" val="1_1_7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6"/>
  <p:tag name="KSO_WM_UNIT_INDEX" val="1_1_6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5"/>
  <p:tag name="KSO_WM_UNIT_INDEX" val="1_4_5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7"/>
  <p:tag name="KSO_WM_UNIT_INDEX" val="1_4_7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6"/>
  <p:tag name="KSO_WM_UNIT_INDEX" val="1_4_6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5"/>
  <p:tag name="KSO_WM_UNIT_INDEX" val="1_2_5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6"/>
  <p:tag name="KSO_WM_UNIT_INDEX" val="1_2_6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7"/>
  <p:tag name="KSO_WM_UNIT_INDEX" val="1_2_7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5"/>
  <p:tag name="KSO_WM_UNIT_INDEX" val="1_3_5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7"/>
  <p:tag name="KSO_WM_UNIT_INDEX" val="1_3_7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6"/>
  <p:tag name="KSO_WM_UNIT_INDEX" val="1_3_6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5"/>
  <p:tag name="KSO_WM_UNIT_INDEX" val="1_5_5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3"/>
  <p:tag name="KSO_WM_UNIT_INDEX" val="1_5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7"/>
  <p:tag name="KSO_WM_UNIT_INDEX" val="1_5_7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6"/>
  <p:tag name="KSO_WM_UNIT_INDEX" val="1_5_6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4"/>
  <p:tag name="KSO_WM_UNIT_INDEX" val="1_5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30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+中文正文</vt:lpstr>
      <vt:lpstr>Office Theme</vt:lpstr>
      <vt:lpstr>青春期心理健康教育</vt:lpstr>
      <vt:lpstr>目录</vt:lpstr>
      <vt:lpstr>添加章节标题</vt:lpstr>
      <vt:lpstr>青春期心理发展特点</vt:lpstr>
      <vt:lpstr>PowerPoint Presentation</vt:lpstr>
      <vt:lpstr>生理变化对心理的影响</vt:lpstr>
      <vt:lpstr>认知发展与情绪调节</vt:lpstr>
      <vt:lpstr>社会性发展与人际关系</vt:lpstr>
      <vt:lpstr>性心理发展与性教育</vt:lpstr>
      <vt:lpstr>心理健康教育的重要性</vt:lpstr>
      <vt:lpstr>PowerPoint Presentation</vt:lpstr>
      <vt:lpstr>促进青少年心理健康成长</vt:lpstr>
      <vt:lpstr>预防心理问题的发生</vt:lpstr>
      <vt:lpstr>提高青少年的心理素质</vt:lpstr>
      <vt:lpstr>培养积极的人生态度</vt:lpstr>
      <vt:lpstr>心理健康教育的内容和方法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2024-09-22T21:19:37.954</cp:lastPrinted>
  <dcterms:created xsi:type="dcterms:W3CDTF">2024-09-22T13:19:37Z</dcterms:created>
  <dcterms:modified xsi:type="dcterms:W3CDTF">2024-09-22T13:19:40Z</dcterms:modified>
</cp:coreProperties>
</file>