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VKAFMA+MS-UIGothic"/>
      <p:regular r:id="rId16"/>
    </p:embeddedFont>
    <p:embeddedFont>
      <p:font typeface="BDVTSJ+RFHBGI+ArialMT"/>
      <p:regular r:id="rId17"/>
    </p:embeddedFont>
    <p:embeddedFont>
      <p:font typeface="BNTWBO+PEGLUI+MicrosoftYaHei"/>
      <p:regular r:id="rId18"/>
    </p:embeddedFont>
    <p:embeddedFont>
      <p:font typeface="VSJHBM+DWAHGA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840BA-CAB3-4E30-BACF-008756A05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325D4-ACF0-451D-88BC-EFBA39887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19074-69C9-4EC8-B251-2061B6BFA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B96E16-B084-45EE-A143-84292327F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89BC41-79E6-4B44-B106-2A79BDC76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F69D17-0170-42D1-89E1-3D93A3F80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A1BDCC-CCB9-4F0E-AAB8-26A085978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04803A-2BF2-4874-BF2A-B7765E625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BA90E8-BEB2-4DFE-AE81-1BE74F04E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1C66E-F1D6-41CB-B88D-09BE9CDF1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93E1E-000C-44BD-83C6-628BCAA37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071311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18894" y="3906587"/>
            <a:ext cx="8281034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007D49"/>
                </a:solidFill>
                <a:latin typeface="VKAFMA+MS-UIGothic"/>
                <a:cs typeface="VKAFMA+MS-UIGothic"/>
              </a:rPr>
              <a:t>病人</a:t>
            </a: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术</a:t>
            </a:r>
            <a:r>
              <a:rPr sz="4050">
                <a:solidFill>
                  <a:srgbClr val="007D49"/>
                </a:solidFill>
                <a:latin typeface="VKAFMA+MS-UIGothic"/>
                <a:cs typeface="VKAFMA+MS-UIGothic"/>
              </a:rPr>
              <a:t>后</a:t>
            </a: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发热</a:t>
            </a:r>
            <a:r>
              <a:rPr sz="4050">
                <a:solidFill>
                  <a:srgbClr val="007D49"/>
                </a:solidFill>
                <a:latin typeface="VKAFMA+MS-UIGothic"/>
                <a:cs typeface="VKAFMA+MS-UIGothic"/>
              </a:rPr>
              <a:t>原因</a:t>
            </a: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筛查护</a:t>
            </a:r>
            <a:r>
              <a:rPr sz="4050">
                <a:solidFill>
                  <a:srgbClr val="007D49"/>
                </a:solidFill>
                <a:latin typeface="VKAFMA+MS-UIGothic"/>
                <a:cs typeface="VKAFMA+MS-UIGothic"/>
              </a:rPr>
              <a:t>理</a:t>
            </a: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007D49"/>
                </a:solidFill>
                <a:latin typeface="VKAFMA+MS-UIGothic"/>
                <a:cs typeface="VKAFMA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943725" y="154832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DVTSJ+RFHBGI+ArialMT"/>
                <a:cs typeface="BDVTSJ+RFHBG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FFFFFF"/>
                </a:solidFill>
                <a:latin typeface="VKAFMA+MS-UIGothic"/>
                <a:cs typeface="VKAFMA+MS-UIGothic"/>
              </a:rPr>
              <a:t>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发热</a:t>
            </a:r>
            <a:r>
              <a:rPr sz="2400">
                <a:solidFill>
                  <a:srgbClr val="FFFFFF"/>
                </a:solidFill>
                <a:latin typeface="VKAFMA+MS-UIGothic"/>
                <a:cs typeface="VKAFMA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943725" y="2107755"/>
            <a:ext cx="3738821" cy="19041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DVTSJ+RFHBGI+ArialMT"/>
                <a:cs typeface="BDVTSJ+RFHBG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VKAFMA+MS-UIGothic"/>
                <a:cs typeface="VKAFMA+MS-UIGothic"/>
              </a:rPr>
              <a:t>病人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FFFFFF"/>
                </a:solidFill>
                <a:latin typeface="VKAFMA+MS-UIGothic"/>
                <a:cs typeface="VKAFMA+MS-UIGothic"/>
              </a:rPr>
              <a:t>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发热</a:t>
            </a:r>
            <a:r>
              <a:rPr sz="2400">
                <a:solidFill>
                  <a:srgbClr val="FFFFFF"/>
                </a:solidFill>
                <a:latin typeface="VKAFMA+MS-UIGothic"/>
                <a:cs typeface="VKAFMA+MS-UIGothic"/>
              </a:rPr>
              <a:t>原因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筛查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DVTSJ+RFHBGI+ArialMT"/>
                <a:cs typeface="BDVTSJ+RFHBG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FFFF"/>
                </a:solidFill>
                <a:latin typeface="VKAFMA+MS-UIGothic"/>
                <a:cs typeface="VKAFMA+MS-UIGothic"/>
              </a:rPr>
              <a:t>理措施与建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议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DVTSJ+RFHBGI+ArialMT"/>
                <a:cs typeface="BDVTSJ+RFHBG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VKAFMA+MS-UIGothic"/>
                <a:cs typeface="VKAFMA+MS-UIGothic"/>
              </a:rPr>
              <a:t>案例分析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43725" y="3786695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DVTSJ+RFHBGI+ArialMT"/>
                <a:cs typeface="BDVTSJ+RFHBG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VKAFMA+MS-UIGothic"/>
                <a:cs typeface="VKAFMA+MS-UIGothic"/>
              </a:rPr>
              <a:t>展望与未来研究方向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VKAFMA+MS-UIGothic"/>
                <a:cs typeface="VKAFMA+MS-UIGothic"/>
              </a:rPr>
              <a:t>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5AE37"/>
                </a:solidFill>
                <a:latin typeface="VKAFMA+MS-UIGothic"/>
                <a:cs typeface="VKAFMA+MS-UIGothic"/>
              </a:rPr>
              <a:t>与分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VKAFMA+MS-UIGothic"/>
                <a:cs typeface="VKAFMA+MS-UIGothic"/>
              </a:rPr>
              <a:t>定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VKAFMA+MS-UIGothic"/>
                <a:cs typeface="VKAFMA+MS-UIGothic"/>
              </a:rPr>
              <a:t>分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45AE37"/>
                </a:solidFill>
                <a:latin typeface="VKAFMA+MS-UIGothic"/>
                <a:cs typeface="VKAFMA+MS-UIGothic"/>
              </a:rPr>
              <a:t>后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发热</a:t>
            </a:r>
            <a:r>
              <a:rPr sz="3000">
                <a:solidFill>
                  <a:srgbClr val="45AE37"/>
                </a:solidFill>
                <a:latin typeface="VKAFMA+MS-UIGothic"/>
                <a:cs typeface="VKAFMA+MS-UIGothic"/>
              </a:rPr>
              <a:t>的常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45AE37"/>
                </a:solidFill>
                <a:latin typeface="VKAFMA+MS-UIGothic"/>
                <a:cs typeface="VKAFMA+MS-UIGothic"/>
              </a:rPr>
              <a:t>原因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NTWBO+PEGLUI+MicrosoftYaHei"/>
                <a:cs typeface="BNTWBO+PEGLUI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NTWBO+PEGLUI+MicrosoftYaHei"/>
                <a:cs typeface="BNTWBO+PEGLUI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NTWBO+PEGLUI+MicrosoftYaHei"/>
                <a:cs typeface="BNTWBO+PEGLUI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NTWBO+PEGLUI+MicrosoftYaHei"/>
                <a:cs typeface="BNTWBO+PEGLUI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7642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VKAFMA+MS-UIGothic"/>
                <a:cs typeface="VKAFMA+MS-UIGothic"/>
              </a:rPr>
              <a:t>感染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输</a:t>
            </a:r>
            <a:r>
              <a:rPr sz="1550" spc="25">
                <a:solidFill>
                  <a:srgbClr val="45AE37"/>
                </a:solidFill>
                <a:latin typeface="VKAFMA+MS-UIGothic"/>
                <a:cs typeface="VKAFMA+MS-UIGothic"/>
              </a:rPr>
              <a:t>血反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药</a:t>
            </a:r>
            <a:r>
              <a:rPr sz="1550" spc="25">
                <a:solidFill>
                  <a:srgbClr val="45AE37"/>
                </a:solidFill>
                <a:latin typeface="VKAFMA+MS-UIGothic"/>
                <a:cs typeface="VKAFMA+MS-UIGothic"/>
              </a:rPr>
              <a:t>物反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VKAFMA+MS-UIGothic"/>
                <a:cs typeface="VKAFMA+MS-UIGothic"/>
              </a:rPr>
              <a:t>其他原因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45AE37"/>
                </a:solidFill>
                <a:latin typeface="VKAFMA+MS-UIGothic"/>
                <a:cs typeface="VKAFMA+MS-UIGothic"/>
              </a:rPr>
              <a:t>后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发热对</a:t>
            </a:r>
            <a:r>
              <a:rPr sz="3000">
                <a:solidFill>
                  <a:srgbClr val="45AE37"/>
                </a:solidFill>
                <a:latin typeface="VKAFMA+MS-UIGothic"/>
                <a:cs typeface="VKAFMA+MS-UIGothic"/>
              </a:rPr>
              <a:t>病人的影响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SJHBM+DWAHGA+MicrosoftYaHei-Bold"/>
                <a:cs typeface="VSJHBM+DWAHGA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SJHBM+DWAHGA+MicrosoftYaHei-Bold"/>
                <a:cs typeface="VSJHBM+DWAHGA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SJHBM+DWAHGA+MicrosoftYaHei-Bold"/>
                <a:cs typeface="VSJHBM+DWAHGA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VKAFMA+MS-UIGothic"/>
                <a:cs typeface="VKAFMA+MS-UIGothic"/>
              </a:rPr>
              <a:t>生理影响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VKAFMA+MS-UIGothic"/>
                <a:cs typeface="VKAFMA+MS-UIGothic"/>
              </a:rPr>
              <a:t>心理影响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VKAFMA+MS-UIGothic"/>
                <a:cs typeface="VKAFMA+MS-UIGothic"/>
              </a:rPr>
              <a:t>康复影响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VKAFMA+MS-UIGothic"/>
                <a:cs typeface="VKAFMA+MS-UIGothic"/>
              </a:rPr>
              <a:t>感染性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发热筛查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伤</a:t>
            </a:r>
            <a:r>
              <a:rPr sz="2000" spc="25">
                <a:solidFill>
                  <a:srgbClr val="FFFDFD"/>
                </a:solidFill>
                <a:latin typeface="VKAFMA+MS-UIGothic"/>
                <a:cs typeface="VKAFMA+MS-UIGothic"/>
              </a:rPr>
              <a:t>口感染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VKAFMA+MS-UIGothic"/>
                <a:cs typeface="VKAFMA+MS-UIGothic"/>
              </a:rPr>
              <a:t>尿路感染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17270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VKAFMA+MS-UIGothic"/>
                <a:cs typeface="VKAFMA+MS-UIGothic"/>
              </a:rPr>
              <a:t>察病人是否有尿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FFDFD"/>
                </a:solidFill>
                <a:latin typeface="VKAFMA+MS-UIGothic"/>
                <a:cs typeface="VKAFMA+MS-UIGothic"/>
              </a:rPr>
              <a:t>、尿急、尿痛等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KAFMA+MS-UIGothic"/>
                <a:cs typeface="VKAFMA+MS-UIGothic"/>
              </a:rPr>
              <a:t>症状，以及尿液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VKAFMA+MS-UIGothic"/>
                <a:cs typeface="VKAFMA+MS-UIGothic"/>
              </a:rPr>
              <a:t>是否有白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VKAFMA+MS-UIGothic"/>
                <a:cs typeface="VKAFMA+MS-UIGothic"/>
              </a:rPr>
              <a:t>胞升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KAFMA+MS-UIGothic"/>
                <a:cs typeface="VKAFMA+MS-UIGothic"/>
              </a:rPr>
              <a:t>高、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VKAFMA+MS-UIGothic"/>
                <a:cs typeface="VKAFMA+MS-UIGothic"/>
              </a:rPr>
              <a:t>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VKAFMA+MS-UIGothic"/>
                <a:cs typeface="VKAFMA+MS-UIGothic"/>
              </a:rPr>
              <a:t>数增高等尿路感染表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VKAFMA+MS-UIGothic"/>
                <a:cs typeface="VKAFMA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检查伤</a:t>
            </a:r>
            <a:r>
              <a:rPr sz="1500">
                <a:solidFill>
                  <a:srgbClr val="FFFDFD"/>
                </a:solidFill>
                <a:latin typeface="VKAFMA+MS-UIGothic"/>
                <a:cs typeface="VKAFMA+MS-UIGothic"/>
              </a:rPr>
              <a:t>口是否有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红肿</a:t>
            </a:r>
            <a:r>
              <a:rPr sz="1500">
                <a:solidFill>
                  <a:srgbClr val="FFFDFD"/>
                </a:solidFill>
                <a:latin typeface="VKAFMA+MS-UIGothic"/>
                <a:cs typeface="VKAFMA+MS-UIGothic"/>
              </a:rPr>
              <a:t>、疼痛、渗出等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KAFMA+MS-UIGothic"/>
                <a:cs typeface="VKAFMA+MS-UIGothic"/>
              </a:rPr>
              <a:t>症状，以及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FFFDFD"/>
                </a:solidFill>
                <a:latin typeface="VKAFMA+MS-UIGothic"/>
                <a:cs typeface="VKAFMA+MS-UIGothic"/>
              </a:rPr>
              <a:t>口周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DFD"/>
                </a:solidFill>
                <a:latin typeface="VKAFMA+MS-UIGothic"/>
                <a:cs typeface="VKAFMA+MS-UIGothic"/>
              </a:rPr>
              <a:t>是否有淋巴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KAFMA+MS-UIGothic"/>
                <a:cs typeface="VKAFMA+MS-UIGothic"/>
              </a:rPr>
              <a:t>大等感染迹象。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VKAFMA+MS-UIGothic"/>
                <a:cs typeface="VKAFMA+MS-UIGothic"/>
              </a:rPr>
              <a:t>肺部感染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询问</a:t>
            </a:r>
            <a:r>
              <a:rPr sz="1500">
                <a:solidFill>
                  <a:srgbClr val="FFFDFD"/>
                </a:solidFill>
                <a:latin typeface="VKAFMA+MS-UIGothic"/>
                <a:cs typeface="VKAFMA+MS-UIGothic"/>
              </a:rPr>
              <a:t>病人是否有咳嗽、咳痰、气喘等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KAFMA+MS-UIGothic"/>
                <a:cs typeface="VKAFMA+MS-UIGothic"/>
              </a:rPr>
              <a:t>症状，以及肺部听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DFD"/>
                </a:solidFill>
                <a:latin typeface="VKAFMA+MS-UIGothic"/>
                <a:cs typeface="VKAFMA+MS-UIGothic"/>
              </a:rPr>
              <a:t>是否有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啰</a:t>
            </a:r>
            <a:r>
              <a:rPr sz="1500">
                <a:solidFill>
                  <a:srgbClr val="FFFDFD"/>
                </a:solidFill>
                <a:latin typeface="VKAFMA+MS-UIGothic"/>
                <a:cs typeface="VKAFMA+MS-UIGothic"/>
              </a:rPr>
              <a:t>音等异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KAFMA+MS-UIGothic"/>
                <a:cs typeface="VKAFMA+MS-UIGothic"/>
              </a:rPr>
              <a:t>常体征。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VKAFMA+MS-UIGothic"/>
                <a:cs typeface="VKAFMA+MS-UIGothic"/>
              </a:rPr>
              <a:t>非感染性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发热筛查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输</a:t>
            </a:r>
            <a:r>
              <a:rPr sz="2300" spc="25">
                <a:solidFill>
                  <a:srgbClr val="45AE37"/>
                </a:solidFill>
                <a:latin typeface="VKAFMA+MS-UIGothic"/>
                <a:cs typeface="VKAFMA+MS-UIGothic"/>
              </a:rPr>
              <a:t>血反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药</a:t>
            </a:r>
            <a:r>
              <a:rPr sz="2300" spc="25">
                <a:solidFill>
                  <a:srgbClr val="45AE37"/>
                </a:solidFill>
                <a:latin typeface="VKAFMA+MS-UIGothic"/>
                <a:cs typeface="VKAFMA+MS-UIGothic"/>
              </a:rPr>
              <a:t>物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VKAFMA+MS-UIGothic"/>
                <a:cs typeface="VKAFMA+MS-UIGothic"/>
              </a:rPr>
              <a:t>神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经</a:t>
            </a:r>
            <a:r>
              <a:rPr sz="2300" spc="25">
                <a:solidFill>
                  <a:srgbClr val="45AE37"/>
                </a:solidFill>
                <a:latin typeface="VKAFMA+MS-UIGothic"/>
                <a:cs typeface="VKAFMA+MS-UIGothic"/>
              </a:rPr>
              <a:t>性</a:t>
            </a:r>
            <a:r>
              <a:rPr sz="2300" spc="23">
                <a:solidFill>
                  <a:srgbClr val="45AE37"/>
                </a:solidFill>
                <a:latin typeface="SimSun"/>
                <a:cs typeface="SimSun"/>
              </a:rPr>
              <a:t>发热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筛查</a:t>
            </a:r>
            <a:r>
              <a:rPr sz="3000">
                <a:solidFill>
                  <a:srgbClr val="45AE37"/>
                </a:solidFill>
                <a:latin typeface="VKAFMA+MS-UIGothic"/>
                <a:cs typeface="VKAFMA+MS-UIGothic"/>
              </a:rPr>
              <a:t>方法与流程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53379" y="11130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实验</a:t>
            </a:r>
            <a:r>
              <a:rPr sz="2000" spc="25">
                <a:solidFill>
                  <a:srgbClr val="45AE37"/>
                </a:solidFill>
                <a:latin typeface="VKAFMA+MS-UIGothic"/>
                <a:cs typeface="VKAFMA+MS-UIGothic"/>
              </a:rPr>
              <a:t>室</a:t>
            </a: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252979" y="208079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VKAFMA+MS-UIGothic"/>
                <a:cs typeface="VKAFMA+MS-UIGothic"/>
              </a:rPr>
              <a:t>体格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87765" y="208079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VKAFMA+MS-UIGothic"/>
                <a:cs typeface="VKAFMA+MS-UIGothic"/>
              </a:rPr>
              <a:t>影像学</a:t>
            </a: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29994" y="4267104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详细询问</a:t>
            </a:r>
            <a:r>
              <a:rPr sz="2000" spc="25">
                <a:solidFill>
                  <a:srgbClr val="45AE37"/>
                </a:solidFill>
                <a:latin typeface="VKAFMA+MS-UIGothic"/>
                <a:cs typeface="VKAFMA+MS-UIGothic"/>
              </a:rPr>
              <a:t>病史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634855" y="426710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综</a:t>
            </a:r>
            <a:r>
              <a:rPr sz="2000" spc="25">
                <a:solidFill>
                  <a:srgbClr val="45AE37"/>
                </a:solidFill>
                <a:latin typeface="VKAFMA+MS-UIGothic"/>
                <a:cs typeface="VKAFMA+MS-UIGothic"/>
              </a:rPr>
              <a:t>合分析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https://d.book118.com/628007131105006041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VKAFMA+MS-UIGothic</vt:lpstr>
      <vt:lpstr>SimSun</vt:lpstr>
      <vt:lpstr>BDVTSJ+RFHBGI+ArialMT</vt:lpstr>
      <vt:lpstr>Times New Roman</vt:lpstr>
      <vt:lpstr>BNTWBO+PEGLUI+MicrosoftYaHei</vt:lpstr>
      <vt:lpstr>VSJHBM+DWAHGA+MicrosoftYaHei-Bold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2024-09-20T12:58:32.253</cp:lastPrinted>
  <dcterms:created xsi:type="dcterms:W3CDTF">2024-09-20T04:58:32Z</dcterms:created>
  <dcterms:modified xsi:type="dcterms:W3CDTF">2024-09-20T04:58:33Z</dcterms:modified>
</cp:coreProperties>
</file>