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D74BCB2-1C5A-47CF-8D4B-834386C148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3174FA-4D35-42C3-A0C7-4EF24EE392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74CCFEB-7638-4A08-AEBB-34AD7102EA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6AB454B-4459-4F09-9B2E-1D1E9FE0FC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A4EF7E1-1FA8-4C80-BBCA-1FA5CD9A0B6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AAA4D12-F9E1-4E1E-886D-F9AC59213AD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0B9F6C4-043A-4123-8F98-C7274F9ABD0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461F1E-2349-4C57-AD7E-38D26395CA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065DDC-90FF-4DA1-98E9-B56139CB4C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8E2AA9-09CB-4146-A48C-A209C83013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7B7255-0C15-4A41-B2C5-279AC9BBB6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4294967295" hasCustomPrompt="1"/>
          </p:nvPr>
        </p:nvSpPr>
        <p:spPr>
          <a:xfrm>
            <a:off x="2925900" y="2709267"/>
            <a:ext cx="6340197" cy="1421928"/>
          </a:xfrm>
          <a:effectLst>
            <a:outerShdw blurRad="508000" dist="50800" dir="5400000" algn="ctr" rotWithShape="0">
              <a:schemeClr val="tx2">
                <a:alpha val="20000"/>
              </a:schemeClr>
            </a:outerShdw>
          </a:effectLst>
        </p:spPr>
        <p:txBody>
          <a:bodyPr wrap="none" anchor="t">
            <a:spAutoFit/>
          </a:bodyPr>
          <a:lstStyle>
            <a:lvl1pPr algn="ctr">
              <a:defRPr sz="9600" b="1" i="0" spc="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文本占位符 17"/>
          <p:cNvSpPr>
            <a:spLocks noGrp="1"/>
          </p:cNvSpPr>
          <p:nvPr>
            <p:ph type="body" sz="quarter" idx="10" hasCustomPrompt="1"/>
          </p:nvPr>
        </p:nvSpPr>
        <p:spPr>
          <a:xfrm>
            <a:off x="4080063" y="1687090"/>
            <a:ext cx="4031873" cy="923330"/>
          </a:xfrm>
          <a:effectLst>
            <a:outerShdw blurRad="508000" dist="50800" dir="5400000" algn="ctr" rotWithShape="0">
              <a:schemeClr val="tx2">
                <a:alpha val="20000"/>
              </a:schemeClr>
            </a:outerShdw>
          </a:effectLst>
        </p:spPr>
        <p:txBody>
          <a:bodyPr wrap="none" anchor="b">
            <a:spAutoFit/>
          </a:bodyPr>
          <a:lstStyle>
            <a:lvl1pPr marL="0" indent="0" algn="ctr">
              <a:buNone/>
              <a:defRPr sz="6000" b="0" i="0" spc="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xmlns="">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1" name=""/>
        <p:cNvGrpSpPr/>
        <p:nvPr/>
      </p:nvGrpSpPr>
      <p:grpSpPr>
        <a:xfrm>
          <a:off x="0" y="0"/>
          <a:ext cx="0" cy="0"/>
        </a:xfrm>
      </p:grpSpPr>
      <p:sp>
        <p:nvSpPr>
          <p:cNvPr id="6" name="标题 1"/>
          <p:cNvSpPr>
            <a:spLocks noGrp="1"/>
          </p:cNvSpPr>
          <p:nvPr>
            <p:ph type="title" idx="4294967295"/>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7"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 name=""/>
        <p:cNvGrpSpPr/>
        <p:nvPr/>
      </p:nvGrpSpPr>
      <p:grpSpPr>
        <a:xfrm>
          <a:off x="0" y="0"/>
          <a:ext cx="0" cy="0"/>
        </a:xfrm>
      </p:grpSpPr>
      <p:pic>
        <p:nvPicPr>
          <p:cNvPr id="12" name="图片 12"/>
          <p:cNvPicPr>
            <a:picLocks noChangeAspect="1"/>
          </p:cNvPicPr>
          <p:nvPr userDrawn="1"/>
        </p:nvPicPr>
        <p:blipFill>
          <a:blip r:embed="rId1"/>
          <a:stretch>
            <a:fillRect/>
          </a:stretch>
        </p:blipFill>
        <p:spPr>
          <a:xfrm>
            <a:off x="0" y="-1"/>
            <a:ext cx="12192000" cy="6858000"/>
          </a:xfrm>
          <a:prstGeom prst="rect">
            <a:avLst/>
          </a:prstGeom>
        </p:spPr>
      </p:pic>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 name=""/>
        <p:cNvGrpSpPr/>
        <p:nvPr/>
      </p:nvGrpSpPr>
      <p:grpSpPr>
        <a:xfrm>
          <a:off x="0" y="0"/>
          <a:ext cx="0" cy="0"/>
        </a:xfrm>
      </p:grpSpPr>
      <p:pic>
        <p:nvPicPr>
          <p:cNvPr id="17"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8"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0"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1"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1" name=""/>
        <p:cNvGrpSpPr/>
        <p:nvPr/>
      </p:nvGrpSpPr>
      <p:grpSpPr>
        <a:xfrm>
          <a:off x="0" y="0"/>
          <a:ext cx="0" cy="0"/>
        </a:xfrm>
      </p:grpSpPr>
      <p:sp>
        <p:nvSpPr>
          <p:cNvPr id="23"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4"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5"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 name=""/>
        <p:cNvGrpSpPr/>
        <p:nvPr/>
      </p:nvGrpSpPr>
      <p:grpSpPr>
        <a:xfrm>
          <a:off x="0" y="0"/>
          <a:ext cx="0" cy="0"/>
        </a:xfrm>
      </p:grpSpPr>
      <p:pic>
        <p:nvPicPr>
          <p:cNvPr id="27"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xmlns="">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cSld name="1_仅标题">
    <p:spTree>
      <p:nvGrpSpPr>
        <p:cNvPr id="1" name=""/>
        <p:cNvGrpSpPr/>
        <p:nvPr/>
      </p:nvGrpSpPr>
      <p:grpSpPr>
        <a:xfrm>
          <a:off x="0" y="0"/>
          <a:ext cx="0" cy="0"/>
        </a:xfrm>
      </p:grpSpPr>
      <p:sp>
        <p:nvSpPr>
          <p:cNvPr id="29" name="标题 1"/>
          <p:cNvSpPr>
            <a:spLocks noGrp="1"/>
          </p:cNvSpPr>
          <p:nvPr>
            <p:ph type="title" idx="4294967295"/>
          </p:nvPr>
        </p:nvSpPr>
        <p:spPr/>
        <p:txBody>
          <a:bodyPr/>
          <a:lstStyle/>
          <a:p>
            <a:r>
              <a:rPr kumimoji="1" lang="zh-CN" altLang="en-US"/>
              <a:t>单击此处编辑母版标题样式</a:t>
            </a:r>
            <a:endParaRPr/>
          </a:p>
        </p:txBody>
      </p:sp>
      <p:sp>
        <p:nvSpPr>
          <p:cNvPr id="30" name="日期占位符 2"/>
          <p:cNvSpPr>
            <a:spLocks noGrp="1"/>
          </p:cNvSpPr>
          <p:nvPr>
            <p:ph type="dt" sz="half" idx="10"/>
          </p:nvPr>
        </p:nvSpPr>
        <p:spPr/>
        <p:txBody>
          <a:bodyPr/>
          <a:lstStyle/>
          <a:p>
            <a:fld id="{6D4D8950-B778-354B-9DD9-533C0A0C7F06}" type="datetimeFigureOut">
              <a:rPr/>
              <a:t>2023/11/21</a:t>
            </a:fld>
            <a:endParaRPr kumimoji="1" lang="zh-CN" altLang="en-US"/>
          </a:p>
        </p:txBody>
      </p:sp>
      <p:sp>
        <p:nvSpPr>
          <p:cNvPr id="31" name="页脚占位符 3"/>
          <p:cNvSpPr>
            <a:spLocks noGrp="1"/>
          </p:cNvSpPr>
          <p:nvPr>
            <p:ph type="ftr" sz="quarter" idx="11"/>
          </p:nvPr>
        </p:nvSpPr>
        <p:spPr/>
        <p:txBody>
          <a:bodyPr/>
          <a:lstStyle/>
          <a:p>
            <a:endParaRPr kumimoji="1" lang="zh-CN" altLang="en-US"/>
          </a:p>
        </p:txBody>
      </p:sp>
      <p:sp>
        <p:nvSpPr>
          <p:cNvPr id="32" name="灯片编号占位符 4"/>
          <p:cNvSpPr>
            <a:spLocks noGrp="1"/>
          </p:cNvSpPr>
          <p:nvPr>
            <p:ph type="sldNum" sz="quarter" idx="12"/>
          </p:nvPr>
        </p:nvSpPr>
        <p:spPr/>
        <p:txBody>
          <a:bodyPr/>
          <a:lstStyle/>
          <a:p>
            <a:fld id="{616F5F5A-ED15-1745-BDEC-B6FFB76270A8}" type="slidenum">
              <a:rPr/>
              <a:t>‹#›</a:t>
            </a:fld>
            <a:endParaRPr kumimoji="1"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4294967295"/>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 Id="rId3"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8016064142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双胎绒毛膜性判定及相关疾病的超声诊断课件\n## 1.双胎妊娠的基本概念与分类\n### 1.1双胎妊娠的定义与发生率\n### 1.2双胎妊娠的分类及其特点\n### 1.3双胎妊娠的临床意义与处理策略\n## 2.双胎绒毛膜性的判定方法\n### 2.1绒毛膜性的定义与重要性\n### 2.2超声检查在双胎绒毛膜性判定中的应用\n### 2.3双胎绒毛膜性的判定标准与注意事项\n## 3.双胎妊娠相关疾病的超声诊断\n### 3.1双胎输血综合症（TTTS）的超声诊断与监测\n### 3.2双胎生长不一致的超声评估与干预\n### 3.3双胎妊娠的其他相关疾病及其超声表现\n## 4.双胎绒毛膜性判定与疾病诊断的临床案例分析\n### 4.1双胎绒毛膜性判定案例分析\n### 4.2双胎输血综合症（TTTS）的超声诊断与治疗案例分析\n### 4.3双胎生长不一致的超声评估与干预案例分析\n## 5.双胎绒毛膜性判定及相关疾病超声诊断的未来发展趋势\n### 5.1超声检查技术的创新与双胎妊娠诊断的准确性提高\n### 5.2双胎妊娠风险评估与管理的优化\n### 5.3双胎绒毛膜性判定及相关疾病超声诊断的规范化与标准化\n&quot;,&quot;templateId&quot;:&quot;ofidqcx4cjbazcx6nnrq4sfx3o&quot;}}"/>
        <p:cNvGrpSpPr/>
        <p:nvPr/>
      </p:nvGrpSpPr>
      <p:grpSpPr>
        <a:xfrm>
          <a:off x="0" y="0"/>
          <a:ext cx="0" cy="0"/>
        </a:xfrm>
      </p:grpSpPr>
      <p:sp>
        <p:nvSpPr>
          <p:cNvPr id="2" name="标题 1" descr="{&quot;isTemplate&quot;:true,&quot;type&quot;:&quot;title&quot;,&quot;canOmit&quot;:false,&quot;range&quot;:0}"/>
          <p:cNvSpPr>
            <a:spLocks noGrp="1"/>
          </p:cNvSpPr>
          <p:nvPr>
            <p:ph type="ctrTitle" idx="4294967295"/>
          </p:nvPr>
        </p:nvSpPr>
        <p:spPr>
          <a:xfrm>
            <a:off x="571499" y="2709267"/>
            <a:ext cx="11055350" cy="1409700"/>
          </a:xfrm>
        </p:spPr>
        <p:txBody>
          <a:bodyPr vert="horz" wrap="square" lIns="91440" tIns="45720" rIns="91440" bIns="45720" anchor="b">
            <a:spAutoFit/>
          </a:bodyPr>
          <a:lstStyle/>
          <a:p>
            <a:pPr>
              <a:buNone/>
            </a:pPr>
            <a:r>
              <a:rPr lang="zh-CN" sz="4800"/>
              <a:t>双胎绒毛膜性判定及相关疾病的超声诊断课件</a:t>
            </a:r>
            <a:endParaRPr/>
          </a:p>
        </p:txBody>
      </p:sp>
      <p:sp>
        <p:nvSpPr>
          <p:cNvPr id="3" name="圆角矩形 3"/>
          <p:cNvSpPr/>
          <p:nvPr/>
        </p:nvSpPr>
        <p:spPr>
          <a:xfrm>
            <a:off x="5603773" y="4207138"/>
            <a:ext cx="990087" cy="696216"/>
          </a:xfrm>
          <a:prstGeom prst="roundRect">
            <a:avLst>
              <a:gd name="adj" fmla="val 50000"/>
            </a:avLst>
          </a:prstGeom>
          <a:gradFill>
            <a:gsLst>
              <a:gs pos="0">
                <a:schemeClr val="accent1">
                  <a:lumMod val="50000"/>
                  <a:alpha val="90275"/>
                </a:schemeClr>
              </a:gs>
              <a:gs pos="100000">
                <a:schemeClr val="accent1">
                  <a:lumMod val="75000"/>
                  <a:alpha val="9000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wrap="none" lIns="360000" tIns="108000" rIns="360000" bIns="108000" rtlCol="0" anchor="ctr">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0" algn="ctr" defTabSz="914400">
              <a:lnSpc>
                <a:spcPct val="100000"/>
              </a:lnSpc>
              <a:spcBef>
                <a:spcPct val="0"/>
              </a:spcBef>
              <a:spcAft>
                <a:spcPct val="0"/>
              </a:spcAft>
              <a:defRPr sz="1800">
                <a:solidFill>
                  <a:schemeClr val="lt1">
                    <a:alpha val="100000"/>
                  </a:schemeClr>
                </a:solidFill>
                <a:latin typeface="Arial"/>
                <a:ea typeface="黑体"/>
              </a:defRPr>
            </a:pPr>
            <a:r>
              <a:rPr lang="en-US" smtClean="0"/>
              <a:t> </a:t>
            </a:r>
            <a:endParaRPr/>
          </a:p>
        </p:txBody>
      </p:sp>
      <p:sp>
        <p:nvSpPr>
          <p:cNvPr id="4" name="文本占位符 20"/>
          <p:cNvSpPr txBox="1"/>
          <p:nvPr/>
        </p:nvSpPr>
        <p:spPr>
          <a:xfrm>
            <a:off x="571499" y="6137600"/>
            <a:ext cx="184731" cy="36933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n-lt"/>
            </a:endParaRPr>
          </a:p>
        </p:txBody>
      </p:sp>
      <p:sp>
        <p:nvSpPr>
          <p:cNvPr id="5" name="文本占位符 20"/>
          <p:cNvSpPr txBox="1"/>
          <p:nvPr/>
        </p:nvSpPr>
        <p:spPr>
          <a:xfrm>
            <a:off x="11435770" y="6137600"/>
            <a:ext cx="184731" cy="36933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endParaRPr kumimoji="1" lang="en-US" altLang="zh-CN" spc="80">
              <a:solidFill>
                <a:schemeClr val="bg1"/>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85" name="标题 1" descr="{&quot;isTemplate&quot;:true,&quot;type&quot;:&quot;title&quot;,&quot;canOmit&quot;:false,&quot;range&quot;:0}"/>
          <p:cNvSpPr txBox="1"/>
          <p:nvPr/>
        </p:nvSpPr>
        <p:spPr>
          <a:xfrm>
            <a:off x="792263" y="2998062"/>
            <a:ext cx="10826750" cy="914400"/>
          </a:xfrm>
          <a:prstGeom prst="rect">
            <a:avLst/>
          </a:prstGeom>
          <a:effectLst>
            <a:outerShdw blurRad="254000" dist="50800" dir="5400000" algn="ctr" rotWithShape="0">
              <a:schemeClr val="tx2">
                <a:alpha val="20000"/>
              </a:schemeClr>
            </a:outerShdw>
          </a:effectLst>
        </p:spPr>
        <p:txBody>
          <a:bodyPr vert="horz" wrap="square" lIns="91440" tIns="45720" rIns="91440" bIns="45720" rtlCol="0" anchor="b">
            <a:spAutoFit/>
          </a:bodyPr>
          <a:lstStyle>
            <a:defPPr>
              <a:defRPr lang="zh-CN"/>
            </a:defPPr>
            <a:lvl1pPr marL="0" algn="ctr" defTabSz="914400" rtl="0" eaLnBrk="1" latinLnBrk="0" hangingPunct="1">
              <a:lnSpc>
                <a:spcPct val="90000"/>
              </a:lnSpc>
              <a:spcBef>
                <a:spcPct val="0"/>
              </a:spcBef>
              <a:buNone/>
              <a:defRPr sz="9600" b="1" i="0" kern="1200" spc="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ts val="1000"/>
              </a:spcBef>
              <a:buNone/>
            </a:pPr>
            <a:r>
              <a:rPr lang="zh-CN" sz="6000" b="0">
                <a:latin typeface="Microsoft YaHei Light"/>
                <a:ea typeface="Microsoft YaHei Light"/>
              </a:rPr>
              <a:t>双胎妊娠的基本概念与分类</a:t>
            </a:r>
            <a:endParaRPr/>
          </a:p>
        </p:txBody>
      </p:sp>
      <p:sp>
        <p:nvSpPr>
          <p:cNvPr id="86" name="文本占位符 2"/>
          <p:cNvSpPr txBox="1"/>
          <p:nvPr/>
        </p:nvSpPr>
        <p:spPr>
          <a:xfrm>
            <a:off x="5461852" y="1894964"/>
            <a:ext cx="1268296" cy="1089529"/>
          </a:xfrm>
          <a:prstGeom prst="rect">
            <a:avLst/>
          </a:prstGeom>
          <a:effectLst>
            <a:outerShdw blurRad="254000" dist="50800" dir="5400000" algn="ctr" rotWithShape="0">
              <a:schemeClr val="tx2">
                <a:alpha val="20000"/>
              </a:schemeClr>
            </a:outerShdw>
          </a:effectLst>
        </p:spPr>
        <p:txBody>
          <a:bodyPr vert="horz" wrap="none" lIns="91440" tIns="45720" rIns="91440" bIns="45720" rtlCol="0" anchor="b">
            <a:spAutoFit/>
          </a:bodyPr>
          <a:lstStyle>
            <a:defPPr>
              <a:defRPr lang="zh-CN"/>
            </a:defPPr>
            <a:lvl1pPr marL="0" indent="0" algn="ctr" defTabSz="914400" rtl="0" eaLnBrk="1" latinLnBrk="0" hangingPunct="1">
              <a:lnSpc>
                <a:spcPct val="90000"/>
              </a:lnSpc>
              <a:spcBef>
                <a:spcPts val="1000"/>
              </a:spcBef>
              <a:buFont typeface="Arial" pitchFamily="34" charset="0"/>
              <a:buNone/>
              <a:defRPr sz="6000" b="0" i="0" kern="1200" spc="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spcBef>
                <a:spcPct val="0"/>
              </a:spcBef>
            </a:pPr>
            <a:r>
              <a:rPr kumimoji="1" lang="en-US" altLang="zh-CN" sz="7200">
                <a:latin typeface="Microsoft YaHei" panose="020b0503020204020204" pitchFamily="34" charset="-122"/>
                <a:ea typeface="Microsoft YaHei" panose="020b0503020204020204" pitchFamily="34" charset="-122"/>
                <a:cs typeface="+mj-cs"/>
              </a:rPr>
              <a:t>01</a:t>
            </a:r>
            <a:endParaRPr kumimoji="1" lang="zh-CN" altLang="en-US" sz="7200">
              <a:latin typeface="Microsoft YaHei" panose="020b0503020204020204" pitchFamily="34" charset="-122"/>
              <a:ea typeface="Microsoft YaHei" panose="020b0503020204020204" pitchFamily="34" charset="-122"/>
              <a:cs typeface="+mj-cs"/>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00" name="组合 99"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01" name="组合 100"/>
            <p:cNvGrpSpPr/>
            <p:nvPr/>
          </p:nvGrpSpPr>
          <p:grpSpPr>
            <a:xfrm>
              <a:off x="685801" y="3146904"/>
              <a:ext cx="4207178" cy="3287791"/>
              <a:chOff x="685801" y="3146904"/>
              <a:chExt cx="4207178" cy="3287791"/>
            </a:xfrm>
          </p:grpSpPr>
          <p:sp>
            <p:nvSpPr>
              <p:cNvPr id="102"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双胎妊娠是指一个孕妇在同一妊娠期内怀有两个或更多胎儿的情况</a:t>
                </a:r>
                <a:endParaRPr kumimoji="1" lang="en-US" altLang="zh-CN" sz="1800" b="1">
                  <a:solidFill>
                    <a:schemeClr val="bg1"/>
                  </a:solidFill>
                  <a:latin typeface="+mj-ea"/>
                  <a:ea typeface="+mj-ea"/>
                </a:endParaRPr>
              </a:p>
            </p:txBody>
          </p:sp>
          <p:sp>
            <p:nvSpPr>
              <p:cNvPr id="103"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双胎妊娠的发生率在全球范围内呈上升趋势，约为</a:t>
                </a:r>
                <a:r>
                  <a:rPr lang="zh-CN" sz="1400" b="1">
                    <a:solidFill>
                      <a:schemeClr val="tx1">
                        <a:lumMod val="50000"/>
                        <a:lumOff val="50000"/>
                        <a:alpha val="100000"/>
                      </a:schemeClr>
                    </a:solidFill>
                    <a:latin typeface="微软雅黑"/>
                    <a:ea typeface="微软雅黑"/>
                  </a:rPr>
                  <a:t>1%</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双胎妊娠可分为</a:t>
                </a:r>
                <a:r>
                  <a:rPr lang="zh-CN" sz="1400" b="1">
                    <a:solidFill>
                      <a:schemeClr val="tx1">
                        <a:lumMod val="50000"/>
                        <a:lumOff val="50000"/>
                        <a:alpha val="100000"/>
                      </a:schemeClr>
                    </a:solidFill>
                    <a:latin typeface="微软雅黑"/>
                    <a:ea typeface="微软雅黑"/>
                  </a:rPr>
                  <a:t>双卵双胎</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单卵双胎</a:t>
                </a:r>
                <a:r>
                  <a:rPr lang="zh-CN" sz="1400">
                    <a:solidFill>
                      <a:schemeClr val="tx1">
                        <a:lumMod val="50000"/>
                        <a:lumOff val="50000"/>
                        <a:alpha val="100000"/>
                      </a:schemeClr>
                    </a:solidFill>
                    <a:latin typeface="微软雅黑"/>
                    <a:ea typeface="微软雅黑"/>
                  </a:rPr>
                  <a:t>两种类型</a:t>
                </a:r>
                <a:endParaRPr/>
              </a:p>
            </p:txBody>
          </p:sp>
        </p:grpSp>
        <p:grpSp>
          <p:nvGrpSpPr>
            <p:cNvPr id="104" name="组合 103"/>
            <p:cNvGrpSpPr/>
            <p:nvPr/>
          </p:nvGrpSpPr>
          <p:grpSpPr>
            <a:xfrm>
              <a:off x="4408278" y="3146904"/>
              <a:ext cx="3798485" cy="3287791"/>
              <a:chOff x="4408278" y="3146904"/>
              <a:chExt cx="3798485" cy="3287791"/>
            </a:xfrm>
          </p:grpSpPr>
          <p:sp>
            <p:nvSpPr>
              <p:cNvPr id="105"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双卵双胎是指两个胎儿分别来自两个卵子，约占**70%**的双胎妊娠</a:t>
                </a:r>
                <a:endParaRPr kumimoji="1" lang="en-US" altLang="zh-CN" sz="1800" b="1">
                  <a:solidFill>
                    <a:schemeClr val="bg1"/>
                  </a:solidFill>
                  <a:latin typeface="+mj-ea"/>
                  <a:ea typeface="+mj-ea"/>
                </a:endParaRPr>
              </a:p>
            </p:txBody>
          </p:sp>
          <p:sp>
            <p:nvSpPr>
              <p:cNvPr id="106"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这种类型的双胎妊娠遗传特征相对独立，性别、血型等可能不同</a:t>
                </a:r>
                <a:endParaRPr/>
              </a:p>
            </p:txBody>
          </p:sp>
        </p:grpSp>
        <p:grpSp>
          <p:nvGrpSpPr>
            <p:cNvPr id="107" name="组合 106"/>
            <p:cNvGrpSpPr/>
            <p:nvPr/>
          </p:nvGrpSpPr>
          <p:grpSpPr>
            <a:xfrm>
              <a:off x="7707715" y="3146904"/>
              <a:ext cx="3798485" cy="3287791"/>
              <a:chOff x="7707715" y="3146904"/>
              <a:chExt cx="3798485" cy="3287791"/>
            </a:xfrm>
          </p:grpSpPr>
          <p:sp>
            <p:nvSpPr>
              <p:cNvPr id="108"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单卵双胎是指两个胎儿来自同一个卵子，约占**30%**的双胎妊娠</a:t>
                </a:r>
                <a:endParaRPr kumimoji="1" lang="en-US" altLang="zh-CN" sz="1800" b="1">
                  <a:solidFill>
                    <a:schemeClr val="bg1"/>
                  </a:solidFill>
                  <a:latin typeface="+mj-ea"/>
                  <a:ea typeface="+mj-ea"/>
                </a:endParaRPr>
              </a:p>
            </p:txBody>
          </p:sp>
          <p:sp>
            <p:nvSpPr>
              <p:cNvPr id="109"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这种类型的双胎妊娠遗传特征相同，性别、血型等相同</a:t>
                </a:r>
                <a:endParaRPr/>
              </a:p>
            </p:txBody>
          </p:sp>
        </p:grpSp>
      </p:grpSp>
      <p:sp>
        <p:nvSpPr>
          <p:cNvPr id="110"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双胎妊娠的定义与发生率</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12" name="组合 111"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13" name="组合 112"/>
            <p:cNvGrpSpPr/>
            <p:nvPr/>
          </p:nvGrpSpPr>
          <p:grpSpPr>
            <a:xfrm>
              <a:off x="685801" y="3146904"/>
              <a:ext cx="4207178" cy="3287791"/>
              <a:chOff x="685801" y="3146904"/>
              <a:chExt cx="4207178" cy="3287791"/>
            </a:xfrm>
          </p:grpSpPr>
          <p:sp>
            <p:nvSpPr>
              <p:cNvPr id="114"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双胎妊娠可分为双绒毛膜性双胎和单绒毛膜性双胎两种类型</a:t>
                </a:r>
                <a:endParaRPr kumimoji="1" lang="en-US" altLang="zh-CN" sz="1800" b="1">
                  <a:solidFill>
                    <a:schemeClr val="bg1"/>
                  </a:solidFill>
                  <a:latin typeface="+mj-ea"/>
                  <a:ea typeface="+mj-ea"/>
                </a:endParaRPr>
              </a:p>
            </p:txBody>
          </p:sp>
          <p:sp>
            <p:nvSpPr>
              <p:cNvPr id="115"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双绒毛膜性双胎是指</a:t>
                </a:r>
                <a:r>
                  <a:rPr lang="zh-CN" sz="1400" b="1">
                    <a:solidFill>
                      <a:schemeClr val="tx1">
                        <a:lumMod val="50000"/>
                        <a:lumOff val="50000"/>
                        <a:alpha val="100000"/>
                      </a:schemeClr>
                    </a:solidFill>
                    <a:latin typeface="微软雅黑"/>
                    <a:ea typeface="微软雅黑"/>
                  </a:rPr>
                  <a:t>两个胎儿</a:t>
                </a:r>
                <a:r>
                  <a:rPr lang="zh-CN" sz="1400">
                    <a:solidFill>
                      <a:schemeClr val="tx1">
                        <a:lumMod val="50000"/>
                        <a:lumOff val="50000"/>
                        <a:alpha val="100000"/>
                      </a:schemeClr>
                    </a:solidFill>
                    <a:latin typeface="微软雅黑"/>
                    <a:ea typeface="微软雅黑"/>
                  </a:rPr>
                  <a:t>分别有</a:t>
                </a:r>
                <a:r>
                  <a:rPr lang="zh-CN" sz="1400" b="1">
                    <a:solidFill>
                      <a:schemeClr val="tx1">
                        <a:lumMod val="50000"/>
                        <a:lumOff val="50000"/>
                        <a:alpha val="100000"/>
                      </a:schemeClr>
                    </a:solidFill>
                    <a:latin typeface="微软雅黑"/>
                    <a:ea typeface="微软雅黑"/>
                  </a:rPr>
                  <a:t>自己的绒毛膜</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胎盘</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单绒毛膜性双胎是指</a:t>
                </a:r>
                <a:r>
                  <a:rPr lang="zh-CN" sz="1400" b="1">
                    <a:solidFill>
                      <a:schemeClr val="tx1">
                        <a:lumMod val="50000"/>
                        <a:lumOff val="50000"/>
                        <a:alpha val="100000"/>
                      </a:schemeClr>
                    </a:solidFill>
                    <a:latin typeface="微软雅黑"/>
                    <a:ea typeface="微软雅黑"/>
                  </a:rPr>
                  <a:t>两个胎儿</a:t>
                </a:r>
                <a:r>
                  <a:rPr lang="zh-CN" sz="1400">
                    <a:solidFill>
                      <a:schemeClr val="tx1">
                        <a:lumMod val="50000"/>
                        <a:lumOff val="50000"/>
                        <a:alpha val="100000"/>
                      </a:schemeClr>
                    </a:solidFill>
                    <a:latin typeface="微软雅黑"/>
                    <a:ea typeface="微软雅黑"/>
                  </a:rPr>
                  <a:t>共享</a:t>
                </a:r>
                <a:r>
                  <a:rPr lang="zh-CN" sz="1400" b="1">
                    <a:solidFill>
                      <a:schemeClr val="tx1">
                        <a:lumMod val="50000"/>
                        <a:lumOff val="50000"/>
                        <a:alpha val="100000"/>
                      </a:schemeClr>
                    </a:solidFill>
                    <a:latin typeface="微软雅黑"/>
                    <a:ea typeface="微软雅黑"/>
                  </a:rPr>
                  <a:t>一个绒毛膜</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胎盘</a:t>
                </a:r>
                <a:endParaRPr/>
              </a:p>
            </p:txBody>
          </p:sp>
        </p:grpSp>
        <p:grpSp>
          <p:nvGrpSpPr>
            <p:cNvPr id="116" name="组合 115"/>
            <p:cNvGrpSpPr/>
            <p:nvPr/>
          </p:nvGrpSpPr>
          <p:grpSpPr>
            <a:xfrm>
              <a:off x="4408278" y="3146904"/>
              <a:ext cx="3798485" cy="3287791"/>
              <a:chOff x="4408278" y="3146904"/>
              <a:chExt cx="3798485" cy="3287791"/>
            </a:xfrm>
          </p:grpSpPr>
          <p:sp>
            <p:nvSpPr>
              <p:cNvPr id="117"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双绒毛膜性双胎的特点</a:t>
                </a:r>
                <a:endParaRPr kumimoji="1" lang="en-US" altLang="zh-CN" sz="1800" b="1">
                  <a:solidFill>
                    <a:schemeClr val="bg1"/>
                  </a:solidFill>
                  <a:latin typeface="+mj-ea"/>
                  <a:ea typeface="+mj-ea"/>
                </a:endParaRPr>
              </a:p>
            </p:txBody>
          </p:sp>
          <p:sp>
            <p:nvSpPr>
              <p:cNvPr id="118"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胎儿遗传特征相对独立，性别、血型等可能不同</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妊娠期并发症相对较少，如双胎输血综合症等</a:t>
                </a:r>
                <a:endParaRPr/>
              </a:p>
            </p:txBody>
          </p:sp>
        </p:grpSp>
        <p:grpSp>
          <p:nvGrpSpPr>
            <p:cNvPr id="119" name="组合 118"/>
            <p:cNvGrpSpPr/>
            <p:nvPr/>
          </p:nvGrpSpPr>
          <p:grpSpPr>
            <a:xfrm>
              <a:off x="7707715" y="3146904"/>
              <a:ext cx="3798485" cy="3287791"/>
              <a:chOff x="7707715" y="3146904"/>
              <a:chExt cx="3798485" cy="3287791"/>
            </a:xfrm>
          </p:grpSpPr>
          <p:sp>
            <p:nvSpPr>
              <p:cNvPr id="120"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单绒毛膜性双胎的特点</a:t>
                </a:r>
                <a:endParaRPr kumimoji="1" lang="en-US" altLang="zh-CN" sz="1800" b="1">
                  <a:solidFill>
                    <a:schemeClr val="bg1"/>
                  </a:solidFill>
                  <a:latin typeface="+mj-ea"/>
                  <a:ea typeface="+mj-ea"/>
                </a:endParaRPr>
              </a:p>
            </p:txBody>
          </p:sp>
          <p:sp>
            <p:nvSpPr>
              <p:cNvPr id="121"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胎儿遗传特征相同，性别、血型等相同</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妊娠期并发症相对较多，如双胎输血综合症、双胎生长不一致等</a:t>
                </a:r>
                <a:endParaRPr/>
              </a:p>
            </p:txBody>
          </p:sp>
        </p:grpSp>
      </p:grpSp>
      <p:sp>
        <p:nvSpPr>
          <p:cNvPr id="122"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双胎妊娠的分类及其特点</a:t>
            </a:r>
            <a:endParaRPr lang="en-US" sz="2800" b="1">
              <a:latin typeface="微软雅黑"/>
              <a:ea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24"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双胎妊娠的临床意义与处理策略</a:t>
            </a:r>
            <a:endParaRPr lang="en-US" altLang="zh-CN" sz="2800" b="1">
              <a:latin typeface="+mj-ea"/>
              <a:ea typeface="+mj-ea"/>
            </a:endParaRPr>
          </a:p>
        </p:txBody>
      </p:sp>
      <p:grpSp>
        <p:nvGrpSpPr>
          <p:cNvPr id="125" name="组合 124"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126" name="组合 125"/>
            <p:cNvGrpSpPr/>
            <p:nvPr/>
          </p:nvGrpSpPr>
          <p:grpSpPr>
            <a:xfrm>
              <a:off x="660399" y="2074672"/>
              <a:ext cx="5100082" cy="4536540"/>
              <a:chOff x="660399" y="2074672"/>
              <a:chExt cx="5100082" cy="4536540"/>
            </a:xfrm>
          </p:grpSpPr>
          <p:sp>
            <p:nvSpPr>
              <p:cNvPr id="127"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28"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双胎妊娠的临床意义</a:t>
                </a:r>
                <a:endParaRPr lang="en-US" altLang="zh-CN" sz="2000" b="1">
                  <a:latin typeface="Microsoft YaHei" panose="020b0503020204020204" pitchFamily="34" charset="-122"/>
                  <a:ea typeface="Microsoft YaHei" panose="020b0503020204020204" pitchFamily="34" charset="-122"/>
                </a:endParaRPr>
              </a:p>
            </p:txBody>
          </p:sp>
          <p:sp>
            <p:nvSpPr>
              <p:cNvPr id="129"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双胎妊娠对孕妇的生理和心理影响较大，需加强孕期管理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双胎妊娠的围产儿死亡率较高，需重视产检和胎儿监护</a:t>
                </a:r>
                <a:endParaRPr/>
              </a:p>
            </p:txBody>
          </p:sp>
          <p:pic>
            <p:nvPicPr>
              <p:cNvPr id="130"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131" name="组合 130"/>
            <p:cNvGrpSpPr/>
            <p:nvPr/>
          </p:nvGrpSpPr>
          <p:grpSpPr>
            <a:xfrm>
              <a:off x="6431519" y="2074672"/>
              <a:ext cx="5100082" cy="4536540"/>
              <a:chOff x="660399" y="2074672"/>
              <a:chExt cx="5100082" cy="4536540"/>
            </a:xfrm>
          </p:grpSpPr>
          <p:sp>
            <p:nvSpPr>
              <p:cNvPr id="132"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33"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双胎妊娠的处理策略</a:t>
                </a:r>
                <a:endParaRPr lang="en-US" altLang="zh-CN" sz="2000" b="1">
                  <a:latin typeface="Microsoft YaHei" panose="020b0503020204020204" pitchFamily="34" charset="-122"/>
                  <a:ea typeface="Microsoft YaHei" panose="020b0503020204020204" pitchFamily="34" charset="-122"/>
                </a:endParaRPr>
              </a:p>
            </p:txBody>
          </p:sp>
          <p:sp>
            <p:nvSpPr>
              <p:cNvPr id="134"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双胎妊娠的孕期管理应根据不同类型进行，如双绒毛膜性双胎和单绒毛膜性双胎</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双胎妊娠的孕妇应定期进行产检，密切监测胎儿生长发育和宫内环境</a:t>
                </a:r>
                <a:endParaRPr/>
              </a:p>
            </p:txBody>
          </p:sp>
          <p:pic>
            <p:nvPicPr>
              <p:cNvPr id="135"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137" name="标题 1" descr="{&quot;isTemplate&quot;:true,&quot;type&quot;:&quot;title&quot;,&quot;canOmit&quot;:false,&quot;range&quot;:0}"/>
          <p:cNvSpPr txBox="1"/>
          <p:nvPr/>
        </p:nvSpPr>
        <p:spPr>
          <a:xfrm>
            <a:off x="792263" y="2998062"/>
            <a:ext cx="10826750" cy="914400"/>
          </a:xfrm>
          <a:prstGeom prst="rect">
            <a:avLst/>
          </a:prstGeom>
          <a:effectLst>
            <a:outerShdw blurRad="254000" dist="50800" dir="5400000" algn="ctr" rotWithShape="0">
              <a:schemeClr val="tx2">
                <a:alpha val="20000"/>
              </a:schemeClr>
            </a:outerShdw>
          </a:effectLst>
        </p:spPr>
        <p:txBody>
          <a:bodyPr vert="horz" wrap="square" lIns="91440" tIns="45720" rIns="91440" bIns="45720" rtlCol="0" anchor="b">
            <a:spAutoFit/>
          </a:bodyPr>
          <a:lstStyle>
            <a:defPPr>
              <a:defRPr lang="zh-CN"/>
            </a:defPPr>
            <a:lvl1pPr marL="0" algn="ctr" defTabSz="914400" rtl="0" eaLnBrk="1" latinLnBrk="0" hangingPunct="1">
              <a:lnSpc>
                <a:spcPct val="90000"/>
              </a:lnSpc>
              <a:spcBef>
                <a:spcPct val="0"/>
              </a:spcBef>
              <a:buNone/>
              <a:defRPr sz="9600" b="1" i="0" kern="1200" spc="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ts val="1000"/>
              </a:spcBef>
              <a:buNone/>
            </a:pPr>
            <a:r>
              <a:rPr lang="zh-CN" sz="6000" b="0">
                <a:latin typeface="Microsoft YaHei Light"/>
                <a:ea typeface="Microsoft YaHei Light"/>
              </a:rPr>
              <a:t>双胎绒毛膜性的判定方法</a:t>
            </a:r>
            <a:endParaRPr/>
          </a:p>
        </p:txBody>
      </p:sp>
      <p:sp>
        <p:nvSpPr>
          <p:cNvPr id="138" name="文本占位符 2"/>
          <p:cNvSpPr txBox="1"/>
          <p:nvPr/>
        </p:nvSpPr>
        <p:spPr>
          <a:xfrm>
            <a:off x="5461852" y="1894964"/>
            <a:ext cx="1268296" cy="1089529"/>
          </a:xfrm>
          <a:prstGeom prst="rect">
            <a:avLst/>
          </a:prstGeom>
          <a:effectLst>
            <a:outerShdw blurRad="254000" dist="50800" dir="5400000" algn="ctr" rotWithShape="0">
              <a:schemeClr val="tx2">
                <a:alpha val="20000"/>
              </a:schemeClr>
            </a:outerShdw>
          </a:effectLst>
        </p:spPr>
        <p:txBody>
          <a:bodyPr vert="horz" wrap="none" lIns="91440" tIns="45720" rIns="91440" bIns="45720" rtlCol="0" anchor="b">
            <a:spAutoFit/>
          </a:bodyPr>
          <a:lstStyle>
            <a:defPPr>
              <a:defRPr lang="zh-CN"/>
            </a:defPPr>
            <a:lvl1pPr marL="0" indent="0" algn="ctr" defTabSz="914400" rtl="0" eaLnBrk="1" latinLnBrk="0" hangingPunct="1">
              <a:lnSpc>
                <a:spcPct val="90000"/>
              </a:lnSpc>
              <a:spcBef>
                <a:spcPts val="1000"/>
              </a:spcBef>
              <a:buFont typeface="Arial" pitchFamily="34" charset="0"/>
              <a:buNone/>
              <a:defRPr sz="6000" b="0" i="0" kern="1200" spc="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spcBef>
                <a:spcPct val="0"/>
              </a:spcBef>
            </a:pPr>
            <a:r>
              <a:rPr kumimoji="1" lang="en-US" altLang="zh-CN" sz="7200">
                <a:latin typeface="Microsoft YaHei" panose="020b0503020204020204" pitchFamily="34" charset="-122"/>
                <a:ea typeface="Microsoft YaHei" panose="020b0503020204020204" pitchFamily="34" charset="-122"/>
                <a:cs typeface="+mj-cs"/>
              </a:rPr>
              <a:t>02</a:t>
            </a:r>
            <a:endParaRPr kumimoji="1" lang="zh-CN" altLang="en-US" sz="7200">
              <a:latin typeface="Microsoft YaHei" panose="020b0503020204020204" pitchFamily="34" charset="-122"/>
              <a:ea typeface="Microsoft YaHei" panose="020b0503020204020204" pitchFamily="34" charset="-122"/>
              <a:cs typeface="+mj-cs"/>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40" name="Tencent" descr="{&quot;isTemplate&quot;:true,&quot;type&quot;:&quot;title&quot;,&quot;canOmit&quot;:false,&quot;range&quot;:0}"/>
          <p:cNvSpPr txBox="1"/>
          <p:nvPr/>
        </p:nvSpPr>
        <p:spPr>
          <a:xfrm>
            <a:off x="571500" y="961186"/>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绒毛膜性的定义与重要性</a:t>
            </a:r>
            <a:endParaRPr lang="en-US" sz="3600" b="1">
              <a:latin typeface="微软雅黑"/>
              <a:ea typeface="微软雅黑"/>
            </a:endParaRPr>
          </a:p>
        </p:txBody>
      </p:sp>
      <p:sp>
        <p:nvSpPr>
          <p:cNvPr id="141" name="Tencent" descr="{&quot;isTemplate&quot;:true,&quot;type&quot;:&quot;content&quot;,&quot;canOmit&quot;:true,&quot;range&quot;:0}"/>
          <p:cNvSpPr txBox="1"/>
          <p:nvPr/>
        </p:nvSpPr>
        <p:spPr>
          <a:xfrm>
            <a:off x="4936236" y="954024"/>
            <a:ext cx="6480000" cy="214268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绒毛膜性是指</a:t>
            </a:r>
            <a:r>
              <a:rPr lang="zh-CN" sz="1400" b="1" spc="300">
                <a:solidFill>
                  <a:schemeClr val="tx1">
                    <a:lumMod val="50000"/>
                    <a:lumOff val="50000"/>
                    <a:alpha val="100000"/>
                  </a:schemeClr>
                </a:solidFill>
                <a:latin typeface="微软雅黑"/>
                <a:ea typeface="微软雅黑"/>
              </a:rPr>
              <a:t>胎儿</a:t>
            </a:r>
            <a:r>
              <a:rPr lang="zh-CN" sz="1400" spc="300">
                <a:solidFill>
                  <a:schemeClr val="tx1">
                    <a:lumMod val="50000"/>
                    <a:lumOff val="50000"/>
                    <a:alpha val="100000"/>
                  </a:schemeClr>
                </a:solidFill>
                <a:latin typeface="微软雅黑"/>
                <a:ea typeface="微软雅黑"/>
              </a:rPr>
              <a:t>附属物之一，包括</a:t>
            </a:r>
            <a:r>
              <a:rPr lang="zh-CN" sz="1400" b="1" spc="300">
                <a:solidFill>
                  <a:schemeClr val="tx1">
                    <a:lumMod val="50000"/>
                    <a:lumOff val="50000"/>
                    <a:alpha val="100000"/>
                  </a:schemeClr>
                </a:solidFill>
                <a:latin typeface="微软雅黑"/>
                <a:ea typeface="微软雅黑"/>
              </a:rPr>
              <a:t>绒毛</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胎盘</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绒毛膜对于胎儿的生长发育至关重要，负责营养和氧气的输送</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绒毛膜性的判定对于双胎妊娠的临床处理具有重要意义</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双胎绒毛膜性的判定对于预测妊娠期并发症和制定治疗方案具有重要价值</a:t>
            </a:r>
            <a:endParaRPr/>
          </a:p>
        </p:txBody>
      </p:sp>
      <p:cxnSp>
        <p:nvCxnSpPr>
          <p:cNvPr id="142" name="直线连接符 1"/>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3" name="图片 6" descr="{&quot;isTemplate&quot;:true,&quot;type&quot;:&quot;image&quot;,&quot;canOmit&quot;:false,&quot;range&quot;:0}"/>
          <p:cNvPicPr>
            <a:picLocks noChangeAspect="1"/>
          </p:cNvPicPr>
          <p:nvPr/>
        </p:nvPicPr>
        <p:blipFill>
          <a:blip r:embed="rId2"/>
          <a:srcRect t="25000" b="25000"/>
          <a:stretch>
            <a:fillRect/>
          </a:stretch>
        </p:blipFill>
        <p:spPr>
          <a:xfrm>
            <a:off x="0" y="3429000"/>
            <a:ext cx="12192000" cy="3429000"/>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45" name="组合 144"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46" name="组合 145"/>
            <p:cNvGrpSpPr/>
            <p:nvPr/>
          </p:nvGrpSpPr>
          <p:grpSpPr>
            <a:xfrm>
              <a:off x="685800" y="3146904"/>
              <a:ext cx="5760000" cy="3225487"/>
              <a:chOff x="685800" y="3146904"/>
              <a:chExt cx="5760000" cy="3225487"/>
            </a:xfrm>
          </p:grpSpPr>
          <p:sp>
            <p:nvSpPr>
              <p:cNvPr id="147"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超声检查是双胎绒毛膜性判定的主要方法，可清晰显示胎儿和绒毛膜的结构</a:t>
                </a:r>
                <a:endParaRPr kumimoji="1" lang="en-US" altLang="zh-CN" sz="1800" b="1">
                  <a:solidFill>
                    <a:schemeClr val="bg1"/>
                  </a:solidFill>
                  <a:latin typeface="+mj-ea"/>
                  <a:ea typeface="+mj-ea"/>
                </a:endParaRPr>
              </a:p>
            </p:txBody>
          </p:sp>
          <p:sp>
            <p:nvSpPr>
              <p:cNvPr id="148"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通过超声检查，可以观察胎儿是否有</a:t>
                </a:r>
                <a:r>
                  <a:rPr lang="zh-CN" sz="1400" b="1">
                    <a:solidFill>
                      <a:schemeClr val="tx1">
                        <a:lumMod val="50000"/>
                        <a:lumOff val="50000"/>
                        <a:alpha val="100000"/>
                      </a:schemeClr>
                    </a:solidFill>
                    <a:latin typeface="微软雅黑"/>
                    <a:ea typeface="微软雅黑"/>
                  </a:rPr>
                  <a:t>两个羊膜囊</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两个胎盘</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通过超声检查，可以评估胎儿生长发育和宫内环境，为临床处理提供依据</a:t>
                </a:r>
                <a:endParaRPr/>
              </a:p>
            </p:txBody>
          </p:sp>
        </p:grpSp>
        <p:grpSp>
          <p:nvGrpSpPr>
            <p:cNvPr id="149" name="组合 148"/>
            <p:cNvGrpSpPr/>
            <p:nvPr/>
          </p:nvGrpSpPr>
          <p:grpSpPr>
            <a:xfrm>
              <a:off x="6016236" y="3146904"/>
              <a:ext cx="5400000" cy="3225487"/>
              <a:chOff x="6016236" y="3146904"/>
              <a:chExt cx="5400000" cy="3225487"/>
            </a:xfrm>
          </p:grpSpPr>
          <p:sp>
            <p:nvSpPr>
              <p:cNvPr id="150"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超声检查在双胎绒毛膜性判定中的优势</a:t>
                </a:r>
                <a:endParaRPr kumimoji="1" lang="en-US" altLang="zh-CN" sz="1800" b="1">
                  <a:solidFill>
                    <a:schemeClr val="bg1"/>
                  </a:solidFill>
                  <a:latin typeface="+mj-ea"/>
                  <a:ea typeface="+mj-ea"/>
                </a:endParaRPr>
              </a:p>
            </p:txBody>
          </p:sp>
          <p:sp>
            <p:nvSpPr>
              <p:cNvPr id="151"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无创、安全、可重复性强</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能够实时观察胎儿动态变化，有助于及时发现并处理并发症</a:t>
                </a:r>
                <a:endParaRPr/>
              </a:p>
            </p:txBody>
          </p:sp>
        </p:grpSp>
      </p:grpSp>
      <p:sp>
        <p:nvSpPr>
          <p:cNvPr id="152"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超声检查在双胎绒毛膜性判定中的应用</a:t>
            </a:r>
            <a:endParaRPr lang="en-US" sz="2800" b="1">
              <a:latin typeface="微软雅黑"/>
              <a:ea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154"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55"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56" name="Group 598"/>
            <p:cNvGrpSpPr/>
            <p:nvPr/>
          </p:nvGrpSpPr>
          <p:grpSpPr>
            <a:xfrm>
              <a:off x="763829" y="1414808"/>
              <a:ext cx="6972294" cy="2337649"/>
              <a:chOff x="763829" y="1414808"/>
              <a:chExt cx="6972294" cy="2337649"/>
            </a:xfrm>
          </p:grpSpPr>
          <p:sp>
            <p:nvSpPr>
              <p:cNvPr id="157"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双胎绒毛膜性的判定标准</a:t>
                </a:r>
                <a:endParaRPr/>
              </a:p>
            </p:txBody>
          </p:sp>
          <p:sp>
            <p:nvSpPr>
              <p:cNvPr id="158"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双绒毛膜性双胎：具有</a:t>
                </a:r>
                <a:r>
                  <a:rPr lang="zh-CN" sz="1400" b="1">
                    <a:solidFill>
                      <a:schemeClr val="tx1">
                        <a:alpha val="100000"/>
                      </a:schemeClr>
                    </a:solidFill>
                    <a:latin typeface="Microsoft Yahei"/>
                    <a:ea typeface="Microsoft Yahei"/>
                  </a:rPr>
                  <a:t>两个羊膜囊</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两个胎盘</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单绒毛膜性双胎：共享</a:t>
                </a:r>
                <a:r>
                  <a:rPr lang="zh-CN" sz="1400" b="1">
                    <a:solidFill>
                      <a:schemeClr val="tx1">
                        <a:alpha val="100000"/>
                      </a:schemeClr>
                    </a:solidFill>
                    <a:latin typeface="Microsoft Yahei"/>
                    <a:ea typeface="Microsoft Yahei"/>
                  </a:rPr>
                  <a:t>一个羊膜囊</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一个胎盘</a:t>
                </a:r>
                <a:endParaRPr/>
              </a:p>
            </p:txBody>
          </p:sp>
          <p:sp>
            <p:nvSpPr>
              <p:cNvPr id="159"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0"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1"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62"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63" name="Group 591"/>
            <p:cNvGrpSpPr/>
            <p:nvPr/>
          </p:nvGrpSpPr>
          <p:grpSpPr>
            <a:xfrm>
              <a:off x="689593" y="3949139"/>
              <a:ext cx="7078256" cy="2128975"/>
              <a:chOff x="689593" y="3949139"/>
              <a:chExt cx="7078256" cy="2128975"/>
            </a:xfrm>
          </p:grpSpPr>
          <p:sp>
            <p:nvSpPr>
              <p:cNvPr id="164"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双胎绒毛膜性判定的注意事项</a:t>
                </a:r>
                <a:endParaRPr/>
              </a:p>
            </p:txBody>
          </p:sp>
          <p:sp>
            <p:nvSpPr>
              <p:cNvPr id="165"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超声检查时需注意观察胎儿的位置和羊膜囊的形态</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超声检查时需结合孕妇的病史和临床症状，以提高判定的准确性</a:t>
                </a:r>
                <a:endParaRPr/>
              </a:p>
            </p:txBody>
          </p:sp>
          <p:sp>
            <p:nvSpPr>
              <p:cNvPr id="166"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7"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8"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6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7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双胎绒毛膜性的判定标准与注意事项</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7" name="标题 1" descr="{&quot;isTemplate&quot;:true,&quot;type&quot;:&quot;title&quot;,&quot;canOmit&quot;:false,&quot;range&quot;:0}"/>
          <p:cNvSpPr txBox="1"/>
          <p:nvPr/>
        </p:nvSpPr>
        <p:spPr>
          <a:xfrm>
            <a:off x="792263" y="2998062"/>
            <a:ext cx="10826750" cy="914400"/>
          </a:xfrm>
          <a:prstGeom prst="rect">
            <a:avLst/>
          </a:prstGeom>
          <a:effectLst>
            <a:outerShdw blurRad="254000" dist="50800" dir="5400000" algn="ctr" rotWithShape="0">
              <a:schemeClr val="tx2">
                <a:alpha val="20000"/>
              </a:schemeClr>
            </a:outerShdw>
          </a:effectLst>
        </p:spPr>
        <p:txBody>
          <a:bodyPr vert="horz" wrap="square" lIns="91440" tIns="45720" rIns="91440" bIns="45720" rtlCol="0" anchor="b">
            <a:spAutoFit/>
          </a:bodyPr>
          <a:lstStyle>
            <a:defPPr>
              <a:defRPr lang="zh-CN"/>
            </a:defPPr>
            <a:lvl1pPr marL="0" algn="ctr" defTabSz="914400" rtl="0" eaLnBrk="1" latinLnBrk="0" hangingPunct="1">
              <a:lnSpc>
                <a:spcPct val="90000"/>
              </a:lnSpc>
              <a:spcBef>
                <a:spcPct val="0"/>
              </a:spcBef>
              <a:buNone/>
              <a:defRPr sz="9600" b="1" i="0" kern="1200" spc="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ts val="1000"/>
              </a:spcBef>
              <a:buNone/>
            </a:pPr>
            <a:r>
              <a:rPr lang="zh-CN" sz="5500" b="0">
                <a:latin typeface="Microsoft YaHei Light"/>
                <a:ea typeface="Microsoft YaHei Light"/>
              </a:rPr>
              <a:t>双胎妊娠相关疾病的超声诊断</a:t>
            </a:r>
            <a:endParaRPr/>
          </a:p>
        </p:txBody>
      </p:sp>
      <p:sp>
        <p:nvSpPr>
          <p:cNvPr id="8" name="文本占位符 2"/>
          <p:cNvSpPr txBox="1"/>
          <p:nvPr/>
        </p:nvSpPr>
        <p:spPr>
          <a:xfrm>
            <a:off x="5461852" y="1894964"/>
            <a:ext cx="1268296" cy="1089529"/>
          </a:xfrm>
          <a:prstGeom prst="rect">
            <a:avLst/>
          </a:prstGeom>
          <a:effectLst>
            <a:outerShdw blurRad="254000" dist="50800" dir="5400000" algn="ctr" rotWithShape="0">
              <a:schemeClr val="tx2">
                <a:alpha val="20000"/>
              </a:schemeClr>
            </a:outerShdw>
          </a:effectLst>
        </p:spPr>
        <p:txBody>
          <a:bodyPr vert="horz" wrap="none" lIns="91440" tIns="45720" rIns="91440" bIns="45720" rtlCol="0" anchor="b">
            <a:spAutoFit/>
          </a:bodyPr>
          <a:lstStyle>
            <a:defPPr>
              <a:defRPr lang="zh-CN"/>
            </a:defPPr>
            <a:lvl1pPr marL="0" indent="0" algn="ctr" defTabSz="914400" rtl="0" eaLnBrk="1" latinLnBrk="0" hangingPunct="1">
              <a:lnSpc>
                <a:spcPct val="90000"/>
              </a:lnSpc>
              <a:spcBef>
                <a:spcPts val="1000"/>
              </a:spcBef>
              <a:buFont typeface="Arial" pitchFamily="34" charset="0"/>
              <a:buNone/>
              <a:defRPr sz="6000" b="0" i="0" kern="1200" spc="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spcBef>
                <a:spcPct val="0"/>
              </a:spcBef>
            </a:pPr>
            <a:r>
              <a:rPr kumimoji="1" lang="en-US" altLang="zh-CN" sz="7200">
                <a:latin typeface="Microsoft YaHei" panose="020b0503020204020204" pitchFamily="34" charset="-122"/>
                <a:ea typeface="Microsoft YaHei" panose="020b0503020204020204" pitchFamily="34" charset="-122"/>
                <a:cs typeface="+mj-cs"/>
              </a:rPr>
              <a:t>03</a:t>
            </a:r>
            <a:endParaRPr kumimoji="1" lang="zh-CN" altLang="en-US" sz="7200">
              <a:latin typeface="Microsoft YaHei" panose="020b0503020204020204" pitchFamily="34" charset="-122"/>
              <a:ea typeface="Microsoft YaHei" panose="020b0503020204020204" pitchFamily="34" charset="-122"/>
              <a:cs typeface="+mj-cs"/>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0" name="组合 9"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1" name="组合 10"/>
            <p:cNvGrpSpPr/>
            <p:nvPr/>
          </p:nvGrpSpPr>
          <p:grpSpPr>
            <a:xfrm>
              <a:off x="685801" y="3146904"/>
              <a:ext cx="4207178" cy="3287791"/>
              <a:chOff x="685801" y="3146904"/>
              <a:chExt cx="4207178" cy="3287791"/>
            </a:xfrm>
          </p:grpSpPr>
          <p:sp>
            <p:nvSpPr>
              <p:cNvPr id="12"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双胎输血综合症（TTTS）是单绒毛膜性双胎的严重并发症，发病率约10%</a:t>
                </a:r>
                <a:endParaRPr kumimoji="1" lang="en-US" altLang="zh-CN" sz="1800" b="1">
                  <a:solidFill>
                    <a:schemeClr val="bg1"/>
                  </a:solidFill>
                  <a:latin typeface="+mj-ea"/>
                  <a:ea typeface="+mj-ea"/>
                </a:endParaRPr>
              </a:p>
            </p:txBody>
          </p:sp>
          <p:sp>
            <p:nvSpPr>
              <p:cNvPr id="13"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TTTS是由于两个胎儿共享一个胎盘，血液通过胎盘吻合支相互输血，导致胎儿生长发育不平衡</a:t>
                </a:r>
                <a:endParaRPr/>
              </a:p>
            </p:txBody>
          </p:sp>
        </p:grpSp>
        <p:grpSp>
          <p:nvGrpSpPr>
            <p:cNvPr id="14" name="组合 13"/>
            <p:cNvGrpSpPr/>
            <p:nvPr/>
          </p:nvGrpSpPr>
          <p:grpSpPr>
            <a:xfrm>
              <a:off x="4408278" y="3146904"/>
              <a:ext cx="3798485" cy="3287791"/>
              <a:chOff x="4408278" y="3146904"/>
              <a:chExt cx="3798485" cy="3287791"/>
            </a:xfrm>
          </p:grpSpPr>
          <p:sp>
            <p:nvSpPr>
              <p:cNvPr id="15"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超声诊断TTTS的主要表现</a:t>
                </a:r>
                <a:endParaRPr kumimoji="1" lang="en-US" altLang="zh-CN" sz="1800" b="1">
                  <a:solidFill>
                    <a:schemeClr val="bg1"/>
                  </a:solidFill>
                  <a:latin typeface="+mj-ea"/>
                  <a:ea typeface="+mj-ea"/>
                </a:endParaRPr>
              </a:p>
            </p:txBody>
          </p:sp>
          <p:sp>
            <p:nvSpPr>
              <p:cNvPr id="16"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胎儿体重差异大于</a:t>
                </a:r>
                <a:r>
                  <a:rPr lang="zh-CN" sz="1400" b="1">
                    <a:solidFill>
                      <a:schemeClr val="tx1">
                        <a:lumMod val="50000"/>
                        <a:lumOff val="50000"/>
                        <a:alpha val="100000"/>
                      </a:schemeClr>
                    </a:solidFill>
                    <a:latin typeface="微软雅黑"/>
                    <a:ea typeface="微软雅黑"/>
                  </a:rPr>
                  <a:t>20%</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一个胎儿羊水过多，另一个胎儿羊水过少或缺失</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一个胎儿膀胱充盈，另一个胎儿膀胱不充盈</a:t>
                </a:r>
                <a:endParaRPr/>
              </a:p>
            </p:txBody>
          </p:sp>
        </p:grpSp>
        <p:grpSp>
          <p:nvGrpSpPr>
            <p:cNvPr id="17" name="组合 16"/>
            <p:cNvGrpSpPr/>
            <p:nvPr/>
          </p:nvGrpSpPr>
          <p:grpSpPr>
            <a:xfrm>
              <a:off x="7707715" y="3146904"/>
              <a:ext cx="3798485" cy="3287791"/>
              <a:chOff x="7707715" y="3146904"/>
              <a:chExt cx="3798485" cy="3287791"/>
            </a:xfrm>
          </p:grpSpPr>
          <p:sp>
            <p:nvSpPr>
              <p:cNvPr id="18"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超声监测TTTS的注意事项</a:t>
                </a:r>
                <a:endParaRPr kumimoji="1" lang="en-US" altLang="zh-CN" sz="1800" b="1">
                  <a:solidFill>
                    <a:schemeClr val="bg1"/>
                  </a:solidFill>
                  <a:latin typeface="+mj-ea"/>
                  <a:ea typeface="+mj-ea"/>
                </a:endParaRPr>
              </a:p>
            </p:txBody>
          </p:sp>
          <p:sp>
            <p:nvSpPr>
              <p:cNvPr id="19"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定期进行超声检查，观察胎儿生长发育和羊水情况</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结合孕妇的病史和临床症状，评估病情严重程度和预后</a:t>
                </a:r>
                <a:endParaRPr/>
              </a:p>
            </p:txBody>
          </p:sp>
        </p:grpSp>
      </p:grpSp>
      <p:sp>
        <p:nvSpPr>
          <p:cNvPr id="20"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双胎输血综合症(TTTS)的超声诊断与监测</a:t>
            </a:r>
            <a:endParaRPr lang="en-US" sz="2800" b="1">
              <a:latin typeface="微软雅黑"/>
              <a:ea typeface="微软雅黑"/>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https://d.book118.com/628016064142006036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geometry_green">
      <a:dk1>
        <a:srgbClr val="000000"/>
      </a:dk1>
      <a:lt1>
        <a:srgbClr val="FFFFFF"/>
      </a:lt1>
      <a:dk2>
        <a:srgbClr val="273B3A"/>
      </a:dk2>
      <a:lt2>
        <a:srgbClr val="E6E2DF"/>
      </a:lt2>
      <a:accent1>
        <a:srgbClr val="377B5C"/>
      </a:accent1>
      <a:accent2>
        <a:srgbClr val="315246"/>
      </a:accent2>
      <a:accent3>
        <a:srgbClr val="3A8C9D"/>
      </a:accent3>
      <a:accent4>
        <a:srgbClr val="245565"/>
      </a:accent4>
      <a:accent5>
        <a:srgbClr val="A48B6E"/>
      </a:accent5>
      <a:accent6>
        <a:srgbClr val="796B58"/>
      </a:accent6>
      <a:hlink>
        <a:srgbClr val="175CEB"/>
      </a:hlink>
      <a:folHlink>
        <a:srgbClr val="81868F"/>
      </a:folHlink>
    </a:clrScheme>
    <a:fontScheme name="Arial Black-Arial">
      <a:majorFont>
        <a:latin typeface="Arial Black"/>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双胎绒毛膜性判定及相关疾病的超声诊断课件</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2024-09-16T12:40:15.505</cp:lastPrinted>
  <dcterms:created xsi:type="dcterms:W3CDTF">2024-09-16T04:40:15Z</dcterms:created>
  <dcterms:modified xsi:type="dcterms:W3CDTF">2024-09-16T04:40:17Z</dcterms:modified>
</cp:coreProperties>
</file>