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94D2A7AF-860B-483D-AC77-B7235FEE36D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5" name="PlaceHolder 1"/>
          <p:cNvSpPr>
            <a:spLocks noGrp="1"/>
          </p:cNvSpPr>
          <p:nvPr>
            <p:ph type="sldImg"/>
          </p:nvPr>
        </p:nvSpPr>
        <p:spPr>
          <a:xfrm>
            <a:off x="685800" y="1143000"/>
            <a:ext cx="5486040" cy="3085920"/>
          </a:xfrm>
          <a:prstGeom prst="rect">
            <a:avLst/>
          </a:prstGeom>
          <a:ln w="0">
            <a:noFill/>
          </a:ln>
        </p:spPr>
      </p:sp>
      <p:sp>
        <p:nvSpPr>
          <p:cNvPr id="32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8" name="PlaceHolder 1"/>
          <p:cNvSpPr>
            <a:spLocks noGrp="1"/>
          </p:cNvSpPr>
          <p:nvPr>
            <p:ph type="sldImg"/>
          </p:nvPr>
        </p:nvSpPr>
        <p:spPr>
          <a:xfrm>
            <a:off x="685800" y="1143000"/>
            <a:ext cx="5486040" cy="3085920"/>
          </a:xfrm>
          <a:prstGeom prst="rect">
            <a:avLst/>
          </a:prstGeom>
          <a:ln w="0">
            <a:noFill/>
          </a:ln>
        </p:spPr>
      </p:sp>
      <p:sp>
        <p:nvSpPr>
          <p:cNvPr id="32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1" name="PlaceHolder 1"/>
          <p:cNvSpPr>
            <a:spLocks noGrp="1"/>
          </p:cNvSpPr>
          <p:nvPr>
            <p:ph type="sldImg"/>
          </p:nvPr>
        </p:nvSpPr>
        <p:spPr>
          <a:xfrm>
            <a:off x="685800" y="1143000"/>
            <a:ext cx="5486040" cy="3085920"/>
          </a:xfrm>
          <a:prstGeom prst="rect">
            <a:avLst/>
          </a:prstGeom>
          <a:ln w="0">
            <a:noFill/>
          </a:ln>
        </p:spPr>
      </p:sp>
      <p:sp>
        <p:nvSpPr>
          <p:cNvPr id="33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35904A-A008-475D-916D-BA717D104B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FBF112-0783-4729-8074-93094C0E40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9FF58E-B0DF-4AEE-86D4-3305550251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86C0C5-33A3-491B-8901-1E5ECC79D8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B7726F-9E3A-46D4-B785-6C11B03750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77CCE0E-6AFA-4BAA-88B3-550FF38073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1F1A5C-7727-45CE-8788-16A14897CC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C51E77-2275-4F7A-A0E2-005C32D4EA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75BE5C-D935-4692-8405-4B920355DA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BFC706-C130-491D-9D9A-56A201710D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3C72EF-45CF-4CA5-8C50-5BD5032E0A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213A2BFF-FCE7-4C1D-B128-1CF22F10040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A266A234-F35F-4344-9205-1612B7F88351}"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020124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可再生能源在建设项目中的应用案例</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fontScale="96666" lnSpcReduction="20000"/>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可再生能源在建设项目中的应用案例简介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可再生能源在太阳能电站项目中的应用案例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可再生能源在风力发电项目中的应用案例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可再生能源在水利发电项目中的应用案例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可再生能源在生物质能源项目中的应用案例</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可再生能源在建设项目中的未来展望与总结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可再生能源在建设项目中的应用案例简介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可再生能源概述</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可再生能源是指源源不断且不耗尽的自然资源，如太阳能、风能、水能等。可再生能源对于减少碳排放、保护环境至关重要。在建设项目中，可再生能源被广泛应用于能源供应和环保方面。</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可再生能源在建设项目中的意义</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提高项目运营效率</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降低能源成本</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增加能源供应的多样性</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减少对传统能源的依赖</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推动绿色建设和可持续发展</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减少环境污染</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9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可再生能源建设项目的主要类型</a:t>
            </a:r>
            <a:endParaRPr lang="en-US" sz="3600" b="0" strike="noStrike" spc="-1">
              <a:solidFill>
                <a:schemeClr val="dk1"/>
              </a:solidFill>
              <a:latin typeface="Arial"/>
            </a:endParaRPr>
          </a:p>
        </p:txBody>
      </p:sp>
      <p:sp>
        <p:nvSpPr>
          <p:cNvPr id="9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9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太阳能电站</a:t>
            </a:r>
            <a:endParaRPr lang="en-US" sz="3000" b="0" strike="noStrike" spc="-1">
              <a:solidFill>
                <a:srgbClr val="000000"/>
              </a:solidFill>
              <a:latin typeface="Arial"/>
            </a:endParaRPr>
          </a:p>
        </p:txBody>
      </p:sp>
      <p:sp>
        <p:nvSpPr>
          <p:cNvPr id="9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9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水利发电站</a:t>
            </a:r>
            <a:endParaRPr lang="en-US" sz="3000" b="0" strike="noStrike" spc="-1">
              <a:solidFill>
                <a:srgbClr val="000000"/>
              </a:solidFill>
              <a:latin typeface="Arial"/>
            </a:endParaRPr>
          </a:p>
        </p:txBody>
      </p:sp>
      <p:sp>
        <p:nvSpPr>
          <p:cNvPr id="9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9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风力发电项目</a:t>
            </a:r>
            <a:endParaRPr lang="en-US" sz="3000" b="0" strike="noStrike" spc="-1">
              <a:solidFill>
                <a:srgbClr val="000000"/>
              </a:solidFill>
              <a:latin typeface="Arial"/>
            </a:endParaRPr>
          </a:p>
        </p:txBody>
      </p:sp>
      <p:sp>
        <p:nvSpPr>
          <p:cNvPr id="10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0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资金投入</a:t>
            </a:r>
            <a:endParaRPr lang="en-US" sz="2200" b="0" strike="noStrike" spc="-1">
              <a:solidFill>
                <a:srgbClr val="000000"/>
              </a:solidFill>
              <a:latin typeface="Arial"/>
            </a:endParaRPr>
          </a:p>
        </p:txBody>
      </p:sp>
      <p:sp>
        <p:nvSpPr>
          <p:cNvPr id="10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较大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回收周期相对较长</a:t>
            </a:r>
            <a:endParaRPr lang="en-US" sz="1500" b="0" strike="noStrike" spc="-1">
              <a:solidFill>
                <a:srgbClr val="000000"/>
              </a:solidFill>
              <a:latin typeface="Arial"/>
            </a:endParaRPr>
          </a:p>
        </p:txBody>
      </p:sp>
      <p:sp>
        <p:nvSpPr>
          <p:cNvPr id="10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政策支持</a:t>
            </a:r>
            <a:endParaRPr lang="en-US" sz="2200" b="0" strike="noStrike" spc="-1">
              <a:solidFill>
                <a:srgbClr val="000000"/>
              </a:solidFill>
              <a:latin typeface="Arial"/>
            </a:endParaRPr>
          </a:p>
        </p:txBody>
      </p:sp>
      <p:sp>
        <p:nvSpPr>
          <p:cNvPr id="10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不足</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法规限制较多</a:t>
            </a:r>
            <a:endParaRPr lang="en-US" sz="1500" b="0" strike="noStrike" spc="-1">
              <a:solidFill>
                <a:srgbClr val="000000"/>
              </a:solidFill>
              <a:latin typeface="Arial"/>
            </a:endParaRPr>
          </a:p>
        </p:txBody>
      </p:sp>
      <p:sp>
        <p:nvSpPr>
          <p:cNvPr id="10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可再生能源在建设项目中的挑战</a:t>
            </a:r>
            <a:endParaRPr lang="en-US" sz="3600" b="0" strike="noStrike" spc="-1">
              <a:solidFill>
                <a:schemeClr val="dk1"/>
              </a:solidFill>
              <a:latin typeface="Arial"/>
            </a:endParaRPr>
          </a:p>
        </p:txBody>
      </p:sp>
      <p:sp>
        <p:nvSpPr>
          <p:cNvPr id="11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技术难题</a:t>
            </a:r>
            <a:endParaRPr lang="en-US" sz="2200" b="0" strike="noStrike" spc="-1">
              <a:solidFill>
                <a:srgbClr val="000000"/>
              </a:solidFill>
              <a:latin typeface="Arial"/>
            </a:endParaRPr>
          </a:p>
        </p:txBody>
      </p:sp>
      <p:sp>
        <p:nvSpPr>
          <p:cNvPr id="11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储能技术</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输电技术</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1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可再生能源在建设项目中的应用是当前建筑行业追求可持续发展的重要方向，尽管面临一些挑战，但其意义和潜力不容忽视。</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1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可再生能源在太阳能电站项目中的应用案例</a:t>
            </a:r>
            <a:endParaRPr lang="en-US" sz="3600" b="0" strike="noStrike" spc="-1">
              <a:solidFill>
                <a:schemeClr val="dk1"/>
              </a:solidFill>
              <a:latin typeface="Arial"/>
            </a:endParaRPr>
          </a:p>
        </p:txBody>
      </p:sp>
      <p:sp>
        <p:nvSpPr>
          <p:cNvPr id="11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1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太阳能电站项目概述</a:t>
            </a:r>
            <a:endParaRPr lang="en-US" sz="3500" b="0" strike="noStrike" spc="-1">
              <a:solidFill>
                <a:srgbClr val="000000"/>
              </a:solidFill>
              <a:latin typeface="Arial"/>
            </a:endParaRPr>
          </a:p>
        </p:txBody>
      </p:sp>
      <p:sp>
        <p:nvSpPr>
          <p:cNvPr id="12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太阳能电站利用太阳辐射产生电能。主要分为光伏发电和太阳热发电两种方式。在建设项目中常见于屋顶、田野等场所。太阳能电站具有取之不尽、用之不竭的优势，是一种绿色可再生能源，具有巨大潜力。</a:t>
            </a:r>
            <a:endParaRPr lang="en-US" sz="2500" b="0" strike="noStrike" spc="-1">
              <a:solidFill>
                <a:srgbClr val="000000"/>
              </a:solidFill>
              <a:latin typeface="Arial"/>
            </a:endParaRPr>
          </a:p>
        </p:txBody>
      </p:sp>
      <p:sp>
        <p:nvSpPr>
          <p:cNvPr id="12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太阳能电站项目案例分析</a:t>
            </a:r>
            <a:endParaRPr lang="en-US" sz="3600" b="0" strike="noStrike" spc="-1">
              <a:solidFill>
                <a:schemeClr val="dk1"/>
              </a:solidFill>
              <a:latin typeface="Arial"/>
            </a:endParaRPr>
          </a:p>
        </p:txBody>
      </p:sp>
      <p:sp>
        <p:nvSpPr>
          <p:cNvPr id="12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占地面积</a:t>
            </a:r>
            <a:endParaRPr lang="en-US" sz="1500" b="0" strike="noStrike" spc="-1">
              <a:solidFill>
                <a:srgbClr val="000000"/>
              </a:solidFill>
              <a:latin typeface="Arial"/>
            </a:endParaRPr>
          </a:p>
        </p:txBody>
      </p:sp>
      <p:sp>
        <p:nvSpPr>
          <p:cNvPr id="12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规模</a:t>
            </a:r>
            <a:endParaRPr lang="en-US" sz="2200" b="0" strike="noStrike" spc="-1">
              <a:solidFill>
                <a:srgbClr val="000000"/>
              </a:solidFill>
              <a:latin typeface="Arial"/>
            </a:endParaRPr>
          </a:p>
        </p:txBody>
      </p:sp>
      <p:sp>
        <p:nvSpPr>
          <p:cNvPr id="12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总投资额</a:t>
            </a:r>
            <a:endParaRPr lang="en-US" sz="1500" b="0" strike="noStrike" spc="-1">
              <a:solidFill>
                <a:srgbClr val="000000"/>
              </a:solidFill>
              <a:latin typeface="Arial"/>
            </a:endParaRPr>
          </a:p>
        </p:txBody>
      </p:sp>
      <p:sp>
        <p:nvSpPr>
          <p:cNvPr id="12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投资</a:t>
            </a:r>
            <a:endParaRPr lang="en-US" sz="2200" b="0" strike="noStrike" spc="-1">
              <a:solidFill>
                <a:srgbClr val="000000"/>
              </a:solidFill>
              <a:latin typeface="Arial"/>
            </a:endParaRPr>
          </a:p>
        </p:txBody>
      </p:sp>
      <p:sp>
        <p:nvSpPr>
          <p:cNvPr id="12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每年发电量</a:t>
            </a:r>
            <a:endParaRPr lang="en-US" sz="1500" b="0" strike="noStrike" spc="-1">
              <a:solidFill>
                <a:srgbClr val="000000"/>
              </a:solidFill>
              <a:latin typeface="Arial"/>
            </a:endParaRPr>
          </a:p>
        </p:txBody>
      </p:sp>
      <p:sp>
        <p:nvSpPr>
          <p:cNvPr id="12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发电容量</a:t>
            </a:r>
            <a:endParaRPr lang="en-US" sz="2200" b="0" strike="noStrike" spc="-1">
              <a:solidFill>
                <a:srgbClr val="000000"/>
              </a:solidFill>
              <a:latin typeface="Arial"/>
            </a:endParaRPr>
          </a:p>
        </p:txBody>
      </p:sp>
      <p:sp>
        <p:nvSpPr>
          <p:cNvPr id="13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建设过程中遇到的挑战和解决方案</a:t>
            </a:r>
            <a:endParaRPr lang="en-US" sz="1500" b="0" strike="noStrike" spc="-1">
              <a:solidFill>
                <a:srgbClr val="000000"/>
              </a:solidFill>
              <a:latin typeface="Arial"/>
            </a:endParaRPr>
          </a:p>
        </p:txBody>
      </p:sp>
      <p:sp>
        <p:nvSpPr>
          <p:cNvPr id="13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问题与解决</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3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太阳能电站项目的优势</a:t>
            </a:r>
            <a:endParaRPr lang="en-US" sz="3500" b="0" strike="noStrike" spc="-1">
              <a:solidFill>
                <a:srgbClr val="000000"/>
              </a:solidFill>
              <a:latin typeface="Arial"/>
            </a:endParaRPr>
          </a:p>
        </p:txBody>
      </p:sp>
      <p:sp>
        <p:nvSpPr>
          <p:cNvPr id="13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太阳能电站项目有诸多优势。首先，可再生资源丰富，稳定性高，不会受到燃料价格波动的影响。其次，太阳能电站对环境友好，可以显著减少温室气体排放，有利于环境保护。此外，太阳能电站可以实现电能自给自足，降低用电成本，具有经济效益。</a:t>
            </a:r>
            <a:endParaRPr lang="en-US" sz="2500" b="0" strike="noStrike" spc="-1">
              <a:solidFill>
                <a:srgbClr val="000000"/>
              </a:solidFill>
              <a:latin typeface="Arial"/>
            </a:endParaRPr>
          </a:p>
        </p:txBody>
      </p:sp>
      <p:sp>
        <p:nvSpPr>
          <p:cNvPr id="13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3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太阳能电站项目的发展前景</a:t>
            </a:r>
            <a:endParaRPr lang="en-US" sz="3600" b="0" strike="noStrike" spc="-1">
              <a:solidFill>
                <a:schemeClr val="dk1"/>
              </a:solidFill>
              <a:latin typeface="Arial"/>
            </a:endParaRPr>
          </a:p>
        </p:txBody>
      </p:sp>
      <p:sp>
        <p:nvSpPr>
          <p:cNvPr id="13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随着技术的不断进步，太阳能电站技术将更加成熟</a:t>
            </a:r>
            <a:endParaRPr lang="en-US" sz="2000" b="0" strike="noStrike" spc="-1">
              <a:solidFill>
                <a:srgbClr val="000000"/>
              </a:solidFill>
              <a:latin typeface="Arial"/>
            </a:endParaRPr>
          </a:p>
        </p:txBody>
      </p:sp>
      <p:sp>
        <p:nvSpPr>
          <p:cNvPr id="13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技术进步</a:t>
            </a:r>
            <a:endParaRPr lang="en-US" sz="3000" b="0" strike="noStrike" spc="-1">
              <a:solidFill>
                <a:srgbClr val="000000"/>
              </a:solidFill>
              <a:latin typeface="Arial"/>
            </a:endParaRPr>
          </a:p>
        </p:txBody>
      </p:sp>
      <p:sp>
        <p:nvSpPr>
          <p:cNvPr id="13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可再生能源政策的推动将促进太阳能电站项目的快速发展</a:t>
            </a:r>
            <a:endParaRPr lang="en-US" sz="2000" b="0" strike="noStrike" spc="-1">
              <a:solidFill>
                <a:srgbClr val="000000"/>
              </a:solidFill>
              <a:latin typeface="Arial"/>
            </a:endParaRPr>
          </a:p>
        </p:txBody>
      </p:sp>
      <p:sp>
        <p:nvSpPr>
          <p:cNvPr id="14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政策支持</a:t>
            </a:r>
            <a:endParaRPr lang="en-US" sz="3000" b="0" strike="noStrike" spc="-1">
              <a:solidFill>
                <a:srgbClr val="000000"/>
              </a:solidFill>
              <a:latin typeface="Arial"/>
            </a:endParaRPr>
          </a:p>
        </p:txBody>
      </p:sp>
      <p:sp>
        <p:nvSpPr>
          <p:cNvPr id="14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太阳能电站建设成本将逐渐降低</a:t>
            </a:r>
            <a:endParaRPr lang="en-US" sz="2000" b="0" strike="noStrike" spc="-1">
              <a:solidFill>
                <a:srgbClr val="000000"/>
              </a:solidFill>
              <a:latin typeface="Arial"/>
            </a:endParaRPr>
          </a:p>
        </p:txBody>
      </p:sp>
      <p:sp>
        <p:nvSpPr>
          <p:cNvPr id="14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成本降低</a:t>
            </a:r>
            <a:endParaRPr lang="en-US" sz="3000" b="0" strike="noStrike" spc="-1">
              <a:solidFill>
                <a:srgbClr val="000000"/>
              </a:solidFill>
              <a:latin typeface="Arial"/>
            </a:endParaRPr>
          </a:p>
        </p:txBody>
      </p:sp>
      <p:sp>
        <p:nvSpPr>
          <p:cNvPr id="14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环境友好</a:t>
            </a:r>
            <a:endParaRPr lang="en-US" sz="2200" b="0" strike="noStrike" spc="-1">
              <a:solidFill>
                <a:srgbClr val="000000"/>
              </a:solidFill>
              <a:latin typeface="Arial"/>
            </a:endParaRPr>
          </a:p>
        </p:txBody>
      </p:sp>
      <p:sp>
        <p:nvSpPr>
          <p:cNvPr id="14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零排放的环保发电方式</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对环境没有污染</a:t>
            </a:r>
            <a:endParaRPr lang="en-US" sz="1500" b="0" strike="noStrike" spc="-1">
              <a:solidFill>
                <a:srgbClr val="000000"/>
              </a:solidFill>
              <a:latin typeface="Arial"/>
            </a:endParaRPr>
          </a:p>
        </p:txBody>
      </p:sp>
      <p:sp>
        <p:nvSpPr>
          <p:cNvPr id="14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电能自给</a:t>
            </a:r>
            <a:endParaRPr lang="en-US" sz="2200" b="0" strike="noStrike" spc="-1">
              <a:solidFill>
                <a:srgbClr val="000000"/>
              </a:solidFill>
              <a:latin typeface="Arial"/>
            </a:endParaRPr>
          </a:p>
        </p:txBody>
      </p:sp>
      <p:sp>
        <p:nvSpPr>
          <p:cNvPr id="15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降低用电成本</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提高电力稳定供应</a:t>
            </a:r>
            <a:endParaRPr lang="en-US" sz="1500" b="0" strike="noStrike" spc="-1">
              <a:solidFill>
                <a:srgbClr val="000000"/>
              </a:solidFill>
              <a:latin typeface="Arial"/>
            </a:endParaRPr>
          </a:p>
        </p:txBody>
      </p:sp>
      <p:sp>
        <p:nvSpPr>
          <p:cNvPr id="15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经济效益</a:t>
            </a:r>
            <a:endParaRPr lang="en-US" sz="2200" b="0" strike="noStrike" spc="-1">
              <a:solidFill>
                <a:srgbClr val="000000"/>
              </a:solidFill>
              <a:latin typeface="Arial"/>
            </a:endParaRPr>
          </a:p>
        </p:txBody>
      </p:sp>
      <p:sp>
        <p:nvSpPr>
          <p:cNvPr id="15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节约能源开支</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创造就业机会</a:t>
            </a:r>
            <a:endParaRPr lang="en-US" sz="1500" b="0" strike="noStrike" spc="-1">
              <a:solidFill>
                <a:srgbClr val="000000"/>
              </a:solidFill>
              <a:latin typeface="Arial"/>
            </a:endParaRPr>
          </a:p>
        </p:txBody>
      </p:sp>
      <p:sp>
        <p:nvSpPr>
          <p:cNvPr id="15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太阳能电站项目的优势展示</a:t>
            </a:r>
            <a:endParaRPr lang="en-US" sz="3600" b="0" strike="noStrike" spc="-1">
              <a:solidFill>
                <a:schemeClr val="dk1"/>
              </a:solidFill>
              <a:latin typeface="Arial"/>
            </a:endParaRPr>
          </a:p>
        </p:txBody>
      </p:sp>
      <p:sp>
        <p:nvSpPr>
          <p:cNvPr id="15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可再生资源丰富</a:t>
            </a:r>
            <a:endParaRPr lang="en-US" sz="2200" b="0" strike="noStrike" spc="-1">
              <a:solidFill>
                <a:srgbClr val="000000"/>
              </a:solidFill>
              <a:latin typeface="Arial"/>
            </a:endParaRPr>
          </a:p>
        </p:txBody>
      </p:sp>
      <p:sp>
        <p:nvSpPr>
          <p:cNvPr id="15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充足的阳光资源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适宜建设太阳能电站的地理环境</a:t>
            </a:r>
            <a:endParaRPr lang="en-US" sz="1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可再生能源在风力发电项目中的应用案例</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风力发电项目概述</a:t>
            </a:r>
            <a:endParaRPr lang="en-US" sz="3500" b="0" strike="noStrike" spc="-1">
              <a:solidFill>
                <a:srgbClr val="000000"/>
              </a:solidFill>
              <a:latin typeface="Arial"/>
            </a:endParaRPr>
          </a:p>
        </p:txBody>
      </p:sp>
      <p:sp>
        <p:nvSpPr>
          <p:cNvPr id="16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风力发电利用风能转化为电能。分为陆上风电和海上风电。在建设项目中需考虑风资源优势、土地利用等因素。</a:t>
            </a:r>
            <a:endParaRPr lang="en-US" sz="25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风力发电项目案例分析</a:t>
            </a:r>
            <a:endParaRPr lang="en-US" sz="3600" b="0" strike="noStrike" spc="-1">
              <a:solidFill>
                <a:schemeClr val="dk1"/>
              </a:solidFill>
              <a:latin typeface="Arial"/>
            </a:endParaRPr>
          </a:p>
        </p:txBody>
      </p:sp>
      <p:sp>
        <p:nvSpPr>
          <p:cNvPr id="16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介绍项目所在地具体位置</a:t>
            </a:r>
            <a:endParaRPr lang="en-US" sz="1500" b="0" strike="noStrike" spc="-1">
              <a:solidFill>
                <a:srgbClr val="000000"/>
              </a:solidFill>
              <a:latin typeface="Arial"/>
            </a:endParaRPr>
          </a:p>
        </p:txBody>
      </p:sp>
      <p:sp>
        <p:nvSpPr>
          <p:cNvPr id="16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地理位置</a:t>
            </a:r>
            <a:endParaRPr lang="en-US" sz="2200" b="0" strike="noStrike" spc="-1">
              <a:solidFill>
                <a:srgbClr val="000000"/>
              </a:solidFill>
              <a:latin typeface="Arial"/>
            </a:endParaRPr>
          </a:p>
        </p:txBody>
      </p:sp>
      <p:sp>
        <p:nvSpPr>
          <p:cNvPr id="16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分析项目所在地的风资源情况</a:t>
            </a:r>
            <a:endParaRPr lang="en-US" sz="1500" b="0" strike="noStrike" spc="-1">
              <a:solidFill>
                <a:srgbClr val="000000"/>
              </a:solidFill>
              <a:latin typeface="Arial"/>
            </a:endParaRPr>
          </a:p>
        </p:txBody>
      </p:sp>
      <p:sp>
        <p:nvSpPr>
          <p:cNvPr id="17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风资源充足性</a:t>
            </a:r>
            <a:endParaRPr lang="en-US" sz="2200" b="0" strike="noStrike" spc="-1">
              <a:solidFill>
                <a:srgbClr val="000000"/>
              </a:solidFill>
              <a:latin typeface="Arial"/>
            </a:endParaRPr>
          </a:p>
        </p:txBody>
      </p:sp>
      <p:sp>
        <p:nvSpPr>
          <p:cNvPr id="17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说明项目的装机规模</a:t>
            </a:r>
            <a:endParaRPr lang="en-US" sz="1500" b="0" strike="noStrike" spc="-1">
              <a:solidFill>
                <a:srgbClr val="000000"/>
              </a:solidFill>
              <a:latin typeface="Arial"/>
            </a:endParaRPr>
          </a:p>
        </p:txBody>
      </p:sp>
      <p:sp>
        <p:nvSpPr>
          <p:cNvPr id="17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装机容量</a:t>
            </a:r>
            <a:endParaRPr lang="en-US" sz="2200" b="0" strike="noStrike" spc="-1">
              <a:solidFill>
                <a:srgbClr val="000000"/>
              </a:solidFill>
              <a:latin typeface="Arial"/>
            </a:endParaRPr>
          </a:p>
        </p:txBody>
      </p:sp>
      <p:sp>
        <p:nvSpPr>
          <p:cNvPr id="17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7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无污染</a:t>
            </a:r>
            <a:endParaRPr lang="en-US" sz="2200" b="0" strike="noStrike" spc="-1">
              <a:solidFill>
                <a:srgbClr val="000000"/>
              </a:solidFill>
              <a:latin typeface="Arial"/>
            </a:endParaRPr>
          </a:p>
        </p:txBody>
      </p:sp>
      <p:sp>
        <p:nvSpPr>
          <p:cNvPr id="17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环保清洁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减少温室气体排放</a:t>
            </a:r>
            <a:endParaRPr lang="en-US" sz="1500" b="0" strike="noStrike" spc="-1">
              <a:solidFill>
                <a:srgbClr val="000000"/>
              </a:solidFill>
              <a:latin typeface="Arial"/>
            </a:endParaRPr>
          </a:p>
        </p:txBody>
      </p:sp>
      <p:sp>
        <p:nvSpPr>
          <p:cNvPr id="17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可再生能源</a:t>
            </a:r>
            <a:endParaRPr lang="en-US" sz="2200" b="0" strike="noStrike" spc="-1">
              <a:solidFill>
                <a:srgbClr val="000000"/>
              </a:solidFill>
              <a:latin typeface="Arial"/>
            </a:endParaRPr>
          </a:p>
        </p:txBody>
      </p:sp>
      <p:sp>
        <p:nvSpPr>
          <p:cNvPr id="18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不耗尽</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永续利用</a:t>
            </a:r>
            <a:endParaRPr lang="en-US" sz="1500" b="0" strike="noStrike" spc="-1">
              <a:solidFill>
                <a:srgbClr val="000000"/>
              </a:solidFill>
              <a:latin typeface="Arial"/>
            </a:endParaRPr>
          </a:p>
        </p:txBody>
      </p:sp>
      <p:sp>
        <p:nvSpPr>
          <p:cNvPr id="18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风力发电项目的优势</a:t>
            </a:r>
            <a:endParaRPr lang="en-US" sz="3600" b="0" strike="noStrike" spc="-1">
              <a:solidFill>
                <a:schemeClr val="dk1"/>
              </a:solidFill>
              <a:latin typeface="Arial"/>
            </a:endParaRPr>
          </a:p>
        </p:txBody>
      </p:sp>
      <p:sp>
        <p:nvSpPr>
          <p:cNvPr id="18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稳定的风资源</a:t>
            </a:r>
            <a:endParaRPr lang="en-US" sz="2200" b="0" strike="noStrike" spc="-1">
              <a:solidFill>
                <a:srgbClr val="000000"/>
              </a:solidFill>
              <a:latin typeface="Arial"/>
            </a:endParaRPr>
          </a:p>
        </p:txBody>
      </p:sp>
      <p:sp>
        <p:nvSpPr>
          <p:cNvPr id="18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确保持续发电</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降低发电不稳定性</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8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风力发电项目的发展前景</a:t>
            </a:r>
            <a:endParaRPr lang="en-US" sz="3600" b="0" strike="noStrike" spc="-1">
              <a:solidFill>
                <a:schemeClr val="dk1"/>
              </a:solidFill>
              <a:latin typeface="Arial"/>
            </a:endParaRPr>
          </a:p>
        </p:txBody>
      </p:sp>
      <p:sp>
        <p:nvSpPr>
          <p:cNvPr id="18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持续改进风力发电技术</a:t>
            </a:r>
            <a:endParaRPr lang="en-US" sz="2000" b="0" strike="noStrike" spc="-1">
              <a:solidFill>
                <a:srgbClr val="000000"/>
              </a:solidFill>
              <a:latin typeface="Arial"/>
            </a:endParaRPr>
          </a:p>
        </p:txBody>
      </p:sp>
      <p:sp>
        <p:nvSpPr>
          <p:cNvPr id="19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技术提升</a:t>
            </a:r>
            <a:endParaRPr lang="en-US" sz="3000" b="0" strike="noStrike" spc="-1">
              <a:solidFill>
                <a:srgbClr val="000000"/>
              </a:solidFill>
              <a:latin typeface="Arial"/>
            </a:endParaRPr>
          </a:p>
        </p:txBody>
      </p:sp>
      <p:sp>
        <p:nvSpPr>
          <p:cNvPr id="19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政府出台支持政策，推动可再生能源发展</a:t>
            </a:r>
            <a:endParaRPr lang="en-US" sz="2000" b="0" strike="noStrike" spc="-1">
              <a:solidFill>
                <a:srgbClr val="000000"/>
              </a:solidFill>
              <a:latin typeface="Arial"/>
            </a:endParaRPr>
          </a:p>
        </p:txBody>
      </p:sp>
      <p:sp>
        <p:nvSpPr>
          <p:cNvPr id="19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可再生能源政策</a:t>
            </a:r>
            <a:endParaRPr lang="en-US" sz="3000" b="0" strike="noStrike" spc="-1">
              <a:solidFill>
                <a:srgbClr val="000000"/>
              </a:solidFill>
              <a:latin typeface="Arial"/>
            </a:endParaRPr>
          </a:p>
        </p:txBody>
      </p:sp>
      <p:sp>
        <p:nvSpPr>
          <p:cNvPr id="19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降低风力发电项目建设和运营成本</a:t>
            </a:r>
            <a:endParaRPr lang="en-US" sz="2000" b="0" strike="noStrike" spc="-1">
              <a:solidFill>
                <a:srgbClr val="000000"/>
              </a:solidFill>
              <a:latin typeface="Arial"/>
            </a:endParaRPr>
          </a:p>
        </p:txBody>
      </p:sp>
      <p:sp>
        <p:nvSpPr>
          <p:cNvPr id="19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成本降低</a:t>
            </a:r>
            <a:endParaRPr lang="en-US" sz="3000" b="0" strike="noStrike" spc="-1">
              <a:solidFill>
                <a:srgbClr val="000000"/>
              </a:solidFill>
              <a:latin typeface="Arial"/>
            </a:endParaRPr>
          </a:p>
        </p:txBody>
      </p:sp>
      <p:sp>
        <p:nvSpPr>
          <p:cNvPr id="197"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https://d.book118.com/628020124011006050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128</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可再生能源在建设项目中的应用案例</vt:lpstr>
      <vt:lpstr>目录</vt:lpstr>
      <vt:lpstr>第1章 可再生能源在建设项目中的应用案例简介</vt:lpstr>
      <vt:lpstr>可再生能源概述</vt:lpstr>
      <vt:lpstr>可再生能源在建设项目中的意义</vt:lpstr>
      <vt:lpstr>可再生能源建设项目的主要类型</vt:lpstr>
      <vt:lpstr>可再生能源在建设项目中的挑战</vt:lpstr>
      <vt:lpstr>总结</vt:lpstr>
      <vt:lpstr>第2章 可再生能源在太阳能电站项目中的应用案例</vt:lpstr>
      <vt:lpstr> </vt:lpstr>
      <vt:lpstr>太阳能电站项目案例分析</vt:lpstr>
      <vt:lpstr> </vt:lpstr>
      <vt:lpstr>太阳能电站项目的发展前景</vt:lpstr>
      <vt:lpstr>太阳能电站项目的优势展示</vt:lpstr>
      <vt:lpstr>第3章 可再生能源在风力发电项目中的应用案例</vt:lpstr>
      <vt:lpstr> </vt:lpstr>
      <vt:lpstr>风力发电项目案例分析</vt:lpstr>
      <vt:lpstr>风力发电项目的优势</vt:lpstr>
      <vt:lpstr>风力发电项目的发展前景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2024-09-29T14:55:26.555</cp:lastPrinted>
  <dcterms:created xsi:type="dcterms:W3CDTF">2024-09-29T06:55:26Z</dcterms:created>
  <dcterms:modified xsi:type="dcterms:W3CDTF">2024-09-29T06:55:28Z</dcterms:modified>
</cp:coreProperties>
</file>