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E1078-2A07-4737-A18F-248A10789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DCCF3-3BCD-49D6-81B7-F7E8C156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3D774-E2A2-4EBE-A0AA-7009072B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2EA10-6333-411E-86AF-768A26414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97929B-1AA6-405E-A653-CB84C7FB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EE693-444C-4D84-AF22-B939309A2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3C328-E235-4F38-AD66-2C672BA4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33A52-0F9C-48AC-BD88-C1A64BB56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B5C93-AFFF-445A-B5FD-3DBDA730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25314-54BA-4BE1-A1FF-9779F2978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1971E-B48B-4E5B-8739-15BE415A1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3063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504831" y="1753706"/>
            <a:ext cx="7218680" cy="739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6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固态锂电池收益分析报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661319"/>
            <a:ext cx="3260725" cy="3648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态锂电池市场概述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态锂电池技术进展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态锂电池产业链分析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态锂电池收益分析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态锂电池风险评估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624268" y="2510894"/>
            <a:ext cx="970280" cy="172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46383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textbox 10"/>
          <p:cNvSpPr/>
          <p:nvPr/>
        </p:nvSpPr>
        <p:spPr>
          <a:xfrm>
            <a:off x="3537049" y="1661664"/>
            <a:ext cx="7406005" cy="4124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17"/>
              </a:lnSpc>
            </a:pPr>
            <a:endParaRPr lang="Arial" altLang="Arial" sz="100"/>
          </a:p>
          <a:p>
            <a:pPr marL="3488228" algn="l" rtl="0" eaLnBrk="0">
              <a:lnSpc>
                <a:spcPct val="92000"/>
              </a:lnSpc>
            </a:pP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3337114" indent="-3237737" algn="l" rtl="0" eaLnBrk="0">
              <a:lnSpc>
                <a:spcPct val="186000"/>
              </a:lnSpc>
              <a:spcBef>
                <a:spcPts val="46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旨在分析固态锂电池市场的收益情况，为投资者、制造商和行业相关人士提供决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策参考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463540" algn="l" rtl="0" eaLnBrk="0">
              <a:lnSpc>
                <a:spcPct val="91000"/>
              </a:lnSpc>
              <a:spcBef>
                <a:spcPts val="601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随着电动汽车市场的快速增长和可再生能源的普及，固态锂电池作为一种新型电池技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术，</a:t>
            </a:r>
            <a:endParaRPr lang="Microsoft YaHei" altLang="Microsoft YaHei" sz="1500"/>
          </a:p>
          <a:p>
            <a:pPr marL="3435222" indent="-3336035" algn="l" rtl="0" eaLnBrk="0">
              <a:lnSpc>
                <a:spcPct val="186000"/>
              </a:lnSpc>
              <a:spcBef>
                <a:spcPts val="3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能量密度、快速充电、长寿命和安全性能优越等特点，逐渐成为电池领域的研究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热点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11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" name="textbox 1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7" name="textbox 37"/>
          <p:cNvSpPr/>
          <p:nvPr/>
        </p:nvSpPr>
        <p:spPr>
          <a:xfrm>
            <a:off x="6188173" y="5072842"/>
            <a:ext cx="5166995" cy="1057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10"/>
              </a:lnSpc>
            </a:pPr>
            <a:endParaRPr lang="Arial" altLang="Arial" sz="100"/>
          </a:p>
          <a:p>
            <a:pPr marL="25724" algn="l" rtl="0" eaLnBrk="0">
              <a:lnSpc>
                <a:spcPct val="91000"/>
              </a:lnSpc>
            </a:pPr>
            <a:r>
              <a:rPr sz="16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3271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将从市场规模、产业链结构、竞争格局、技术创新等多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个方面对固态锂电池市场进行深入分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8" name="textbox 38"/>
          <p:cNvSpPr/>
          <p:nvPr/>
        </p:nvSpPr>
        <p:spPr>
          <a:xfrm>
            <a:off x="6188173" y="2216555"/>
            <a:ext cx="516699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4"/>
              </a:lnSpc>
            </a:pPr>
            <a:endParaRPr lang="Arial" altLang="Arial" sz="100"/>
          </a:p>
          <a:p>
            <a:pPr marL="13271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主要分析近几年固态锂电池市场的发展情况，并对未来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几年的市场趋势进行预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9" name="textbox 39"/>
          <p:cNvSpPr/>
          <p:nvPr/>
        </p:nvSpPr>
        <p:spPr>
          <a:xfrm>
            <a:off x="6187982" y="3878747"/>
            <a:ext cx="516699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3"/>
              </a:lnSpc>
            </a:pPr>
            <a:endParaRPr lang="Arial" altLang="Arial" sz="100"/>
          </a:p>
          <a:p>
            <a:pPr marL="13461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主要关注全球固态锂电池市场，包括不同地区和国家的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发展情况。</a:t>
            </a:r>
            <a:endParaRPr lang="Microsoft YaHei" altLang="Microsoft YaHei" sz="1400"/>
          </a:p>
        </p:txBody>
      </p:sp>
      <p:sp>
        <p:nvSpPr>
          <p:cNvPr id="40" name="textbox 40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61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textbox 62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63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textbox 64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65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textbox 66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67" name="textbox 67"/>
          <p:cNvSpPr/>
          <p:nvPr/>
        </p:nvSpPr>
        <p:spPr>
          <a:xfrm>
            <a:off x="6188755" y="3410472"/>
            <a:ext cx="838200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7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间范围</a:t>
            </a:r>
            <a:endParaRPr lang="Microsoft YaHei" altLang="Microsoft YaHei" sz="1600"/>
          </a:p>
        </p:txBody>
      </p:sp>
      <p:sp>
        <p:nvSpPr>
          <p:cNvPr id="68" name="textbox 68"/>
          <p:cNvSpPr/>
          <p:nvPr/>
        </p:nvSpPr>
        <p:spPr>
          <a:xfrm>
            <a:off x="6198342" y="1760089"/>
            <a:ext cx="828675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7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3924056" y="2513827"/>
            <a:ext cx="4370704" cy="1718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746595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1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态锂电池市场概述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1900927" y="1443017"/>
            <a:ext cx="9440841" cy="1219200"/>
            <a:chExt cx="9440841" cy="1219200"/>
          </a:xfrm>
        </p:grpSpPr>
        <p:sp>
          <p:nvSpPr>
            <p:cNvPr id="72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20"/>
                    <a:pt x="14547" y="1920"/>
                  </a:cubicBezTo>
                  <a:lnTo>
                    <a:pt x="14547" y="1920"/>
                  </a:lnTo>
                  <a:lnTo>
                    <a:pt x="715" y="1920"/>
                  </a:lnTo>
                  <a:lnTo>
                    <a:pt x="715" y="1920"/>
                  </a:lnTo>
                  <a:lnTo>
                    <a:pt x="715" y="1920"/>
                  </a:lnTo>
                  <a:cubicBezTo>
                    <a:pt x="538" y="1920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textbox 73"/>
            <p:cNvSpPr/>
            <p:nvPr/>
          </p:nvSpPr>
          <p:spPr>
            <a:xfrm>
              <a:off x="-12700" y="-12700"/>
              <a:ext cx="9466580" cy="12649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630732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固态锂电池市场规模预计在未来几年内将持续增长，主要受益于电动汽车、可穿戴设备和储能系   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统等领域的需求增长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900927" y="3201438"/>
            <a:ext cx="9440841" cy="1219200"/>
            <a:chExt cx="9440841" cy="1219200"/>
          </a:xfrm>
        </p:grpSpPr>
        <p:sp>
          <p:nvSpPr>
            <p:cNvPr id="74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20"/>
                    <a:pt x="14547" y="1920"/>
                  </a:cubicBezTo>
                  <a:lnTo>
                    <a:pt x="14547" y="1920"/>
                  </a:lnTo>
                  <a:lnTo>
                    <a:pt x="715" y="1920"/>
                  </a:lnTo>
                  <a:lnTo>
                    <a:pt x="715" y="1920"/>
                  </a:lnTo>
                  <a:lnTo>
                    <a:pt x="715" y="1920"/>
                  </a:lnTo>
                  <a:cubicBezTo>
                    <a:pt x="538" y="1920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textbox 75"/>
            <p:cNvSpPr/>
            <p:nvPr/>
          </p:nvSpPr>
          <p:spPr>
            <a:xfrm>
              <a:off x="-12700" y="-12700"/>
              <a:ext cx="9466580" cy="12642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570096" indent="761" algn="l" rtl="0" eaLnBrk="0">
                <a:lnSpc>
                  <a:spcPct val="123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亚太地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区是固态锂电池市场增长最快的地区，特别是中国和日本，这两个国家的政府对新能源汽车产业    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给予了大力支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900927" y="4959858"/>
            <a:ext cx="9440841" cy="1219200"/>
            <a:chExt cx="9440841" cy="121920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19"/>
                    <a:pt x="14547" y="1919"/>
                  </a:cubicBezTo>
                  <a:lnTo>
                    <a:pt x="14547" y="1919"/>
                  </a:lnTo>
                  <a:lnTo>
                    <a:pt x="715" y="1920"/>
                  </a:lnTo>
                  <a:lnTo>
                    <a:pt x="715" y="1919"/>
                  </a:lnTo>
                  <a:lnTo>
                    <a:pt x="715" y="1919"/>
                  </a:lnTo>
                  <a:cubicBezTo>
                    <a:pt x="538" y="1919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textbox 77"/>
            <p:cNvSpPr/>
            <p:nvPr/>
          </p:nvSpPr>
          <p:spPr>
            <a:xfrm>
              <a:off x="-12700" y="-12700"/>
              <a:ext cx="9466580" cy="1263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marL="569503" algn="l" rtl="0" eaLnBrk="0">
                <a:lnSpc>
                  <a:spcPct val="91000"/>
                </a:lnSpc>
                <a:spcBef>
                  <a:spcPts val="7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随着技术的进步和产业链的完善，固态锂电池的成本有望进一步降低，从而推动市场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的更广泛应用。</a:t>
              </a:r>
              <a:endParaRPr lang="Microsoft YaHei" altLang="Microsoft YaHei" sz="1500"/>
            </a:p>
          </p:txBody>
        </p:sp>
      </p:grpSp>
      <p:sp>
        <p:nvSpPr>
          <p:cNvPr id="78" name="textbox 78"/>
          <p:cNvSpPr/>
          <p:nvPr/>
        </p:nvSpPr>
        <p:spPr>
          <a:xfrm>
            <a:off x="892244" y="331596"/>
            <a:ext cx="3006725" cy="488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3"/>
              </a:spcBef>
              <a:tabLst>
                <a:tab pos="33972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Microsoft YaHei" altLang="Microsoft YaHei" sz="3000"/>
          </a:p>
        </p:txBody>
      </p:sp>
      <p:sp>
        <p:nvSpPr>
          <p:cNvPr id="79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FF960E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1178477"/>
            <a:ext cx="76200" cy="567952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873195" y="1466457"/>
            <a:ext cx="669477" cy="669478"/>
            <a:chExt cx="669477" cy="669478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15086" y="115085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73195" y="4959858"/>
            <a:ext cx="669477" cy="669478"/>
            <a:chExt cx="669477" cy="669478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873195" y="3201437"/>
            <a:ext cx="669477" cy="669477"/>
            <a:chExt cx="669477" cy="669477"/>
          </a:xfrm>
        </p:grpSpPr>
        <p:sp>
          <p:nvSpPr>
            <p:cNvPr id="85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7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3400" y="1498600"/>
            <a:ext cx="4453159" cy="4453159"/>
          </a:xfrm>
          <a:prstGeom prst="rect">
            <a:avLst/>
          </a:prstGeom>
        </p:spPr>
      </p:pic>
      <p:grpSp>
        <p:nvGrpSpPr>
          <p:cNvPr id="28" name="group 28"/>
          <p:cNvGrpSpPr/>
          <p:nvPr/>
        </p:nvGrpSpPr>
        <p:grpSpPr>
          <a:xfrm rot="21600000">
            <a:off x="5303897" y="1500306"/>
            <a:ext cx="1289642" cy="4453160"/>
            <a:chExt cx="1289642" cy="4453160"/>
          </a:xfrm>
        </p:grpSpPr>
        <p:sp>
          <p:nvSpPr>
            <p:cNvPr id="105" name="path"/>
            <p:cNvSpPr/>
            <p:nvPr/>
          </p:nvSpPr>
          <p:spPr>
            <a:xfrm>
              <a:off x="0" y="0"/>
              <a:ext cx="1289642" cy="4453160"/>
            </a:xfrm>
            <a:custGeom>
              <a:rect l="0" t="0" r="0" b="0"/>
              <a:pathLst>
                <a:path w="2030" h="7011">
                  <a:moveTo>
                    <a:pt x="0" y="0"/>
                  </a:moveTo>
                  <a:lnTo>
                    <a:pt x="2030" y="0"/>
                  </a:lnTo>
                  <a:lnTo>
                    <a:pt x="2030" y="7012"/>
                  </a:lnTo>
                  <a:lnTo>
                    <a:pt x="0" y="70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34509" y="490904"/>
              <a:ext cx="400570" cy="3451964"/>
            </a:xfrm>
            <a:custGeom>
              <a:rect l="0" t="0" r="0" b="0"/>
              <a:pathLst>
                <a:path w="630" h="5436">
                  <a:moveTo>
                    <a:pt x="619" y="519"/>
                  </a:moveTo>
                  <a:lnTo>
                    <a:pt x="619" y="558"/>
                  </a:lnTo>
                  <a:lnTo>
                    <a:pt x="42" y="558"/>
                  </a:lnTo>
                  <a:lnTo>
                    <a:pt x="42" y="519"/>
                  </a:lnTo>
                  <a:lnTo>
                    <a:pt x="42" y="519"/>
                  </a:lnTo>
                  <a:cubicBezTo>
                    <a:pt x="42" y="519"/>
                    <a:pt x="30" y="497"/>
                    <a:pt x="97" y="445"/>
                  </a:cubicBezTo>
                  <a:lnTo>
                    <a:pt x="97" y="445"/>
                  </a:lnTo>
                  <a:cubicBezTo>
                    <a:pt x="164" y="393"/>
                    <a:pt x="155" y="259"/>
                    <a:pt x="155" y="169"/>
                  </a:cubicBezTo>
                  <a:lnTo>
                    <a:pt x="155" y="169"/>
                  </a:lnTo>
                  <a:cubicBezTo>
                    <a:pt x="155" y="78"/>
                    <a:pt x="311" y="76"/>
                    <a:pt x="311" y="76"/>
                  </a:cubicBezTo>
                  <a:lnTo>
                    <a:pt x="311" y="76"/>
                  </a:lnTo>
                  <a:lnTo>
                    <a:pt x="316" y="76"/>
                  </a:lnTo>
                  <a:lnTo>
                    <a:pt x="316" y="76"/>
                  </a:lnTo>
                  <a:cubicBezTo>
                    <a:pt x="316" y="76"/>
                    <a:pt x="316" y="75"/>
                    <a:pt x="316" y="61"/>
                  </a:cubicBezTo>
                  <a:lnTo>
                    <a:pt x="316" y="61"/>
                  </a:lnTo>
                  <a:cubicBezTo>
                    <a:pt x="316" y="52"/>
                    <a:pt x="279" y="19"/>
                    <a:pt x="279" y="19"/>
                  </a:cubicBezTo>
                  <a:lnTo>
                    <a:pt x="279" y="19"/>
                  </a:lnTo>
                  <a:lnTo>
                    <a:pt x="278" y="0"/>
                  </a:lnTo>
                  <a:lnTo>
                    <a:pt x="383" y="0"/>
                  </a:lnTo>
                  <a:lnTo>
                    <a:pt x="383" y="20"/>
                  </a:lnTo>
                  <a:lnTo>
                    <a:pt x="383" y="20"/>
                  </a:lnTo>
                  <a:cubicBezTo>
                    <a:pt x="383" y="20"/>
                    <a:pt x="342" y="53"/>
                    <a:pt x="342" y="63"/>
                  </a:cubicBezTo>
                  <a:lnTo>
                    <a:pt x="342" y="63"/>
                  </a:lnTo>
                  <a:cubicBezTo>
                    <a:pt x="342" y="72"/>
                    <a:pt x="342" y="75"/>
                    <a:pt x="342" y="76"/>
                  </a:cubicBezTo>
                  <a:lnTo>
                    <a:pt x="342" y="76"/>
                  </a:lnTo>
                  <a:lnTo>
                    <a:pt x="351" y="76"/>
                  </a:lnTo>
                  <a:lnTo>
                    <a:pt x="351" y="76"/>
                  </a:lnTo>
                  <a:cubicBezTo>
                    <a:pt x="351" y="76"/>
                    <a:pt x="507" y="78"/>
                    <a:pt x="507" y="169"/>
                  </a:cubicBezTo>
                  <a:lnTo>
                    <a:pt x="507" y="169"/>
                  </a:lnTo>
                  <a:cubicBezTo>
                    <a:pt x="507" y="259"/>
                    <a:pt x="498" y="393"/>
                    <a:pt x="565" y="445"/>
                  </a:cubicBezTo>
                  <a:lnTo>
                    <a:pt x="565" y="445"/>
                  </a:lnTo>
                  <a:cubicBezTo>
                    <a:pt x="632" y="497"/>
                    <a:pt x="619" y="519"/>
                    <a:pt x="619" y="519"/>
                  </a:cubicBezTo>
                  <a:moveTo>
                    <a:pt x="397" y="578"/>
                  </a:moveTo>
                  <a:cubicBezTo>
                    <a:pt x="397" y="608"/>
                    <a:pt x="367" y="640"/>
                    <a:pt x="331" y="640"/>
                  </a:cubicBezTo>
                  <a:lnTo>
                    <a:pt x="331" y="640"/>
                  </a:lnTo>
                  <a:cubicBezTo>
                    <a:pt x="295" y="640"/>
                    <a:pt x="265" y="608"/>
                    <a:pt x="265" y="578"/>
                  </a:cubicBezTo>
                  <a:lnTo>
                    <a:pt x="265" y="578"/>
                  </a:lnTo>
                  <a:cubicBezTo>
                    <a:pt x="265" y="579"/>
                    <a:pt x="397" y="578"/>
                    <a:pt x="397" y="578"/>
                  </a:cubicBezTo>
                </a:path>
                <a:path w="630" h="5436">
                  <a:moveTo>
                    <a:pt x="231" y="2964"/>
                  </a:moveTo>
                  <a:lnTo>
                    <a:pt x="81" y="2964"/>
                  </a:lnTo>
                  <a:lnTo>
                    <a:pt x="81" y="2964"/>
                  </a:lnTo>
                  <a:cubicBezTo>
                    <a:pt x="48" y="2964"/>
                    <a:pt x="21" y="2937"/>
                    <a:pt x="21" y="2904"/>
                  </a:cubicBezTo>
                  <a:lnTo>
                    <a:pt x="21" y="2904"/>
                  </a:lnTo>
                  <a:lnTo>
                    <a:pt x="21" y="2904"/>
                  </a:lnTo>
                  <a:lnTo>
                    <a:pt x="21" y="2513"/>
                  </a:lnTo>
                  <a:lnTo>
                    <a:pt x="21" y="2513"/>
                  </a:lnTo>
                  <a:cubicBezTo>
                    <a:pt x="21" y="2480"/>
                    <a:pt x="48" y="2453"/>
                    <a:pt x="81" y="2453"/>
                  </a:cubicBezTo>
                  <a:lnTo>
                    <a:pt x="81" y="2453"/>
                  </a:lnTo>
                  <a:lnTo>
                    <a:pt x="561" y="2453"/>
                  </a:lnTo>
                  <a:lnTo>
                    <a:pt x="561" y="2453"/>
                  </a:lnTo>
                  <a:cubicBezTo>
                    <a:pt x="595" y="2453"/>
                    <a:pt x="622" y="2480"/>
                    <a:pt x="622" y="2513"/>
                  </a:cubicBezTo>
                  <a:lnTo>
                    <a:pt x="622" y="2513"/>
                  </a:lnTo>
                  <a:lnTo>
                    <a:pt x="622" y="2513"/>
                  </a:lnTo>
                  <a:lnTo>
                    <a:pt x="622" y="2904"/>
                  </a:lnTo>
                  <a:lnTo>
                    <a:pt x="622" y="2904"/>
                  </a:lnTo>
                  <a:cubicBezTo>
                    <a:pt x="622" y="2937"/>
                    <a:pt x="595" y="2964"/>
                    <a:pt x="561" y="2964"/>
                  </a:cubicBezTo>
                  <a:lnTo>
                    <a:pt x="561" y="2964"/>
                  </a:lnTo>
                  <a:lnTo>
                    <a:pt x="561" y="2964"/>
                  </a:lnTo>
                  <a:lnTo>
                    <a:pt x="411" y="2964"/>
                  </a:lnTo>
                  <a:lnTo>
                    <a:pt x="531" y="3024"/>
                  </a:lnTo>
                  <a:lnTo>
                    <a:pt x="531" y="3054"/>
                  </a:lnTo>
                  <a:lnTo>
                    <a:pt x="111" y="3054"/>
                  </a:lnTo>
                  <a:lnTo>
                    <a:pt x="111" y="3024"/>
                  </a:lnTo>
                  <a:lnTo>
                    <a:pt x="231" y="2964"/>
                  </a:lnTo>
                  <a:close/>
                  <a:moveTo>
                    <a:pt x="81" y="2513"/>
                  </a:moveTo>
                  <a:lnTo>
                    <a:pt x="81" y="2843"/>
                  </a:lnTo>
                  <a:lnTo>
                    <a:pt x="561" y="2843"/>
                  </a:lnTo>
                  <a:lnTo>
                    <a:pt x="561" y="2513"/>
                  </a:lnTo>
                  <a:lnTo>
                    <a:pt x="81" y="2513"/>
                  </a:lnTo>
                  <a:close/>
                </a:path>
                <a:path w="630" h="5436">
                  <a:moveTo>
                    <a:pt x="0" y="5012"/>
                  </a:moveTo>
                  <a:lnTo>
                    <a:pt x="312" y="4831"/>
                  </a:lnTo>
                  <a:lnTo>
                    <a:pt x="624" y="5012"/>
                  </a:lnTo>
                  <a:lnTo>
                    <a:pt x="624" y="5073"/>
                  </a:lnTo>
                  <a:lnTo>
                    <a:pt x="0" y="5073"/>
                  </a:lnTo>
                  <a:lnTo>
                    <a:pt x="0" y="5012"/>
                  </a:lnTo>
                  <a:close/>
                  <a:moveTo>
                    <a:pt x="0" y="5375"/>
                  </a:moveTo>
                  <a:lnTo>
                    <a:pt x="624" y="5375"/>
                  </a:lnTo>
                  <a:lnTo>
                    <a:pt x="624" y="5436"/>
                  </a:lnTo>
                  <a:lnTo>
                    <a:pt x="0" y="5436"/>
                  </a:lnTo>
                  <a:lnTo>
                    <a:pt x="0" y="5375"/>
                  </a:lnTo>
                  <a:close/>
                  <a:moveTo>
                    <a:pt x="62" y="5315"/>
                  </a:moveTo>
                  <a:lnTo>
                    <a:pt x="561" y="5315"/>
                  </a:lnTo>
                  <a:lnTo>
                    <a:pt x="561" y="5375"/>
                  </a:lnTo>
                  <a:lnTo>
                    <a:pt x="62" y="5375"/>
                  </a:lnTo>
                  <a:lnTo>
                    <a:pt x="62" y="5315"/>
                  </a:lnTo>
                  <a:close/>
                  <a:moveTo>
                    <a:pt x="62" y="5073"/>
                  </a:moveTo>
                  <a:lnTo>
                    <a:pt x="187" y="5073"/>
                  </a:lnTo>
                  <a:lnTo>
                    <a:pt x="187" y="5315"/>
                  </a:lnTo>
                  <a:lnTo>
                    <a:pt x="62" y="5315"/>
                  </a:lnTo>
                  <a:lnTo>
                    <a:pt x="62" y="5073"/>
                  </a:lnTo>
                  <a:close/>
                  <a:moveTo>
                    <a:pt x="249" y="5073"/>
                  </a:moveTo>
                  <a:lnTo>
                    <a:pt x="374" y="5073"/>
                  </a:lnTo>
                  <a:lnTo>
                    <a:pt x="374" y="5315"/>
                  </a:lnTo>
                  <a:lnTo>
                    <a:pt x="249" y="5315"/>
                  </a:lnTo>
                  <a:lnTo>
                    <a:pt x="249" y="5073"/>
                  </a:lnTo>
                  <a:close/>
                  <a:moveTo>
                    <a:pt x="436" y="5073"/>
                  </a:moveTo>
                  <a:lnTo>
                    <a:pt x="561" y="5073"/>
                  </a:lnTo>
                  <a:lnTo>
                    <a:pt x="561" y="5315"/>
                  </a:lnTo>
                  <a:lnTo>
                    <a:pt x="436" y="5315"/>
                  </a:lnTo>
                  <a:lnTo>
                    <a:pt x="436" y="50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7" name="textbox 107"/>
          <p:cNvSpPr/>
          <p:nvPr/>
        </p:nvSpPr>
        <p:spPr>
          <a:xfrm>
            <a:off x="6938252" y="1750329"/>
            <a:ext cx="4932679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4"/>
              </a:lnSpc>
            </a:pPr>
            <a:endParaRPr lang="Arial" altLang="Arial" sz="100"/>
          </a:p>
          <a:p>
            <a:pPr marL="31369" algn="l" rtl="0" eaLnBrk="0">
              <a:lnSpc>
                <a:spcPct val="91000"/>
              </a:lnSpc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目前，全球固态锂电池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场的主要参与者包括</a:t>
            </a:r>
            <a:endParaRPr lang="Microsoft YaHei" altLang="Microsoft YaHei" sz="1500"/>
          </a:p>
          <a:p>
            <a:pPr marL="22034" algn="l" rtl="0" eaLnBrk="0">
              <a:lnSpc>
                <a:spcPct val="87000"/>
              </a:lnSpc>
              <a:spcBef>
                <a:spcPts val="594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Panasonic   、     Toyota   、      Samsung    SD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、      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LG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Chem、Solid Po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等公司。</a:t>
            </a:r>
            <a:endParaRPr lang="Microsoft YaHei" altLang="Microsoft YaHei" sz="1500"/>
          </a:p>
        </p:txBody>
      </p:sp>
      <p:sp>
        <p:nvSpPr>
          <p:cNvPr id="108" name="textbox 108"/>
          <p:cNvSpPr/>
          <p:nvPr/>
        </p:nvSpPr>
        <p:spPr>
          <a:xfrm>
            <a:off x="6930632" y="3302306"/>
            <a:ext cx="3834129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10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公司在技术研发、生产能力和市场份额等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具有明显优势，并且与汽车制造商和电子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设备厂商建立了紧密的合作关系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9" name="textbox 109"/>
          <p:cNvSpPr/>
          <p:nvPr/>
        </p:nvSpPr>
        <p:spPr>
          <a:xfrm>
            <a:off x="6931966" y="4893828"/>
            <a:ext cx="383285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62"/>
              </a:lnSpc>
            </a:pPr>
            <a:endParaRPr lang="Arial" altLang="Arial" sz="100"/>
          </a:p>
          <a:p>
            <a:pPr marL="21653" indent="-8953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还有一些初创企业和研究机构在固态锂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电池领域取得了重要突破，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值得关注。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市场主要参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与者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03088" y="1424900"/>
            <a:ext cx="3440500" cy="4346500"/>
            <a:chExt cx="3440500" cy="4346500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132" name="path"/>
              <p:cNvSpPr/>
              <p:nvPr/>
            </p:nvSpPr>
            <p:spPr>
              <a:xfrm>
                <a:off x="0" y="0"/>
                <a:ext cx="2590124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3" name="path"/>
              <p:cNvSpPr/>
              <p:nvPr/>
            </p:nvSpPr>
            <p:spPr>
              <a:xfrm>
                <a:off x="313929" y="1194148"/>
                <a:ext cx="2871893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FEACF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4" name="path"/>
              <p:cNvSpPr/>
              <p:nvPr/>
            </p:nvSpPr>
            <p:spPr>
              <a:xfrm>
                <a:off x="304404" y="1184623"/>
                <a:ext cx="2890943" cy="3161876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5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960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5" name="textbox 135"/>
            <p:cNvSpPr/>
            <p:nvPr/>
          </p:nvSpPr>
          <p:spPr>
            <a:xfrm>
              <a:off x="609928" y="534710"/>
              <a:ext cx="2390139" cy="23615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294038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57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marL="21101" algn="l" rtl="0" eaLnBrk="0">
                <a:lnSpc>
                  <a:spcPct val="94000"/>
                </a:lnSpc>
                <a:spcBef>
                  <a:spcPts val="392"/>
                </a:spcBef>
              </a:pPr>
              <a:r>
                <a:rPr sz="1300" spc="-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随着电动汽车市场的不</a:t>
              </a:r>
              <a:r>
                <a:rPr sz="1300" spc="-1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断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扩大，</a:t>
              </a:r>
              <a:endParaRPr lang="Microsoft YaHei" altLang="Microsoft YaHei" sz="1300"/>
            </a:p>
            <a:p>
              <a:pPr marL="23158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固态锂电池在续航里程、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充电</a:t>
              </a:r>
              <a:endParaRPr lang="Microsoft YaHei" altLang="Microsoft YaHei" sz="1300"/>
            </a:p>
            <a:p>
              <a:pPr marL="12700" algn="l" rtl="0" eaLnBrk="0">
                <a:lnSpc>
                  <a:spcPct val="94000"/>
                </a:lnSpc>
                <a:spcBef>
                  <a:spcPts val="963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速度和寿命等方面的性能将</a:t>
              </a:r>
              <a:r>
                <a:rPr sz="1300" spc="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得</a:t>
              </a:r>
              <a:endParaRPr lang="Microsoft YaHei" altLang="Microsoft YaHei" sz="1300"/>
            </a:p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13214" algn="l" rtl="0" eaLnBrk="0">
                <a:lnSpc>
                  <a:spcPct val="94000"/>
                </a:lnSpc>
                <a:spcBef>
                  <a:spcPts val="4"/>
                </a:spcBef>
              </a:pPr>
              <a:r>
                <a:rPr sz="1300" spc="-8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到进一步提升</a:t>
              </a:r>
              <a:r>
                <a:rPr sz="1300" spc="-4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  <p:sp>
          <p:nvSpPr>
            <p:cNvPr id="136" name="path"/>
            <p:cNvSpPr/>
            <p:nvPr/>
          </p:nvSpPr>
          <p:spPr>
            <a:xfrm>
              <a:off x="2931145" y="359999"/>
              <a:ext cx="509354" cy="509354"/>
            </a:xfrm>
            <a:custGeom>
              <a:rect l="0" t="0" r="0" b="0"/>
              <a:pathLst>
                <a:path w="802" h="802">
                  <a:moveTo>
                    <a:pt x="802" y="401"/>
                  </a:moveTo>
                  <a:lnTo>
                    <a:pt x="401" y="0"/>
                  </a:lnTo>
                  <a:lnTo>
                    <a:pt x="401" y="200"/>
                  </a:lnTo>
                  <a:lnTo>
                    <a:pt x="0" y="200"/>
                  </a:lnTo>
                  <a:lnTo>
                    <a:pt x="0" y="601"/>
                  </a:lnTo>
                  <a:lnTo>
                    <a:pt x="401" y="601"/>
                  </a:lnTo>
                  <a:lnTo>
                    <a:pt x="401" y="802"/>
                  </a:lnTo>
                  <a:lnTo>
                    <a:pt x="802" y="40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904944" y="1398354"/>
            <a:ext cx="3339397" cy="4346500"/>
            <a:chExt cx="3339397" cy="4346500"/>
          </a:xfrm>
        </p:grpSpPr>
        <p:grpSp>
          <p:nvGrpSpPr>
            <p:cNvPr id="38" name="group 38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137" name="path"/>
              <p:cNvSpPr/>
              <p:nvPr/>
            </p:nvSpPr>
            <p:spPr>
              <a:xfrm>
                <a:off x="0" y="0"/>
                <a:ext cx="2590123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8" name="path"/>
              <p:cNvSpPr/>
              <p:nvPr/>
            </p:nvSpPr>
            <p:spPr>
              <a:xfrm>
                <a:off x="313928" y="1194147"/>
                <a:ext cx="2871893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FE4D1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9" name="path"/>
              <p:cNvSpPr/>
              <p:nvPr/>
            </p:nvSpPr>
            <p:spPr>
              <a:xfrm>
                <a:off x="304404" y="1184623"/>
                <a:ext cx="2890942" cy="3161877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4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77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0" name="textbox 140"/>
            <p:cNvSpPr/>
            <p:nvPr/>
          </p:nvSpPr>
          <p:spPr>
            <a:xfrm>
              <a:off x="621117" y="434339"/>
              <a:ext cx="2731135" cy="24872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500"/>
            </a:p>
            <a:p>
              <a:pPr marL="254389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r>
                <a:rPr sz="5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endParaRPr lang="Microsoft YaHei" altLang="Microsoft YaHei" sz="57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24529" algn="l" rtl="0" eaLnBrk="0">
                <a:lnSpc>
                  <a:spcPct val="94000"/>
                </a:lnSpc>
                <a:spcBef>
                  <a:spcPts val="398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固态锂电池的能量密度和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</a:t>
              </a:r>
              <a:endParaRPr lang="Microsoft YaHei" altLang="Microsoft YaHei" sz="1300"/>
            </a:p>
            <a:p>
              <a:pPr marL="14071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性是其最大的优势，未来市</a:t>
              </a:r>
              <a:r>
                <a:rPr sz="1300" spc="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</a:t>
              </a:r>
              <a:endParaRPr lang="Microsoft YaHei" altLang="Microsoft YaHei" sz="1300"/>
            </a:p>
            <a:p>
              <a:pPr marL="12700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将更加注重这两个方面的性</a:t>
              </a:r>
              <a:r>
                <a:rPr sz="1300" spc="4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</a:t>
              </a:r>
              <a:endParaRPr lang="Microsoft YaHei" altLang="Microsoft YaHei" sz="1300"/>
            </a:p>
            <a:p>
              <a:pPr algn="l" rtl="0" eaLnBrk="0">
                <a:lnSpc>
                  <a:spcPct val="102000"/>
                </a:lnSpc>
              </a:pPr>
              <a:endParaRPr lang="Arial" altLang="Arial" sz="800"/>
            </a:p>
            <a:p>
              <a:pPr marL="14243" algn="l" rtl="0" eaLnBrk="0">
                <a:lnSpc>
                  <a:spcPct val="100000"/>
                </a:lnSpc>
              </a:pPr>
              <a:r>
                <a:rPr sz="1200" spc="-8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提升。</a:t>
              </a:r>
              <a:endParaRPr lang="Microsoft YaHei" altLang="Microsoft YaHei" sz="1200"/>
            </a:p>
          </p:txBody>
        </p:sp>
        <p:sp>
          <p:nvSpPr>
            <p:cNvPr id="141" name="path"/>
            <p:cNvSpPr/>
            <p:nvPr/>
          </p:nvSpPr>
          <p:spPr>
            <a:xfrm>
              <a:off x="2830041" y="447039"/>
              <a:ext cx="509355" cy="509355"/>
            </a:xfrm>
            <a:custGeom>
              <a:rect l="0" t="0" r="0" b="0"/>
              <a:pathLst>
                <a:path w="802" h="802">
                  <a:moveTo>
                    <a:pt x="802" y="401"/>
                  </a:moveTo>
                  <a:lnTo>
                    <a:pt x="401" y="0"/>
                  </a:lnTo>
                  <a:lnTo>
                    <a:pt x="401" y="200"/>
                  </a:lnTo>
                  <a:lnTo>
                    <a:pt x="0" y="200"/>
                  </a:lnTo>
                  <a:lnTo>
                    <a:pt x="0" y="601"/>
                  </a:lnTo>
                  <a:lnTo>
                    <a:pt x="401" y="601"/>
                  </a:lnTo>
                  <a:lnTo>
                    <a:pt x="401" y="802"/>
                  </a:lnTo>
                  <a:lnTo>
                    <a:pt x="802" y="40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8201327" y="1424900"/>
            <a:ext cx="3195347" cy="4346500"/>
            <a:chExt cx="3195347" cy="4346500"/>
          </a:xfrm>
        </p:grpSpPr>
        <p:grpSp>
          <p:nvGrpSpPr>
            <p:cNvPr id="42" name="group 42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142" name="path"/>
              <p:cNvSpPr/>
              <p:nvPr/>
            </p:nvSpPr>
            <p:spPr>
              <a:xfrm>
                <a:off x="0" y="0"/>
                <a:ext cx="2590125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3" name="path"/>
              <p:cNvSpPr/>
              <p:nvPr/>
            </p:nvSpPr>
            <p:spPr>
              <a:xfrm>
                <a:off x="313930" y="1194148"/>
                <a:ext cx="2871892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FE4D1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4" name="path"/>
              <p:cNvSpPr/>
              <p:nvPr/>
            </p:nvSpPr>
            <p:spPr>
              <a:xfrm>
                <a:off x="304405" y="1184623"/>
                <a:ext cx="2890942" cy="3161876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5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77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5" name="textbox 145"/>
            <p:cNvSpPr/>
            <p:nvPr/>
          </p:nvSpPr>
          <p:spPr>
            <a:xfrm>
              <a:off x="642425" y="498258"/>
              <a:ext cx="2253614" cy="2397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261542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57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5271" algn="l" rtl="0" eaLnBrk="0">
                <a:lnSpc>
                  <a:spcPct val="95000"/>
                </a:lnSpc>
                <a:spcBef>
                  <a:spcPts val="399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可穿戴设备和储能系统等新</a:t>
              </a:r>
              <a:r>
                <a:rPr sz="1300" spc="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</a:t>
              </a:r>
              <a:endParaRPr lang="Microsoft YaHei" altLang="Microsoft YaHei" sz="1300"/>
            </a:p>
            <a:p>
              <a:pPr marL="16985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市场将成为固态锂电池的重</a:t>
              </a:r>
              <a:r>
                <a:rPr sz="1300" spc="1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</a:t>
              </a:r>
              <a:endParaRPr lang="Microsoft YaHei" altLang="Microsoft YaHei" sz="1300"/>
            </a:p>
            <a:p>
              <a:pPr marL="12700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应用领域，推动市场的多元</a:t>
              </a:r>
              <a:r>
                <a:rPr sz="1300" spc="4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endParaRPr lang="Microsoft YaHei" altLang="Microsoft YaHei" sz="1300"/>
            </a:p>
            <a:p>
              <a:pPr algn="l" rtl="0" eaLnBrk="0">
                <a:lnSpc>
                  <a:spcPct val="101000"/>
                </a:lnSpc>
              </a:pPr>
              <a:endParaRPr lang="Arial" altLang="Arial" sz="800"/>
            </a:p>
            <a:p>
              <a:pPr marL="14071" algn="l" rtl="0" eaLnBrk="0">
                <a:lnSpc>
                  <a:spcPts val="1448"/>
                </a:lnSpc>
                <a:spcBef>
                  <a:spcPts val="1"/>
                </a:spcBef>
              </a:pPr>
              <a:r>
                <a:rPr sz="1200" spc="-8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发展。</a:t>
              </a:r>
              <a:endParaRPr lang="Microsoft YaHei" altLang="Microsoft YaHei" sz="1200"/>
            </a:p>
          </p:txBody>
        </p:sp>
      </p:grpSp>
      <p:sp>
        <p:nvSpPr>
          <p:cNvPr id="146" name="textbox 146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7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3924056" y="2513827"/>
            <a:ext cx="4370704" cy="1718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746595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态锂电池技术进展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7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textbox 173"/>
            <p:cNvSpPr/>
            <p:nvPr/>
          </p:nvSpPr>
          <p:spPr>
            <a:xfrm>
              <a:off x="370886" y="373336"/>
              <a:ext cx="2691129" cy="19323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578"/>
                </a:lnSpc>
              </a:pPr>
              <a:endParaRPr lang="Arial" altLang="Arial" sz="100"/>
            </a:p>
            <a:p>
              <a:pPr marL="79521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高安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endParaRPr lang="Microsoft YaHei" altLang="Microsoft YaHei" sz="23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2572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固态电解质不易燃、不挥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发、不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漏液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，相比液态锂电池具有更高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的安全性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74" name="picture 17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8" name="group 48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75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771B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textbox 176"/>
            <p:cNvSpPr/>
            <p:nvPr/>
          </p:nvSpPr>
          <p:spPr>
            <a:xfrm>
              <a:off x="371457" y="384347"/>
              <a:ext cx="2691129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452"/>
                </a:lnSpc>
              </a:pPr>
              <a:endParaRPr lang="Arial" altLang="Arial" sz="100"/>
            </a:p>
            <a:p>
              <a:pPr marL="666409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高能量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2001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固态锂电池采用固态电解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质，相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比液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态电解质，具有更高的能量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密度，使得电池续航里程更长。</a:t>
              </a:r>
              <a:endParaRPr lang="Microsoft YaHei" altLang="Microsoft YaHei" sz="1500"/>
            </a:p>
          </p:txBody>
        </p:sp>
        <p:pic>
          <p:nvPicPr>
            <p:cNvPr id="177" name="picture 17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50" name="group 50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78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F771B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textbox 179"/>
            <p:cNvSpPr/>
            <p:nvPr/>
          </p:nvSpPr>
          <p:spPr>
            <a:xfrm>
              <a:off x="373743" y="398902"/>
              <a:ext cx="2688589" cy="19069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640"/>
                </a:lnSpc>
              </a:pPr>
              <a:endParaRPr lang="Arial" altLang="Arial" sz="100"/>
            </a:p>
            <a:p>
              <a:pPr marL="807505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</a:t>
              </a:r>
              <a:endParaRPr lang="Microsoft YaHei" altLang="Microsoft YaHei" sz="23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9715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固态电解质具有更高的离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子电导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率，使得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电池在快充方面具有优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势，大大缩短了充电时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间。</a:t>
              </a:r>
              <a:endParaRPr lang="Microsoft YaHei" altLang="Microsoft YaHei" sz="1500"/>
            </a:p>
          </p:txBody>
        </p:sp>
        <p:pic>
          <p:nvPicPr>
            <p:cNvPr id="180" name="picture 18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81" name="textbox 181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和优势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03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A72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6" name="textbox 206"/>
          <p:cNvSpPr/>
          <p:nvPr/>
        </p:nvSpPr>
        <p:spPr>
          <a:xfrm>
            <a:off x="1175591" y="4759084"/>
            <a:ext cx="4280534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75"/>
              </a:lnSpc>
            </a:pPr>
            <a:endParaRPr lang="Arial" altLang="Arial" sz="100"/>
          </a:p>
          <a:p>
            <a:pPr marL="14567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制造工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艺改进</a:t>
            </a:r>
            <a:endParaRPr lang="Microsoft YaHei" altLang="Microsoft YaHei" sz="18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新的制造工艺，如3D打印、薄膜技术等，提高</a:t>
            </a:r>
            <a:endParaRPr lang="Microsoft YaHei" altLang="Microsoft YaHei" sz="1500"/>
          </a:p>
        </p:txBody>
      </p:sp>
      <p:sp>
        <p:nvSpPr>
          <p:cNvPr id="207" name="textbox 207"/>
          <p:cNvSpPr/>
          <p:nvPr/>
        </p:nvSpPr>
        <p:spPr>
          <a:xfrm>
            <a:off x="1175400" y="2132843"/>
            <a:ext cx="4404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41"/>
              </a:lnSpc>
            </a:pPr>
            <a:endParaRPr lang="Arial" altLang="Arial" sz="100"/>
          </a:p>
          <a:p>
            <a:pPr marL="13271" indent="-571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固态电解质的研发不断取得突破，新型高离子电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导率材料不断涌现，如硫化物、氧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化物等。</a:t>
            </a:r>
            <a:endParaRPr lang="Microsoft YaHei" altLang="Microsoft YaHei" sz="1500"/>
          </a:p>
        </p:txBody>
      </p:sp>
      <p:sp>
        <p:nvSpPr>
          <p:cNvPr id="208" name="textbox 208"/>
          <p:cNvSpPr/>
          <p:nvPr/>
        </p:nvSpPr>
        <p:spPr>
          <a:xfrm>
            <a:off x="1175400" y="3676513"/>
            <a:ext cx="4404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24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改进电极与电解质界面，降低界面电阻，提高电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池性能。</a:t>
            </a:r>
            <a:endParaRPr lang="Microsoft YaHei" altLang="Microsoft YaHei" sz="1500"/>
          </a:p>
        </p:txBody>
      </p:sp>
      <p:sp>
        <p:nvSpPr>
          <p:cNvPr id="209" name="textbox 209"/>
          <p:cNvSpPr/>
          <p:nvPr/>
        </p:nvSpPr>
        <p:spPr>
          <a:xfrm>
            <a:off x="1212063" y="379028"/>
            <a:ext cx="2305685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4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</a:t>
            </a:r>
            <a:endParaRPr lang="Microsoft YaHei" altLang="Microsoft YaHei" sz="3000"/>
          </a:p>
        </p:txBody>
      </p:sp>
      <p:sp>
        <p:nvSpPr>
          <p:cNvPr id="210" name="textbox 210"/>
          <p:cNvSpPr/>
          <p:nvPr/>
        </p:nvSpPr>
        <p:spPr>
          <a:xfrm>
            <a:off x="1187021" y="5515936"/>
            <a:ext cx="302323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固态锂电池的生产效率和降低成本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1" name="textbox 211"/>
          <p:cNvSpPr/>
          <p:nvPr/>
        </p:nvSpPr>
        <p:spPr>
          <a:xfrm>
            <a:off x="1186831" y="1650806"/>
            <a:ext cx="1612264" cy="274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8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电解质材料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</a:t>
            </a:r>
            <a:endParaRPr lang="Microsoft YaHei" altLang="Microsoft YaHei" sz="1800"/>
          </a:p>
        </p:txBody>
      </p:sp>
      <p:sp>
        <p:nvSpPr>
          <p:cNvPr id="212" name="textbox 212"/>
          <p:cNvSpPr/>
          <p:nvPr/>
        </p:nvSpPr>
        <p:spPr>
          <a:xfrm>
            <a:off x="1176772" y="3194476"/>
            <a:ext cx="1393825" cy="275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界面问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题优化</a:t>
            </a:r>
            <a:endParaRPr lang="Microsoft YaHei" altLang="Microsoft YaHei" sz="18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3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37" name="textbox 237"/>
          <p:cNvSpPr/>
          <p:nvPr/>
        </p:nvSpPr>
        <p:spPr>
          <a:xfrm>
            <a:off x="1410627" y="5082724"/>
            <a:ext cx="934846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和成本的降低，固态锂电池有望在电动汽车、可穿戴设备等领域得到广泛应用，市场前景广</a:t>
            </a:r>
            <a:endParaRPr lang="Microsoft YaHei" altLang="Microsoft YaHei" sz="1500"/>
          </a:p>
          <a:p>
            <a:pPr marL="13461" algn="l" rtl="0" eaLnBrk="0">
              <a:lnSpc>
                <a:spcPts val="2700"/>
              </a:lnSpc>
            </a:pP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阔。同时，随着环保意识的提高和政策的推动，固态锂电池将成为未来绿色能源领域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的重要发展方向。</a:t>
            </a:r>
            <a:endParaRPr lang="Microsoft YaHei" altLang="Microsoft YaHei" sz="1500"/>
          </a:p>
        </p:txBody>
      </p:sp>
      <p:sp>
        <p:nvSpPr>
          <p:cNvPr id="238" name="textbox 238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与前景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9" name="textbox 259"/>
          <p:cNvSpPr/>
          <p:nvPr/>
        </p:nvSpPr>
        <p:spPr>
          <a:xfrm>
            <a:off x="1425105" y="2389436"/>
            <a:ext cx="7214234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固态锂电池在界面稳定性、循环寿命等方面仍存在技术挑战，需要进一步研究和突破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261" name="picture 26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262" name="textbox 262"/>
          <p:cNvSpPr/>
          <p:nvPr/>
        </p:nvSpPr>
        <p:spPr>
          <a:xfrm>
            <a:off x="1403099" y="4348420"/>
            <a:ext cx="104457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</a:t>
            </a:r>
            <a:endParaRPr lang="Microsoft YaHei" altLang="Microsoft YaHei" sz="2000"/>
          </a:p>
        </p:txBody>
      </p:sp>
      <p:sp>
        <p:nvSpPr>
          <p:cNvPr id="263" name="textbox 263"/>
          <p:cNvSpPr/>
          <p:nvPr/>
        </p:nvSpPr>
        <p:spPr>
          <a:xfrm>
            <a:off x="1415291" y="1630371"/>
            <a:ext cx="1044575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5" name="textbox 265"/>
          <p:cNvSpPr/>
          <p:nvPr/>
        </p:nvSpPr>
        <p:spPr>
          <a:xfrm>
            <a:off x="3681168" y="2513827"/>
            <a:ext cx="4856479" cy="171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989483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固态锂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电池产业链分析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267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FF77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FF77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1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2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D455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273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textbox 274"/>
            <p:cNvSpPr/>
            <p:nvPr/>
          </p:nvSpPr>
          <p:spPr>
            <a:xfrm>
              <a:off x="347043" y="324932"/>
              <a:ext cx="3833495" cy="10598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538"/>
                </a:lnSpc>
              </a:pPr>
              <a:endParaRPr lang="Arial" altLang="Arial" sz="100"/>
            </a:p>
            <a:p>
              <a:pPr marL="13690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锂铁电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池原材料</a:t>
              </a:r>
              <a:endParaRPr lang="Microsoft YaHei" altLang="Microsoft YaHei" sz="2100"/>
            </a:p>
            <a:p>
              <a:pPr algn="l" rtl="0" eaLnBrk="0">
                <a:lnSpc>
                  <a:spcPct val="108000"/>
                </a:lnSpc>
              </a:pPr>
              <a:endParaRPr lang="Arial" altLang="Arial" sz="1100"/>
            </a:p>
            <a:p>
              <a:pPr marL="12700" indent="1905" algn="l" rtl="0" eaLnBrk="0">
                <a:lnSpc>
                  <a:spcPct val="123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锂铁氧化物、碳酸锂等，其市场价格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波动直接影响固态锂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池成本。</a:t>
              </a:r>
              <a:endParaRPr lang="Microsoft YaHei" altLang="Microsoft YaHei" sz="1500"/>
            </a:p>
          </p:txBody>
        </p:sp>
        <p:sp>
          <p:nvSpPr>
            <p:cNvPr id="275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6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7" name="textbox 277"/>
          <p:cNvSpPr/>
          <p:nvPr/>
        </p:nvSpPr>
        <p:spPr>
          <a:xfrm>
            <a:off x="7199700" y="2622810"/>
            <a:ext cx="38334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45"/>
              </a:lnSpc>
            </a:pPr>
            <a:endParaRPr lang="Arial" altLang="Arial" sz="100"/>
          </a:p>
          <a:p>
            <a:pPr marL="12700" indent="1142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聚合物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电解质、锂盐等，其性能与成本对固态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锂电池影响较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8" name="textbox 278"/>
          <p:cNvSpPr/>
          <p:nvPr/>
        </p:nvSpPr>
        <p:spPr>
          <a:xfrm>
            <a:off x="442263" y="318468"/>
            <a:ext cx="3456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676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上游原材料供应</a:t>
            </a:r>
            <a:endParaRPr lang="Microsoft YaHei" altLang="Microsoft YaHei" sz="30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9" name="textbox 299"/>
          <p:cNvSpPr/>
          <p:nvPr/>
        </p:nvSpPr>
        <p:spPr>
          <a:xfrm>
            <a:off x="2675684" y="5062352"/>
            <a:ext cx="6273165" cy="234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如导电剂、粘结剂、溶剂等，虽然占比较小，但对电池性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也有一定影响。</a:t>
            </a:r>
            <a:endParaRPr lang="Microsoft YaHei" altLang="Microsoft YaHei" sz="15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300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2" name="textbox 302"/>
          <p:cNvSpPr/>
          <p:nvPr/>
        </p:nvSpPr>
        <p:spPr>
          <a:xfrm>
            <a:off x="7201261" y="2086848"/>
            <a:ext cx="2422525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锂聚合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物电池原材料</a:t>
            </a:r>
            <a:endParaRPr lang="Microsoft YaHei" altLang="Microsoft YaHei" sz="2100"/>
          </a:p>
        </p:txBody>
      </p:sp>
      <p:sp>
        <p:nvSpPr>
          <p:cNvPr id="303" name="textbox 303"/>
          <p:cNvSpPr/>
          <p:nvPr/>
        </p:nvSpPr>
        <p:spPr>
          <a:xfrm>
            <a:off x="2678542" y="4536106"/>
            <a:ext cx="1620519" cy="31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其他辅助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</a:t>
            </a:r>
            <a:endParaRPr lang="Microsoft YaHei" altLang="Microsoft YaHei" sz="2100"/>
          </a:p>
        </p:txBody>
      </p:sp>
      <p:sp>
        <p:nvSpPr>
          <p:cNvPr id="304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https://d.book118.com/628023063064006044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2024-09-24T14:46:07.069</cp:lastPrinted>
  <dcterms:created xsi:type="dcterms:W3CDTF">2024-09-24T06:46:07Z</dcterms:created>
  <dcterms:modified xsi:type="dcterms:W3CDTF">2024-09-24T06:46:08Z</dcterms:modified>
</cp:coreProperties>
</file>