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9144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7EC1F7-25A8-4089-B442-C381171712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27667C-FC7C-41E9-9768-43BDE0C706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329A83-3AAA-4DE2-93C6-1B418E9EF5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B88A178-435C-40F8-8B08-95D65D2881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55F7D6D-69D1-41B2-9348-9103AC758E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89973DC-254A-48DC-A769-8107315B10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6080E5C-798B-4A21-971C-D1F35C97B1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3C8A44C-7C95-40D2-A65D-0F4ADEE99E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798F5AC-26A4-4056-9DC0-2F6DBC0DFB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A0920F-3564-4DA0-BF92-5FC7BF9FFB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2A23CE-A018-488E-B40B-6D74AF7490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 smtClean="0"/>
              <a:t>单击此处编辑母版副标题样式</a:t>
            </a:r>
            <a:endParaRPr kumimoji="0" lang="en-US"/>
          </a:p>
        </p:txBody>
      </p:sp>
      <p:sp>
        <p:nvSpPr>
          <p:cNvPr id="14" name="日期占位符 2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B471795-84E5-4D67-BAB2-3BF1D29F8E9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页脚占位符 18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灯片编号占位符 26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/>
          <a:p>
            <a:pPr algn="r">
              <a:buNone/>
            </a:pPr>
            <a:fld id="{9A0DB2DC-4C9A-4742-B13C-FB6460FD3503}" type="slidenum">
              <a:rPr lang="zh-CN" altLang="en-US">
                <a:solidFill>
                  <a:srgbClr val="D1EAEE"/>
                </a:solidFill>
              </a:rPr>
              <a:t/>
            </a:fld>
            <a:endParaRPr lang="zh-CN" altLang="en-US">
              <a:solidFill>
                <a:srgbClr val="D1EAEE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B471795-84E5-4D67-BAB2-3BF1D29F8E9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zh-CN" altLang="en-US">
                <a:latin typeface="Constantia" panose="02030602050306030303" pitchFamily="18" charset="0"/>
              </a:rPr>
              <a:t/>
            </a:fld>
            <a:endParaRPr lang="zh-CN" altLang="en-US">
              <a:latin typeface="Constantia" panose="02030602050306030303" pitchFamily="18" charset="0"/>
            </a:endParaRPr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</p:txBody>
      </p:sp>
      <p:sp>
        <p:nvSpPr>
          <p:cNvPr id="1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B471795-84E5-4D67-BAB2-3BF1D29F8E9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/>
          <a:p>
            <a:pPr algn="r">
              <a:buNone/>
            </a:pPr>
            <a:fld id="{9A0DB2DC-4C9A-4742-B13C-FB6460FD3503}" type="slidenum">
              <a:rPr lang="zh-CN" altLang="en-US">
                <a:solidFill>
                  <a:srgbClr val="D1EAEE"/>
                </a:solidFill>
              </a:rPr>
              <a:t/>
            </a:fld>
            <a:endParaRPr lang="zh-CN" altLang="en-US">
              <a:solidFill>
                <a:srgbClr val="D1EAEE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B471795-84E5-4D67-BAB2-3BF1D29F8E9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zh-CN" altLang="en-US">
                <a:latin typeface="Constantia" panose="02030602050306030303" pitchFamily="18" charset="0"/>
              </a:rPr>
              <a:t/>
            </a:fld>
            <a:endParaRPr lang="zh-CN" altLang="en-US">
              <a:latin typeface="Constantia" panose="02030602050306030303" pitchFamily="18" charset="0"/>
            </a:endParaRPr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</p:txBody>
      </p:sp>
      <p:sp>
        <p:nvSpPr>
          <p:cNvPr id="5" name="内容占位符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B471795-84E5-4D67-BAB2-3BF1D29F8E9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zh-CN" altLang="en-US">
                <a:latin typeface="Constantia" panose="02030602050306030303" pitchFamily="18" charset="0"/>
              </a:rPr>
              <a:t/>
            </a:fld>
            <a:endParaRPr lang="zh-CN" altLang="en-US">
              <a:latin typeface="Constantia" panose="02030602050306030303" pitchFamily="18" charset="0"/>
            </a:endParaRP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B471795-84E5-4D67-BAB2-3BF1D29F8E9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zh-CN" altLang="en-US">
                <a:latin typeface="Constantia" panose="02030602050306030303" pitchFamily="18" charset="0"/>
              </a:rPr>
              <a:t/>
            </a:fld>
            <a:endParaRPr lang="zh-CN" altLang="en-US">
              <a:latin typeface="Constantia" panose="02030602050306030303" pitchFamily="18" charset="0"/>
            </a:endParaRPr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B471795-84E5-4D67-BAB2-3BF1D29F8E9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zh-CN" altLang="en-US">
                <a:latin typeface="Constantia" panose="02030602050306030303" pitchFamily="18" charset="0"/>
              </a:rPr>
              <a:t/>
            </a:fld>
            <a:endParaRPr lang="zh-CN" altLang="en-US">
              <a:latin typeface="Constantia" panose="02030602050306030303" pitchFamily="18" charset="0"/>
            </a:endParaRPr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B471795-84E5-4D67-BAB2-3BF1D29F8E9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zh-CN" altLang="en-US">
                <a:latin typeface="Constantia" panose="02030602050306030303" pitchFamily="18" charset="0"/>
              </a:rPr>
              <a:t/>
            </a:fld>
            <a:endParaRPr lang="zh-CN" altLang="en-US">
              <a:latin typeface="Constantia" panose="02030602050306030303" pitchFamily="18" charset="0"/>
            </a:endParaRP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单圆角矩形 13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直角三角形 14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任意多边形 15"/>
          <p:cNvSpPr/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任意多边形 16"/>
          <p:cNvSpPr/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 vert="horz">
            <a:normAutofit/>
          </a:bodyPr>
          <a:lstStyle>
            <a:lvl1pPr marL="0" indent="0">
              <a:buNone/>
              <a:defRPr sz="3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Pct val="95000"/>
              <a:buFont typeface="Wingdings 2" panose="05020102010507070707"/>
              <a:buNone/>
              <a:defRPr/>
            </a:pPr>
            <a:r>
              <a:rPr kumimoji="0" lang="zh-CN" alt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日期占位符 4"/>
          <p:cNvSpPr>
            <a:spLocks noGrp="1"/>
          </p:cNvSpPr>
          <p:nvPr>
            <p:ph type="dt" sz="half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B471795-84E5-4D67-BAB2-3BF1D29F8E9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页脚占位符 5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609600" cy="365125"/>
          </a:xfrm>
          <a:prstGeom prst="rect">
            <a:avLst/>
          </a:prstGeom>
        </p:spPr>
        <p:txBody>
          <a:bodyPr vert="horz" lIns="0" tIns="0" rIns="0" bIns="0" anchor="b"/>
          <a:lstStyle/>
          <a:p>
            <a:pPr algn="r">
              <a:buNone/>
            </a:pPr>
            <a:fld id="{9A0DB2DC-4C9A-4742-B13C-FB6460FD3503}" type="slidenum">
              <a:rPr lang="zh-CN" altLang="en-US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B471795-84E5-4D67-BAB2-3BF1D29F8E9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zh-CN" altLang="en-US">
                <a:latin typeface="Constantia" panose="02030602050306030303" pitchFamily="18" charset="0"/>
              </a:rPr>
              <a:t/>
            </a:fld>
            <a:endParaRPr lang="zh-CN" altLang="en-US">
              <a:latin typeface="Constantia" panose="02030602050306030303" pitchFamily="18" charset="0"/>
            </a:endParaRPr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B471795-84E5-4D67-BAB2-3BF1D29F8E9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zh-CN" altLang="en-US">
                <a:latin typeface="Constantia" panose="02030602050306030303" pitchFamily="18" charset="0"/>
              </a:rPr>
              <a:t/>
            </a:fld>
            <a:endParaRPr lang="zh-CN" altLang="en-US">
              <a:latin typeface="Constantia" panose="02030602050306030303" pitchFamily="18" charset="0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/>
      <p:sp>
        <p:nvSpPr>
          <p:cNvPr id="7" name="任意多边形 6"/>
          <p:cNvSpPr/>
          <p:nvPr/>
        </p:nvSpPr>
        <p:spPr bwMode="auto">
          <a:xfrm>
            <a:off x="-9525" y="-7937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任意多边形 7"/>
          <p:cNvSpPr/>
          <p:nvPr/>
        </p:nvSpPr>
        <p:spPr bwMode="auto">
          <a:xfrm>
            <a:off x="4381500" y="-7937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28" name="标题占位符 8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lIns="0" rIns="0" bIns="0" anchor="b" anchorCtr="0"/>
          <a:lstStyle/>
          <a:p>
            <a:pPr lvl="0"/>
            <a:r>
              <a:rPr lang="zh-CN" altLang="en-US"/>
              <a:t>单击此处编辑母版标题样式</a:t>
            </a:r>
            <a:endParaRPr lang="en-US" altLang="zh-CN"/>
          </a:p>
        </p:txBody>
      </p:sp>
      <p:sp>
        <p:nvSpPr>
          <p:cNvPr id="1029" name="文本占位符 29"/>
          <p:cNvSpPr>
            <a:spLocks noGrp="1"/>
          </p:cNvSpPr>
          <p:nvPr>
            <p:ph type="body" idx="1"/>
          </p:nvPr>
        </p:nvSpPr>
        <p:spPr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altLang="zh-CN"/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sz="1200" b="0" i="0" u="none" kern="1200" baseline="0">
                <a:solidFill>
                  <a:schemeClr val="tx2">
                    <a:shade val="90000"/>
                  </a:schemeClr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B471795-84E5-4D67-BAB2-3BF1D29F8E9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页脚占位符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sz="1200" b="0" i="0" u="none" kern="1200" baseline="0">
                <a:solidFill>
                  <a:schemeClr val="tx2">
                    <a:shade val="90000"/>
                  </a:schemeClr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zh-CN"/>
            </a:defPPr>
            <a:lvl1pPr marL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200" b="0" i="0" u="none" kern="1200" baseline="0">
                <a:solidFill>
                  <a:srgbClr val="045C75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>
              <a:buNone/>
            </a:pPr>
            <a:fld id="{9A0DB2DC-4C9A-4742-B13C-FB6460FD3503}" type="slidenum">
              <a:rPr lang="zh-CN" altLang="en-US">
                <a:latin typeface="Constantia" panose="02030602050306030303" pitchFamily="18" charset="0"/>
              </a:rPr>
              <a:t/>
            </a:fld>
            <a:endParaRPr lang="zh-CN" altLang="en-US">
              <a:latin typeface="Constantia" panose="02030602050306030303" pitchFamily="18" charset="0"/>
            </a:endParaRPr>
          </a:p>
        </p:txBody>
      </p:sp>
      <p:grpSp>
        <p:nvGrpSpPr>
          <p:cNvPr id="1033" name="组合 1"/>
          <p:cNvGrpSpPr/>
          <p:nvPr/>
        </p:nvGrpSpPr>
        <p:grpSpPr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任意多边形 11"/>
            <p:cNvSpPr/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任意多边形 12"/>
            <p:cNvSpPr/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 panose="05020102010507070707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7015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 panose="05020102010507070707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7015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 panose="05020102010507070707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185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 panose="05020102010507070707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185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 panose="05020102010507070707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 panose="05020102010507070707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 panose="05020102010507070707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28031000010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122" name="Text Box 3"/>
          <p:cNvSpPr txBox="1"/>
          <p:nvPr/>
        </p:nvSpPr>
        <p:spPr>
          <a:xfrm>
            <a:off x="1525588" y="2198688"/>
            <a:ext cx="6143625" cy="16256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914400">
              <a:lnSpc>
                <a:spcPts val="4900"/>
              </a:lnSpc>
              <a:tabLst>
                <a:tab pos="2514600"/>
              </a:tabLst>
            </a:pPr>
            <a:r>
              <a:rPr lang="en-US" altLang="zh-CN">
                <a:latin typeface="Constantia" panose="02030602050306030303" pitchFamily="18" charset="0"/>
              </a:rPr>
              <a:t>	</a:t>
            </a:r>
            <a:r>
              <a:rPr lang="zh-CN" altLang="en-US" sz="4400">
                <a:solidFill>
                  <a:srgbClr val="000000"/>
                </a:solidFill>
                <a:latin typeface="Times New Roman" panose="02020603050405020304" pitchFamily="18" charset="0"/>
              </a:rPr>
              <a:t>七、</a:t>
            </a:r>
            <a:endParaRPr lang="zh-CN" altLang="en-US" sz="44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defTabSz="914400">
              <a:lnSpc>
                <a:spcPts val="1000"/>
              </a:lnSpc>
              <a:tabLst>
                <a:tab pos="2514600"/>
              </a:tabLst>
            </a:pPr>
            <a:endParaRPr lang="zh-CN" altLang="en-US" sz="44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defTabSz="914400">
              <a:lnSpc>
                <a:spcPts val="1000"/>
              </a:lnSpc>
              <a:tabLst>
                <a:tab pos="2514600"/>
              </a:tabLst>
            </a:pPr>
            <a:endParaRPr lang="zh-CN" altLang="en-US" sz="44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defTabSz="914400">
              <a:lnSpc>
                <a:spcPts val="1000"/>
              </a:lnSpc>
              <a:tabLst>
                <a:tab pos="2514600"/>
              </a:tabLst>
            </a:pPr>
            <a:endParaRPr lang="zh-CN" altLang="en-US" sz="44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defTabSz="914400">
              <a:lnSpc>
                <a:spcPts val="4915"/>
              </a:lnSpc>
              <a:tabLst>
                <a:tab pos="2514600"/>
              </a:tabLst>
            </a:pPr>
            <a:r>
              <a:rPr lang="zh-CN" altLang="en-US" sz="4400">
                <a:solidFill>
                  <a:srgbClr val="000000"/>
                </a:solidFill>
                <a:latin typeface="Times New Roman" panose="02020603050405020304" pitchFamily="18" charset="0"/>
              </a:rPr>
              <a:t>专利权评价报告制度简介</a:t>
            </a:r>
            <a:endParaRPr lang="zh-CN" altLang="en-US" sz="4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3" name="TextBox 5122"/>
          <p:cNvSpPr txBox="1"/>
          <p:nvPr/>
        </p:nvSpPr>
        <p:spPr>
          <a:xfrm>
            <a:off x="914400" y="914400"/>
            <a:ext cx="1371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00"/>
              <a:t>2023最新整理收集</a:t>
            </a:r>
          </a:p>
          <a:p>
            <a:pPr>
              <a:defRPr sz="100" b="1" i="1">
                <a:solidFill>
                  <a:srgbClr val="E1E100"/>
                </a:solidFill>
              </a:defRPr>
            </a:pPr>
            <a:r>
              <a:t>do</a:t>
            </a:r>
            <a:br/>
            <a:br/>
            <a:br/>
            <a:r>
              <a:t> something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146" name="Text Box 4"/>
          <p:cNvSpPr txBox="1"/>
          <p:nvPr/>
        </p:nvSpPr>
        <p:spPr>
          <a:xfrm>
            <a:off x="869950" y="1182688"/>
            <a:ext cx="7673975" cy="3995737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914400">
              <a:lnSpc>
                <a:spcPts val="4550"/>
              </a:lnSpc>
              <a:tabLst>
                <a:tab pos="165100"/>
                <a:tab pos="558800"/>
              </a:tabLst>
            </a:pPr>
            <a:r>
              <a:rPr lang="zh-CN" altLang="en-US" sz="4000">
                <a:solidFill>
                  <a:srgbClr val="000000"/>
                </a:solidFill>
                <a:latin typeface="Times New Roman" panose="02020603050405020304" pitchFamily="18" charset="0"/>
              </a:rPr>
              <a:t>专利权评价报告制度的建立（</a:t>
            </a:r>
            <a:r>
              <a:rPr lang="en-US" altLang="zh-CN" sz="4000">
                <a:solidFill>
                  <a:srgbClr val="000000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4000">
                <a:solidFill>
                  <a:srgbClr val="000000"/>
                </a:solidFill>
                <a:latin typeface="Times New Roman" panose="02020603050405020304" pitchFamily="18" charset="0"/>
              </a:rPr>
              <a:t>）</a:t>
            </a:r>
            <a:endParaRPr lang="zh-CN" altLang="en-US" sz="40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defTabSz="914400">
              <a:lnSpc>
                <a:spcPts val="1000"/>
              </a:lnSpc>
              <a:tabLst>
                <a:tab pos="165100"/>
                <a:tab pos="558800"/>
              </a:tabLst>
            </a:pPr>
            <a:endParaRPr lang="zh-CN" altLang="en-US" sz="40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defTabSz="914400">
              <a:lnSpc>
                <a:spcPts val="1000"/>
              </a:lnSpc>
              <a:tabLst>
                <a:tab pos="165100"/>
                <a:tab pos="558800"/>
              </a:tabLst>
            </a:pPr>
            <a:endParaRPr lang="zh-CN" altLang="en-US" sz="40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defTabSz="914400">
              <a:lnSpc>
                <a:spcPts val="4065"/>
              </a:lnSpc>
              <a:tabLst>
                <a:tab pos="165100"/>
                <a:tab pos="558800"/>
              </a:tabLst>
            </a:pPr>
            <a:r>
              <a:rPr lang="zh-CN" altLang="en-US" sz="400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zh-CN" altLang="en-US" sz="3200">
                <a:solidFill>
                  <a:srgbClr val="000000"/>
                </a:solidFill>
                <a:latin typeface="Times New Roman" panose="02020603050405020304" pitchFamily="18" charset="0"/>
              </a:rPr>
              <a:t>专利法第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</a:rPr>
              <a:t>61</a:t>
            </a:r>
            <a:r>
              <a:rPr lang="zh-CN" altLang="en-US" sz="3200">
                <a:solidFill>
                  <a:srgbClr val="000000"/>
                </a:solidFill>
                <a:latin typeface="Times New Roman" panose="02020603050405020304" pitchFamily="18" charset="0"/>
              </a:rPr>
              <a:t>条第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sz="3200">
                <a:solidFill>
                  <a:srgbClr val="000000"/>
                </a:solidFill>
                <a:latin typeface="Times New Roman" panose="02020603050405020304" pitchFamily="18" charset="0"/>
              </a:rPr>
              <a:t>款</a:t>
            </a:r>
            <a:endParaRPr lang="zh-CN" altLang="en-US" sz="32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defTabSz="914400">
              <a:lnSpc>
                <a:spcPts val="4040"/>
              </a:lnSpc>
              <a:tabLst>
                <a:tab pos="165100"/>
                <a:tab pos="558800"/>
              </a:tabLst>
            </a:pPr>
            <a:r>
              <a:rPr lang="zh-CN" altLang="en-US" sz="3200">
                <a:solidFill>
                  <a:srgbClr val="000000"/>
                </a:solidFill>
                <a:latin typeface="Times New Roman" panose="02020603050405020304" pitchFamily="18" charset="0"/>
              </a:rPr>
              <a:t>		</a:t>
            </a:r>
            <a:r>
              <a:rPr lang="zh-CN" altLang="en-US" sz="2800">
                <a:solidFill>
                  <a:srgbClr val="000000"/>
                </a:solidFill>
                <a:latin typeface="Times New Roman" panose="02020603050405020304" pitchFamily="18" charset="0"/>
              </a:rPr>
              <a:t>专利侵权纠纷涉及实用新型专利或者外观设计</a:t>
            </a:r>
            <a:endParaRPr lang="zh-CN" altLang="en-US" sz="28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defTabSz="914400">
              <a:lnSpc>
                <a:spcPts val="3365"/>
              </a:lnSpc>
              <a:tabLst>
                <a:tab pos="165100"/>
                <a:tab pos="558800"/>
              </a:tabLst>
            </a:pPr>
            <a:r>
              <a:rPr lang="zh-CN" altLang="en-US" sz="2800">
                <a:solidFill>
                  <a:srgbClr val="000000"/>
                </a:solidFill>
                <a:latin typeface="Times New Roman" panose="02020603050405020304" pitchFamily="18" charset="0"/>
              </a:rPr>
              <a:t>		专利的，人民法院或者管理专利工作的部门可</a:t>
            </a:r>
            <a:endParaRPr lang="zh-CN" altLang="en-US" sz="28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defTabSz="914400">
              <a:lnSpc>
                <a:spcPts val="3365"/>
              </a:lnSpc>
              <a:tabLst>
                <a:tab pos="165100"/>
                <a:tab pos="558800"/>
              </a:tabLst>
            </a:pPr>
            <a:r>
              <a:rPr lang="zh-CN" altLang="en-US" sz="2800">
                <a:solidFill>
                  <a:srgbClr val="000000"/>
                </a:solidFill>
                <a:latin typeface="Times New Roman" panose="02020603050405020304" pitchFamily="18" charset="0"/>
              </a:rPr>
              <a:t>		以要求专利权人或者利害关系人出具由国务院</a:t>
            </a:r>
            <a:endParaRPr lang="zh-CN" altLang="en-US" sz="28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defTabSz="914400">
              <a:lnSpc>
                <a:spcPts val="3365"/>
              </a:lnSpc>
              <a:tabLst>
                <a:tab pos="165100"/>
                <a:tab pos="558800"/>
              </a:tabLst>
            </a:pPr>
            <a:r>
              <a:rPr lang="zh-CN" altLang="en-US" sz="2800">
                <a:solidFill>
                  <a:srgbClr val="000000"/>
                </a:solidFill>
                <a:latin typeface="Times New Roman" panose="02020603050405020304" pitchFamily="18" charset="0"/>
              </a:rPr>
              <a:t>		专利行政部门对相关实用新型或者外观设计进</a:t>
            </a:r>
            <a:endParaRPr lang="zh-CN" altLang="en-US" sz="28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defTabSz="914400">
              <a:lnSpc>
                <a:spcPts val="3365"/>
              </a:lnSpc>
              <a:tabLst>
                <a:tab pos="165100"/>
                <a:tab pos="558800"/>
              </a:tabLst>
            </a:pPr>
            <a:r>
              <a:rPr lang="zh-CN" altLang="en-US" sz="2800">
                <a:solidFill>
                  <a:srgbClr val="000000"/>
                </a:solidFill>
                <a:latin typeface="Times New Roman" panose="02020603050405020304" pitchFamily="18" charset="0"/>
              </a:rPr>
              <a:t>		行检索、分析和评价作出的专利权评价报告，</a:t>
            </a:r>
            <a:endParaRPr lang="zh-CN" altLang="en-US" sz="28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defTabSz="914400">
              <a:lnSpc>
                <a:spcPts val="3365"/>
              </a:lnSpc>
              <a:tabLst>
                <a:tab pos="165100"/>
                <a:tab pos="558800"/>
              </a:tabLst>
            </a:pPr>
            <a:r>
              <a:rPr lang="zh-CN" altLang="en-US" sz="2800">
                <a:solidFill>
                  <a:srgbClr val="000000"/>
                </a:solidFill>
                <a:latin typeface="Times New Roman" panose="02020603050405020304" pitchFamily="18" charset="0"/>
              </a:rPr>
              <a:t>		作为审理、处理专利侵权纠纷的证据。</a:t>
            </a:r>
            <a:endParaRPr lang="zh-CN" altLang="en-US" sz="28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170" name="Text Box 4"/>
          <p:cNvSpPr txBox="1"/>
          <p:nvPr/>
        </p:nvSpPr>
        <p:spPr>
          <a:xfrm>
            <a:off x="890588" y="1181100"/>
            <a:ext cx="7510462" cy="47244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914400">
              <a:lnSpc>
                <a:spcPts val="4550"/>
              </a:lnSpc>
              <a:tabLst>
                <a:tab pos="368300"/>
                <a:tab pos="393700"/>
              </a:tabLst>
            </a:pPr>
            <a:r>
              <a:rPr lang="en-US" altLang="zh-CN">
                <a:latin typeface="Constantia" panose="02030602050306030303" pitchFamily="18" charset="0"/>
              </a:rPr>
              <a:t>	</a:t>
            </a:r>
            <a:r>
              <a:rPr lang="zh-CN" altLang="en-US" sz="4000">
                <a:solidFill>
                  <a:srgbClr val="000000"/>
                </a:solidFill>
                <a:latin typeface="Times New Roman" panose="02020603050405020304" pitchFamily="18" charset="0"/>
              </a:rPr>
              <a:t>评价报告的请求人与请求时间</a:t>
            </a:r>
            <a:endParaRPr lang="zh-CN" altLang="en-US" sz="40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defTabSz="914400">
              <a:lnSpc>
                <a:spcPts val="1000"/>
              </a:lnSpc>
              <a:tabLst>
                <a:tab pos="368300"/>
                <a:tab pos="393700"/>
              </a:tabLst>
            </a:pPr>
            <a:endParaRPr lang="zh-CN" altLang="en-US" sz="40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defTabSz="914400">
              <a:lnSpc>
                <a:spcPts val="1000"/>
              </a:lnSpc>
              <a:tabLst>
                <a:tab pos="368300"/>
                <a:tab pos="393700"/>
              </a:tabLst>
            </a:pPr>
            <a:endParaRPr lang="zh-CN" altLang="en-US" sz="40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defTabSz="914400">
              <a:lnSpc>
                <a:spcPts val="3850"/>
              </a:lnSpc>
              <a:tabLst>
                <a:tab pos="368300"/>
                <a:tab pos="393700"/>
              </a:tabLst>
            </a:pPr>
            <a:r>
              <a:rPr lang="zh-CN" altLang="en-US" sz="3200">
                <a:solidFill>
                  <a:srgbClr val="000000"/>
                </a:solidFill>
                <a:latin typeface="Times New Roman" panose="02020603050405020304" pitchFamily="18" charset="0"/>
              </a:rPr>
              <a:t>专利法实施细则第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</a:rPr>
              <a:t>56</a:t>
            </a:r>
            <a:r>
              <a:rPr lang="zh-CN" altLang="en-US" sz="3200">
                <a:solidFill>
                  <a:srgbClr val="000000"/>
                </a:solidFill>
                <a:latin typeface="Times New Roman" panose="02020603050405020304" pitchFamily="18" charset="0"/>
              </a:rPr>
              <a:t>条第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3200">
                <a:solidFill>
                  <a:srgbClr val="000000"/>
                </a:solidFill>
                <a:latin typeface="Times New Roman" panose="02020603050405020304" pitchFamily="18" charset="0"/>
              </a:rPr>
              <a:t>款</a:t>
            </a:r>
            <a:endParaRPr lang="zh-CN" altLang="en-US" sz="32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defTabSz="914400">
              <a:lnSpc>
                <a:spcPts val="4040"/>
              </a:lnSpc>
              <a:tabLst>
                <a:tab pos="368300"/>
                <a:tab pos="393700"/>
              </a:tabLst>
            </a:pPr>
            <a:r>
              <a:rPr lang="zh-CN" altLang="en-US" sz="3200">
                <a:solidFill>
                  <a:srgbClr val="000000"/>
                </a:solidFill>
                <a:latin typeface="Times New Roman" panose="02020603050405020304" pitchFamily="18" charset="0"/>
              </a:rPr>
              <a:t>		</a:t>
            </a:r>
            <a:r>
              <a:rPr lang="zh-CN" altLang="en-US" sz="2800">
                <a:solidFill>
                  <a:srgbClr val="000000"/>
                </a:solidFill>
                <a:latin typeface="Times New Roman" panose="02020603050405020304" pitchFamily="18" charset="0"/>
              </a:rPr>
              <a:t>授予实用新型或者外观设计专利权的决定公告</a:t>
            </a:r>
            <a:endParaRPr lang="zh-CN" altLang="en-US" sz="28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defTabSz="914400">
              <a:lnSpc>
                <a:spcPts val="3365"/>
              </a:lnSpc>
              <a:tabLst>
                <a:tab pos="368300"/>
                <a:tab pos="393700"/>
              </a:tabLst>
            </a:pPr>
            <a:r>
              <a:rPr lang="zh-CN" altLang="en-US" sz="2800">
                <a:solidFill>
                  <a:srgbClr val="000000"/>
                </a:solidFill>
                <a:latin typeface="Times New Roman" panose="02020603050405020304" pitchFamily="18" charset="0"/>
              </a:rPr>
              <a:t>		后，专利法第六十条规定的专利权人或者利害</a:t>
            </a:r>
            <a:endParaRPr lang="zh-CN" altLang="en-US" sz="28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defTabSz="914400">
              <a:lnSpc>
                <a:spcPts val="3365"/>
              </a:lnSpc>
              <a:tabLst>
                <a:tab pos="368300"/>
                <a:tab pos="393700"/>
              </a:tabLst>
            </a:pPr>
            <a:r>
              <a:rPr lang="zh-CN" altLang="en-US" sz="2800">
                <a:solidFill>
                  <a:srgbClr val="000000"/>
                </a:solidFill>
                <a:latin typeface="Times New Roman" panose="02020603050405020304" pitchFamily="18" charset="0"/>
              </a:rPr>
              <a:t>		关系人可以请求国务院专利行政部门作出专利</a:t>
            </a:r>
            <a:endParaRPr lang="zh-CN" altLang="en-US" sz="28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defTabSz="914400">
              <a:lnSpc>
                <a:spcPts val="3365"/>
              </a:lnSpc>
              <a:tabLst>
                <a:tab pos="368300"/>
                <a:tab pos="393700"/>
              </a:tabLst>
            </a:pPr>
            <a:r>
              <a:rPr lang="zh-CN" altLang="en-US" sz="2800">
                <a:solidFill>
                  <a:srgbClr val="000000"/>
                </a:solidFill>
                <a:latin typeface="Times New Roman" panose="02020603050405020304" pitchFamily="18" charset="0"/>
              </a:rPr>
              <a:t>		权评价报告。</a:t>
            </a:r>
            <a:endParaRPr lang="zh-CN" altLang="en-US" sz="28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defTabSz="914400">
              <a:lnSpc>
                <a:spcPts val="4600"/>
              </a:lnSpc>
              <a:tabLst>
                <a:tab pos="368300"/>
                <a:tab pos="393700"/>
              </a:tabLst>
            </a:pPr>
            <a:r>
              <a:rPr lang="zh-CN" altLang="en-US" sz="3200">
                <a:solidFill>
                  <a:srgbClr val="000000"/>
                </a:solidFill>
                <a:latin typeface="Times New Roman" panose="02020603050405020304" pitchFamily="18" charset="0"/>
              </a:rPr>
              <a:t>适用条件</a:t>
            </a:r>
            <a:endParaRPr lang="zh-CN" altLang="en-US" sz="32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defTabSz="914400">
              <a:lnSpc>
                <a:spcPts val="4040"/>
              </a:lnSpc>
              <a:tabLst>
                <a:tab pos="368300"/>
                <a:tab pos="393700"/>
              </a:tabLst>
            </a:pPr>
            <a:r>
              <a:rPr lang="zh-CN" altLang="en-US" sz="3200">
                <a:solidFill>
                  <a:srgbClr val="000000"/>
                </a:solidFill>
                <a:latin typeface="Times New Roman" panose="02020603050405020304" pitchFamily="18" charset="0"/>
              </a:rPr>
              <a:t>		</a:t>
            </a:r>
            <a:r>
              <a:rPr lang="zh-CN" altLang="en-US" sz="2800">
                <a:solidFill>
                  <a:srgbClr val="000000"/>
                </a:solidFill>
                <a:latin typeface="Times New Roman" panose="02020603050405020304" pitchFamily="18" charset="0"/>
              </a:rPr>
              <a:t>仅专利权人或者利害关系人可以请求</a:t>
            </a:r>
            <a:endParaRPr lang="zh-CN" altLang="en-US" sz="28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defTabSz="914400">
              <a:lnSpc>
                <a:spcPts val="4040"/>
              </a:lnSpc>
              <a:tabLst>
                <a:tab pos="368300"/>
                <a:tab pos="393700"/>
              </a:tabLst>
            </a:pPr>
            <a:r>
              <a:rPr lang="zh-CN" altLang="en-US" sz="2800">
                <a:solidFill>
                  <a:srgbClr val="000000"/>
                </a:solidFill>
                <a:latin typeface="Times New Roman" panose="02020603050405020304" pitchFamily="18" charset="0"/>
              </a:rPr>
              <a:t>		只能在相关专利授权公告后提出请求</a:t>
            </a:r>
            <a:endParaRPr lang="zh-CN" altLang="en-US" sz="28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194" name="Text Box 4"/>
          <p:cNvSpPr txBox="1"/>
          <p:nvPr/>
        </p:nvSpPr>
        <p:spPr>
          <a:xfrm>
            <a:off x="757238" y="1181100"/>
            <a:ext cx="7786687" cy="4081463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914400">
              <a:lnSpc>
                <a:spcPts val="4550"/>
              </a:lnSpc>
              <a:tabLst>
                <a:tab pos="279400"/>
                <a:tab pos="673100"/>
              </a:tabLst>
            </a:pPr>
            <a:r>
              <a:rPr lang="zh-CN" altLang="en-US" sz="4000">
                <a:solidFill>
                  <a:srgbClr val="000000"/>
                </a:solidFill>
                <a:latin typeface="Times New Roman" panose="02020603050405020304" pitchFamily="18" charset="0"/>
              </a:rPr>
              <a:t>专利权评价报告的请求书及其审查</a:t>
            </a:r>
            <a:endParaRPr lang="zh-CN" altLang="en-US" sz="40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defTabSz="914400">
              <a:lnSpc>
                <a:spcPts val="1000"/>
              </a:lnSpc>
              <a:tabLst>
                <a:tab pos="279400"/>
                <a:tab pos="673100"/>
              </a:tabLst>
            </a:pPr>
            <a:endParaRPr lang="zh-CN" altLang="en-US" sz="40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defTabSz="914400">
              <a:lnSpc>
                <a:spcPts val="1000"/>
              </a:lnSpc>
              <a:tabLst>
                <a:tab pos="279400"/>
                <a:tab pos="673100"/>
              </a:tabLst>
            </a:pPr>
            <a:endParaRPr lang="zh-CN" altLang="en-US" sz="40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defTabSz="914400">
              <a:lnSpc>
                <a:spcPts val="4075"/>
              </a:lnSpc>
              <a:tabLst>
                <a:tab pos="279400"/>
                <a:tab pos="673100"/>
              </a:tabLst>
            </a:pPr>
            <a:r>
              <a:rPr lang="zh-CN" altLang="en-US" sz="400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zh-CN" altLang="en-US" sz="3200">
                <a:solidFill>
                  <a:srgbClr val="000000"/>
                </a:solidFill>
                <a:latin typeface="Times New Roman" panose="02020603050405020304" pitchFamily="18" charset="0"/>
              </a:rPr>
              <a:t>专利法实施细则第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</a:rPr>
              <a:t>56</a:t>
            </a:r>
            <a:r>
              <a:rPr lang="zh-CN" altLang="en-US" sz="3200">
                <a:solidFill>
                  <a:srgbClr val="000000"/>
                </a:solidFill>
                <a:latin typeface="Times New Roman" panose="02020603050405020304" pitchFamily="18" charset="0"/>
              </a:rPr>
              <a:t>条第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sz="3200">
                <a:solidFill>
                  <a:srgbClr val="000000"/>
                </a:solidFill>
                <a:latin typeface="Times New Roman" panose="02020603050405020304" pitchFamily="18" charset="0"/>
              </a:rPr>
              <a:t>、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</a:rPr>
              <a:t>3</a:t>
            </a:r>
            <a:r>
              <a:rPr lang="zh-CN" altLang="en-US" sz="3200">
                <a:solidFill>
                  <a:srgbClr val="000000"/>
                </a:solidFill>
                <a:latin typeface="Times New Roman" panose="02020603050405020304" pitchFamily="18" charset="0"/>
              </a:rPr>
              <a:t>款</a:t>
            </a:r>
            <a:endParaRPr lang="zh-CN" altLang="en-US" sz="32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defTabSz="914400">
              <a:lnSpc>
                <a:spcPts val="4040"/>
              </a:lnSpc>
              <a:tabLst>
                <a:tab pos="279400"/>
                <a:tab pos="673100"/>
              </a:tabLst>
            </a:pPr>
            <a:r>
              <a:rPr lang="zh-CN" altLang="en-US" sz="3200">
                <a:solidFill>
                  <a:srgbClr val="000000"/>
                </a:solidFill>
                <a:latin typeface="Times New Roman" panose="02020603050405020304" pitchFamily="18" charset="0"/>
              </a:rPr>
              <a:t>		</a:t>
            </a:r>
            <a:r>
              <a:rPr lang="zh-CN" altLang="en-US" sz="2800">
                <a:solidFill>
                  <a:srgbClr val="000000"/>
                </a:solidFill>
                <a:latin typeface="Times New Roman" panose="02020603050405020304" pitchFamily="18" charset="0"/>
              </a:rPr>
              <a:t>请求作出专利权评价报告的，应当提交专利权</a:t>
            </a:r>
            <a:endParaRPr lang="zh-CN" altLang="en-US" sz="28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defTabSz="914400">
              <a:lnSpc>
                <a:spcPts val="3365"/>
              </a:lnSpc>
              <a:tabLst>
                <a:tab pos="279400"/>
                <a:tab pos="673100"/>
              </a:tabLst>
            </a:pPr>
            <a:r>
              <a:rPr lang="zh-CN" altLang="en-US" sz="2800">
                <a:solidFill>
                  <a:srgbClr val="000000"/>
                </a:solidFill>
                <a:latin typeface="Times New Roman" panose="02020603050405020304" pitchFamily="18" charset="0"/>
              </a:rPr>
              <a:t>		评价报告请求书，写明专利号。每项请求应当</a:t>
            </a:r>
            <a:endParaRPr lang="zh-CN" altLang="en-US" sz="28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defTabSz="914400">
              <a:lnSpc>
                <a:spcPts val="3365"/>
              </a:lnSpc>
              <a:tabLst>
                <a:tab pos="279400"/>
                <a:tab pos="673100"/>
              </a:tabLst>
            </a:pPr>
            <a:r>
              <a:rPr lang="zh-CN" altLang="en-US" sz="2800">
                <a:solidFill>
                  <a:srgbClr val="000000"/>
                </a:solidFill>
                <a:latin typeface="Times New Roman" panose="02020603050405020304" pitchFamily="18" charset="0"/>
              </a:rPr>
              <a:t>		限于一项专利权。</a:t>
            </a:r>
            <a:endParaRPr lang="zh-CN" altLang="en-US" sz="28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defTabSz="914400">
              <a:lnSpc>
                <a:spcPts val="4040"/>
              </a:lnSpc>
              <a:tabLst>
                <a:tab pos="279400"/>
                <a:tab pos="673100"/>
              </a:tabLst>
            </a:pPr>
            <a:r>
              <a:rPr lang="zh-CN" altLang="en-US" sz="2800">
                <a:solidFill>
                  <a:srgbClr val="000000"/>
                </a:solidFill>
                <a:latin typeface="Times New Roman" panose="02020603050405020304" pitchFamily="18" charset="0"/>
              </a:rPr>
              <a:t>		专利权评价报告请求书不符合规定的，国务院</a:t>
            </a:r>
            <a:endParaRPr lang="zh-CN" altLang="en-US" sz="28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defTabSz="914400">
              <a:lnSpc>
                <a:spcPts val="3365"/>
              </a:lnSpc>
              <a:tabLst>
                <a:tab pos="279400"/>
                <a:tab pos="673100"/>
              </a:tabLst>
            </a:pPr>
            <a:r>
              <a:rPr lang="zh-CN" altLang="en-US" sz="2800">
                <a:solidFill>
                  <a:srgbClr val="000000"/>
                </a:solidFill>
                <a:latin typeface="Times New Roman" panose="02020603050405020304" pitchFamily="18" charset="0"/>
              </a:rPr>
              <a:t>		专利行政部门应当通知请求人在指定期限内补</a:t>
            </a:r>
            <a:endParaRPr lang="zh-CN" altLang="en-US" sz="28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defTabSz="914400">
              <a:lnSpc>
                <a:spcPts val="3365"/>
              </a:lnSpc>
              <a:tabLst>
                <a:tab pos="279400"/>
                <a:tab pos="673100"/>
              </a:tabLst>
            </a:pPr>
            <a:r>
              <a:rPr lang="zh-CN" altLang="en-US" sz="2800">
                <a:solidFill>
                  <a:srgbClr val="000000"/>
                </a:solidFill>
                <a:latin typeface="Times New Roman" panose="02020603050405020304" pitchFamily="18" charset="0"/>
              </a:rPr>
              <a:t>		正。请求人期满未补正的，视为未提出请求。</a:t>
            </a:r>
            <a:endParaRPr lang="zh-CN" altLang="en-US" sz="28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8" name="Text Box 4"/>
          <p:cNvSpPr txBox="1"/>
          <p:nvPr/>
        </p:nvSpPr>
        <p:spPr>
          <a:xfrm>
            <a:off x="955675" y="1182688"/>
            <a:ext cx="7708900" cy="396557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914400">
              <a:lnSpc>
                <a:spcPts val="4550"/>
              </a:lnSpc>
              <a:tabLst>
                <a:tab pos="393700"/>
                <a:tab pos="419100"/>
              </a:tabLst>
            </a:pPr>
            <a:r>
              <a:rPr lang="en-US" altLang="zh-CN">
                <a:latin typeface="Constantia" panose="02030602050306030303" pitchFamily="18" charset="0"/>
              </a:rPr>
              <a:t>		</a:t>
            </a:r>
            <a:r>
              <a:rPr lang="zh-CN" altLang="en-US" sz="4000">
                <a:solidFill>
                  <a:srgbClr val="000000"/>
                </a:solidFill>
                <a:latin typeface="Times New Roman" panose="02020603050405020304" pitchFamily="18" charset="0"/>
              </a:rPr>
              <a:t>评价报告的作出与查阅（</a:t>
            </a:r>
            <a:r>
              <a:rPr lang="en-US" altLang="zh-CN" sz="4000">
                <a:solidFill>
                  <a:srgbClr val="000000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4000">
                <a:solidFill>
                  <a:srgbClr val="000000"/>
                </a:solidFill>
                <a:latin typeface="Times New Roman" panose="02020603050405020304" pitchFamily="18" charset="0"/>
              </a:rPr>
              <a:t>）</a:t>
            </a:r>
            <a:endParaRPr lang="zh-CN" altLang="en-US" sz="40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defTabSz="914400">
              <a:lnSpc>
                <a:spcPts val="1000"/>
              </a:lnSpc>
              <a:tabLst>
                <a:tab pos="393700"/>
                <a:tab pos="419100"/>
              </a:tabLst>
            </a:pPr>
            <a:endParaRPr lang="zh-CN" altLang="en-US" sz="40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defTabSz="914400">
              <a:lnSpc>
                <a:spcPts val="1000"/>
              </a:lnSpc>
              <a:tabLst>
                <a:tab pos="393700"/>
                <a:tab pos="419100"/>
              </a:tabLst>
            </a:pPr>
            <a:endParaRPr lang="zh-CN" altLang="en-US" sz="40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defTabSz="914400">
              <a:lnSpc>
                <a:spcPts val="3840"/>
              </a:lnSpc>
              <a:tabLst>
                <a:tab pos="393700"/>
                <a:tab pos="419100"/>
              </a:tabLst>
            </a:pPr>
            <a:r>
              <a:rPr lang="zh-CN" altLang="en-US" sz="3200">
                <a:solidFill>
                  <a:srgbClr val="000000"/>
                </a:solidFill>
                <a:latin typeface="Times New Roman" panose="02020603050405020304" pitchFamily="18" charset="0"/>
              </a:rPr>
              <a:t>专利法实施细则第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</a:rPr>
              <a:t>57</a:t>
            </a:r>
            <a:r>
              <a:rPr lang="zh-CN" altLang="en-US" sz="3200">
                <a:solidFill>
                  <a:srgbClr val="000000"/>
                </a:solidFill>
                <a:latin typeface="Times New Roman" panose="02020603050405020304" pitchFamily="18" charset="0"/>
              </a:rPr>
              <a:t>条</a:t>
            </a:r>
            <a:endParaRPr lang="zh-CN" altLang="en-US" sz="32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defTabSz="914400">
              <a:lnSpc>
                <a:spcPts val="4040"/>
              </a:lnSpc>
              <a:tabLst>
                <a:tab pos="393700"/>
                <a:tab pos="419100"/>
              </a:tabLst>
            </a:pPr>
            <a:r>
              <a:rPr lang="zh-CN" altLang="en-US" sz="320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zh-CN" altLang="en-US" sz="2800">
                <a:solidFill>
                  <a:srgbClr val="000000"/>
                </a:solidFill>
                <a:latin typeface="Times New Roman" panose="02020603050405020304" pitchFamily="18" charset="0"/>
              </a:rPr>
              <a:t>国务院专利行政部门应当自收到专利权评价报</a:t>
            </a:r>
            <a:endParaRPr lang="zh-CN" altLang="en-US" sz="28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defTabSz="914400">
              <a:lnSpc>
                <a:spcPts val="3365"/>
              </a:lnSpc>
              <a:tabLst>
                <a:tab pos="393700"/>
                <a:tab pos="419100"/>
              </a:tabLst>
            </a:pPr>
            <a:r>
              <a:rPr lang="zh-CN" altLang="en-US" sz="2800">
                <a:solidFill>
                  <a:srgbClr val="000000"/>
                </a:solidFill>
                <a:latin typeface="Times New Roman" panose="02020603050405020304" pitchFamily="18" charset="0"/>
              </a:rPr>
              <a:t>	告请求书后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sz="2800">
                <a:solidFill>
                  <a:srgbClr val="000000"/>
                </a:solidFill>
                <a:latin typeface="Times New Roman" panose="02020603050405020304" pitchFamily="18" charset="0"/>
              </a:rPr>
              <a:t>个月内作出专利权评价报告。对同</a:t>
            </a:r>
            <a:endParaRPr lang="zh-CN" altLang="en-US" sz="28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defTabSz="914400">
              <a:lnSpc>
                <a:spcPts val="3365"/>
              </a:lnSpc>
              <a:tabLst>
                <a:tab pos="393700"/>
                <a:tab pos="419100"/>
              </a:tabLst>
            </a:pPr>
            <a:r>
              <a:rPr lang="zh-CN" altLang="en-US" sz="2800">
                <a:solidFill>
                  <a:srgbClr val="000000"/>
                </a:solidFill>
                <a:latin typeface="Times New Roman" panose="02020603050405020304" pitchFamily="18" charset="0"/>
              </a:rPr>
              <a:t>	一项实用新型或者外观设计专利权，有多个请</a:t>
            </a:r>
            <a:endParaRPr lang="zh-CN" altLang="en-US" sz="28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defTabSz="914400">
              <a:lnSpc>
                <a:spcPts val="3365"/>
              </a:lnSpc>
              <a:tabLst>
                <a:tab pos="393700"/>
                <a:tab pos="419100"/>
              </a:tabLst>
            </a:pPr>
            <a:r>
              <a:rPr lang="zh-CN" altLang="en-US" sz="2800">
                <a:solidFill>
                  <a:srgbClr val="000000"/>
                </a:solidFill>
                <a:latin typeface="Times New Roman" panose="02020603050405020304" pitchFamily="18" charset="0"/>
              </a:rPr>
              <a:t>	求人请求作出专利权评价报告的，国务院专利</a:t>
            </a:r>
            <a:endParaRPr lang="zh-CN" altLang="en-US" sz="28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defTabSz="914400">
              <a:lnSpc>
                <a:spcPts val="3365"/>
              </a:lnSpc>
              <a:tabLst>
                <a:tab pos="393700"/>
                <a:tab pos="419100"/>
              </a:tabLst>
            </a:pPr>
            <a:r>
              <a:rPr lang="zh-CN" altLang="en-US" sz="2800">
                <a:solidFill>
                  <a:srgbClr val="000000"/>
                </a:solidFill>
                <a:latin typeface="Times New Roman" panose="02020603050405020304" pitchFamily="18" charset="0"/>
              </a:rPr>
              <a:t>	行政部门仅作出一份评价报告。任何单位或者</a:t>
            </a:r>
            <a:endParaRPr lang="zh-CN" altLang="en-US" sz="28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defTabSz="914400">
              <a:lnSpc>
                <a:spcPts val="3365"/>
              </a:lnSpc>
              <a:tabLst>
                <a:tab pos="393700"/>
                <a:tab pos="419100"/>
              </a:tabLst>
            </a:pPr>
            <a:r>
              <a:rPr lang="zh-CN" altLang="en-US" sz="2800">
                <a:solidFill>
                  <a:srgbClr val="000000"/>
                </a:solidFill>
                <a:latin typeface="Times New Roman" panose="02020603050405020304" pitchFamily="18" charset="0"/>
              </a:rPr>
              <a:t>	个人可以查阅或者复制该专利权评价报告。</a:t>
            </a:r>
            <a:endParaRPr lang="zh-CN" altLang="en-US" sz="28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42" name="Text Box 4"/>
          <p:cNvSpPr txBox="1"/>
          <p:nvPr/>
        </p:nvSpPr>
        <p:spPr>
          <a:xfrm>
            <a:off x="1714500" y="3071813"/>
            <a:ext cx="1025525" cy="59055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ts val="4550"/>
              </a:lnSpc>
            </a:pPr>
            <a:r>
              <a:rPr lang="zh-CN" altLang="en-US" sz="4000">
                <a:solidFill>
                  <a:srgbClr val="000000"/>
                </a:solidFill>
                <a:latin typeface="Times New Roman" panose="02020603050405020304" pitchFamily="18" charset="0"/>
              </a:rPr>
              <a:t>八、</a:t>
            </a:r>
            <a:endParaRPr lang="zh-CN" altLang="en-US" sz="40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243" name="Text Box 5"/>
          <p:cNvSpPr txBox="1"/>
          <p:nvPr/>
        </p:nvSpPr>
        <p:spPr>
          <a:xfrm>
            <a:off x="3008313" y="3098800"/>
            <a:ext cx="3557587" cy="57785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ts val="4550"/>
              </a:lnSpc>
            </a:pPr>
            <a:r>
              <a:rPr lang="zh-CN" altLang="en-US" sz="4000">
                <a:solidFill>
                  <a:srgbClr val="000000"/>
                </a:solidFill>
                <a:latin typeface="Times New Roman" panose="02020603050405020304" pitchFamily="18" charset="0"/>
              </a:rPr>
              <a:t>期限及相关规定</a:t>
            </a:r>
            <a:endParaRPr lang="zh-CN" altLang="en-US" sz="40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266" name="Text Box 4"/>
          <p:cNvSpPr txBox="1"/>
          <p:nvPr/>
        </p:nvSpPr>
        <p:spPr>
          <a:xfrm>
            <a:off x="2959100" y="2778125"/>
            <a:ext cx="3657600" cy="538163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ts val="4225"/>
              </a:lnSpc>
            </a:pPr>
            <a:r>
              <a:rPr lang="zh-CN" altLang="en-US" sz="3600">
                <a:solidFill>
                  <a:srgbClr val="000000"/>
                </a:solidFill>
                <a:latin typeface="Times New Roman" panose="02020603050405020304" pitchFamily="18" charset="0"/>
              </a:rPr>
              <a:t>（一）期限的种类</a:t>
            </a:r>
            <a:endParaRPr lang="zh-CN" altLang="en-US" sz="36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90" name="Text Box 4"/>
          <p:cNvSpPr txBox="1"/>
          <p:nvPr/>
        </p:nvSpPr>
        <p:spPr>
          <a:xfrm>
            <a:off x="3298825" y="1181100"/>
            <a:ext cx="2541588" cy="576263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ts val="4550"/>
              </a:lnSpc>
            </a:pPr>
            <a:r>
              <a:rPr lang="zh-CN" altLang="en-US" sz="4000">
                <a:solidFill>
                  <a:srgbClr val="000000"/>
                </a:solidFill>
                <a:latin typeface="Times New Roman" panose="02020603050405020304" pitchFamily="18" charset="0"/>
              </a:rPr>
              <a:t>期限的种类</a:t>
            </a:r>
            <a:endParaRPr lang="zh-CN" altLang="en-US" sz="40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291" name="Text Box 5"/>
          <p:cNvSpPr txBox="1"/>
          <p:nvPr/>
        </p:nvSpPr>
        <p:spPr>
          <a:xfrm>
            <a:off x="890588" y="2022475"/>
            <a:ext cx="3910012" cy="4191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ts val="3290"/>
              </a:lnSpc>
            </a:pPr>
            <a:r>
              <a:rPr lang="zh-CN" altLang="en-US" sz="2800">
                <a:solidFill>
                  <a:srgbClr val="000000"/>
                </a:solidFill>
                <a:latin typeface="Times New Roman" panose="02020603050405020304" pitchFamily="18" charset="0"/>
              </a:rPr>
              <a:t>专利法意义上的期限包括</a:t>
            </a:r>
            <a:endParaRPr lang="zh-CN" altLang="en-US" sz="28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292" name="Text Box 6"/>
          <p:cNvSpPr txBox="1"/>
          <p:nvPr/>
        </p:nvSpPr>
        <p:spPr>
          <a:xfrm>
            <a:off x="1290638" y="2519363"/>
            <a:ext cx="1219200" cy="7969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ts val="2825"/>
              </a:lnSpc>
            </a:pPr>
            <a:r>
              <a:rPr lang="zh-CN" altLang="en-US" sz="2400">
                <a:solidFill>
                  <a:srgbClr val="000000"/>
                </a:solidFill>
                <a:latin typeface="Times New Roman" panose="02020603050405020304" pitchFamily="18" charset="0"/>
              </a:rPr>
              <a:t>法定期限</a:t>
            </a:r>
            <a:endParaRPr lang="zh-CN" altLang="en-US" sz="24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lnSpc>
                <a:spcPts val="3450"/>
              </a:lnSpc>
            </a:pPr>
            <a:r>
              <a:rPr lang="zh-CN" altLang="en-US" sz="2400">
                <a:solidFill>
                  <a:srgbClr val="000000"/>
                </a:solidFill>
                <a:latin typeface="Times New Roman" panose="02020603050405020304" pitchFamily="18" charset="0"/>
              </a:rPr>
              <a:t>指定期限</a:t>
            </a:r>
            <a:endParaRPr lang="zh-CN" altLang="en-US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293" name="Text Box 7"/>
          <p:cNvSpPr txBox="1"/>
          <p:nvPr/>
        </p:nvSpPr>
        <p:spPr>
          <a:xfrm>
            <a:off x="890588" y="3411538"/>
            <a:ext cx="1422400" cy="4191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ts val="3290"/>
              </a:lnSpc>
            </a:pPr>
            <a:r>
              <a:rPr lang="zh-CN" altLang="en-US" sz="2800">
                <a:solidFill>
                  <a:srgbClr val="000000"/>
                </a:solidFill>
                <a:latin typeface="Times New Roman" panose="02020603050405020304" pitchFamily="18" charset="0"/>
              </a:rPr>
              <a:t>考试重点</a:t>
            </a:r>
            <a:endParaRPr lang="zh-CN" altLang="en-US" sz="28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294" name="Text Box 8"/>
          <p:cNvSpPr txBox="1"/>
          <p:nvPr/>
        </p:nvSpPr>
        <p:spPr>
          <a:xfrm>
            <a:off x="1290638" y="3908425"/>
            <a:ext cx="1219200" cy="35877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ts val="2825"/>
              </a:lnSpc>
            </a:pPr>
            <a:r>
              <a:rPr lang="zh-CN" altLang="en-US" sz="2400">
                <a:solidFill>
                  <a:srgbClr val="000000"/>
                </a:solidFill>
                <a:latin typeface="Times New Roman" panose="02020603050405020304" pitchFamily="18" charset="0"/>
              </a:rPr>
              <a:t>法定期限</a:t>
            </a:r>
            <a:endParaRPr lang="zh-CN" altLang="en-US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295" name="Text Box 9"/>
          <p:cNvSpPr txBox="1"/>
          <p:nvPr/>
        </p:nvSpPr>
        <p:spPr>
          <a:xfrm>
            <a:off x="1290638" y="4346575"/>
            <a:ext cx="1828800" cy="35877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ts val="2825"/>
              </a:lnSpc>
            </a:pPr>
            <a:r>
              <a:rPr lang="zh-CN" altLang="en-US" sz="2400">
                <a:solidFill>
                  <a:srgbClr val="000000"/>
                </a:solidFill>
                <a:latin typeface="Times New Roman" panose="02020603050405020304" pitchFamily="18" charset="0"/>
              </a:rPr>
              <a:t>适用于当事人</a:t>
            </a:r>
            <a:endParaRPr lang="zh-CN" altLang="en-US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296" name="Text Box 10"/>
          <p:cNvSpPr txBox="1"/>
          <p:nvPr/>
        </p:nvSpPr>
        <p:spPr>
          <a:xfrm>
            <a:off x="1690688" y="4773613"/>
            <a:ext cx="1270000" cy="10287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ts val="2350"/>
              </a:lnSpc>
            </a:pPr>
            <a:r>
              <a:rPr lang="zh-CN" altLang="en-US" sz="2000">
                <a:solidFill>
                  <a:srgbClr val="000000"/>
                </a:solidFill>
                <a:latin typeface="Times New Roman" panose="02020603050405020304" pitchFamily="18" charset="0"/>
              </a:rPr>
              <a:t>专利申请人</a:t>
            </a:r>
            <a:endParaRPr lang="zh-CN" altLang="en-US" sz="20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lnSpc>
                <a:spcPts val="2875"/>
              </a:lnSpc>
            </a:pPr>
            <a:r>
              <a:rPr lang="zh-CN" altLang="en-US" sz="2000">
                <a:solidFill>
                  <a:srgbClr val="000000"/>
                </a:solidFill>
                <a:latin typeface="Times New Roman" panose="02020603050405020304" pitchFamily="18" charset="0"/>
              </a:rPr>
              <a:t>专利权人</a:t>
            </a:r>
            <a:endParaRPr lang="zh-CN" altLang="en-US" sz="20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lnSpc>
                <a:spcPts val="2875"/>
              </a:lnSpc>
            </a:pPr>
            <a:r>
              <a:rPr lang="zh-CN" altLang="en-US" sz="2000">
                <a:solidFill>
                  <a:srgbClr val="000000"/>
                </a:solidFill>
                <a:latin typeface="Times New Roman" panose="02020603050405020304" pitchFamily="18" charset="0"/>
              </a:rPr>
              <a:t>公众</a:t>
            </a:r>
            <a:endParaRPr lang="zh-CN" altLang="en-US" sz="20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314" name="Text Box 4"/>
          <p:cNvSpPr txBox="1"/>
          <p:nvPr/>
        </p:nvSpPr>
        <p:spPr>
          <a:xfrm>
            <a:off x="3552825" y="1181100"/>
            <a:ext cx="2033588" cy="576263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ts val="4550"/>
              </a:lnSpc>
            </a:pPr>
            <a:r>
              <a:rPr lang="zh-CN" altLang="en-US" sz="4000">
                <a:solidFill>
                  <a:srgbClr val="000000"/>
                </a:solidFill>
                <a:latin typeface="Times New Roman" panose="02020603050405020304" pitchFamily="18" charset="0"/>
              </a:rPr>
              <a:t>法定期限</a:t>
            </a:r>
            <a:endParaRPr lang="zh-CN" altLang="en-US" sz="40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315" name="Text Box 5"/>
          <p:cNvSpPr txBox="1"/>
          <p:nvPr/>
        </p:nvSpPr>
        <p:spPr>
          <a:xfrm>
            <a:off x="890588" y="1987550"/>
            <a:ext cx="711200" cy="417513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ts val="3290"/>
              </a:lnSpc>
            </a:pPr>
            <a:r>
              <a:rPr lang="zh-CN" altLang="en-US" sz="2800">
                <a:solidFill>
                  <a:srgbClr val="000000"/>
                </a:solidFill>
                <a:latin typeface="Times New Roman" panose="02020603050405020304" pitchFamily="18" charset="0"/>
              </a:rPr>
              <a:t>定义</a:t>
            </a:r>
            <a:endParaRPr lang="zh-CN" altLang="en-US" sz="28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316" name="Text Box 6"/>
          <p:cNvSpPr txBox="1"/>
          <p:nvPr/>
        </p:nvSpPr>
        <p:spPr>
          <a:xfrm>
            <a:off x="1290638" y="2449513"/>
            <a:ext cx="7315200" cy="10160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ts val="2825"/>
              </a:lnSpc>
            </a:pPr>
            <a:r>
              <a:rPr lang="zh-CN" altLang="en-US" sz="2400">
                <a:solidFill>
                  <a:srgbClr val="000000"/>
                </a:solidFill>
                <a:latin typeface="Times New Roman" panose="02020603050405020304" pitchFamily="18" charset="0"/>
              </a:rPr>
              <a:t>专利法及其实施细则、或者其他相关法律法规规定的、</a:t>
            </a:r>
            <a:endParaRPr lang="zh-CN" altLang="en-US" sz="24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lnSpc>
                <a:spcPts val="2590"/>
              </a:lnSpc>
            </a:pPr>
            <a:r>
              <a:rPr lang="zh-CN" altLang="en-US" sz="2400">
                <a:solidFill>
                  <a:srgbClr val="000000"/>
                </a:solidFill>
                <a:latin typeface="Times New Roman" panose="02020603050405020304" pitchFamily="18" charset="0"/>
              </a:rPr>
              <a:t>当事人行使法定权利或履行法定义务，或者国家机关</a:t>
            </a:r>
            <a:endParaRPr lang="zh-CN" altLang="en-US" sz="24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lnSpc>
                <a:spcPts val="2590"/>
              </a:lnSpc>
            </a:pPr>
            <a:r>
              <a:rPr lang="zh-CN" altLang="en-US" sz="2400">
                <a:solidFill>
                  <a:srgbClr val="000000"/>
                </a:solidFill>
                <a:latin typeface="Times New Roman" panose="02020603050405020304" pitchFamily="18" charset="0"/>
              </a:rPr>
              <a:t>履行法定职责时应当遵守的期限。</a:t>
            </a:r>
            <a:endParaRPr lang="zh-CN" altLang="en-US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317" name="Text Box 7"/>
          <p:cNvSpPr txBox="1"/>
          <p:nvPr/>
        </p:nvSpPr>
        <p:spPr>
          <a:xfrm>
            <a:off x="890588" y="3516313"/>
            <a:ext cx="1422400" cy="417512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ts val="3290"/>
              </a:lnSpc>
            </a:pPr>
            <a:r>
              <a:rPr lang="zh-CN" altLang="en-US" sz="2800">
                <a:solidFill>
                  <a:srgbClr val="000000"/>
                </a:solidFill>
                <a:latin typeface="Times New Roman" panose="02020603050405020304" pitchFamily="18" charset="0"/>
              </a:rPr>
              <a:t>适用主体</a:t>
            </a:r>
            <a:endParaRPr lang="zh-CN" altLang="en-US" sz="28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318" name="Text Box 8"/>
          <p:cNvSpPr txBox="1"/>
          <p:nvPr/>
        </p:nvSpPr>
        <p:spPr>
          <a:xfrm>
            <a:off x="1290638" y="3978275"/>
            <a:ext cx="6096000" cy="3571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ts val="2825"/>
              </a:lnSpc>
            </a:pPr>
            <a:r>
              <a:rPr lang="zh-CN" altLang="en-US" sz="2400">
                <a:solidFill>
                  <a:srgbClr val="000000"/>
                </a:solidFill>
                <a:latin typeface="Times New Roman" panose="02020603050405020304" pitchFamily="18" charset="0"/>
              </a:rPr>
              <a:t>适用于各类主体，例如申请人、公众、专利局</a:t>
            </a:r>
            <a:endParaRPr lang="zh-CN" altLang="en-US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319" name="Text Box 9"/>
          <p:cNvSpPr txBox="1"/>
          <p:nvPr/>
        </p:nvSpPr>
        <p:spPr>
          <a:xfrm>
            <a:off x="890588" y="4387850"/>
            <a:ext cx="711200" cy="417513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ts val="3290"/>
              </a:lnSpc>
            </a:pPr>
            <a:r>
              <a:rPr lang="zh-CN" altLang="en-US" sz="2800">
                <a:solidFill>
                  <a:srgbClr val="000000"/>
                </a:solidFill>
                <a:latin typeface="Times New Roman" panose="02020603050405020304" pitchFamily="18" charset="0"/>
              </a:rPr>
              <a:t>举例</a:t>
            </a:r>
            <a:endParaRPr lang="zh-CN" altLang="en-US" sz="28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320" name="Text Box 10"/>
          <p:cNvSpPr txBox="1"/>
          <p:nvPr/>
        </p:nvSpPr>
        <p:spPr>
          <a:xfrm>
            <a:off x="1290638" y="4849813"/>
            <a:ext cx="6943725" cy="1160462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ts val="2825"/>
              </a:lnSpc>
            </a:pPr>
            <a:r>
              <a:rPr lang="zh-CN" altLang="en-US" sz="2400">
                <a:solidFill>
                  <a:srgbClr val="000000"/>
                </a:solidFill>
                <a:latin typeface="Times New Roman" panose="02020603050405020304" pitchFamily="18" charset="0"/>
              </a:rPr>
              <a:t>公众对发明专利申请提出意见的期限（</a:t>
            </a:r>
            <a:r>
              <a:rPr lang="en-US" altLang="zh-CN" sz="2400">
                <a:solidFill>
                  <a:srgbClr val="000000"/>
                </a:solidFill>
                <a:latin typeface="Times New Roman" panose="02020603050405020304" pitchFamily="18" charset="0"/>
              </a:rPr>
              <a:t>R48</a:t>
            </a:r>
            <a:r>
              <a:rPr lang="zh-CN" altLang="en-US" sz="2400">
                <a:solidFill>
                  <a:srgbClr val="000000"/>
                </a:solidFill>
                <a:latin typeface="Times New Roman" panose="02020603050405020304" pitchFamily="18" charset="0"/>
              </a:rPr>
              <a:t>）</a:t>
            </a:r>
            <a:endParaRPr lang="zh-CN" altLang="en-US" sz="24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lnSpc>
                <a:spcPts val="3165"/>
              </a:lnSpc>
            </a:pPr>
            <a:r>
              <a:rPr lang="zh-CN" altLang="en-US" sz="2400">
                <a:solidFill>
                  <a:srgbClr val="000000"/>
                </a:solidFill>
                <a:latin typeface="Times New Roman" panose="02020603050405020304" pitchFamily="18" charset="0"/>
              </a:rPr>
              <a:t>专利权人缴纳授权当年以后年费的期限（</a:t>
            </a:r>
            <a:r>
              <a:rPr lang="en-US" altLang="zh-CN" sz="2400">
                <a:solidFill>
                  <a:srgbClr val="000000"/>
                </a:solidFill>
                <a:latin typeface="Times New Roman" panose="02020603050405020304" pitchFamily="18" charset="0"/>
              </a:rPr>
              <a:t>R98</a:t>
            </a:r>
            <a:r>
              <a:rPr lang="zh-CN" altLang="en-US" sz="2400">
                <a:solidFill>
                  <a:srgbClr val="000000"/>
                </a:solidFill>
                <a:latin typeface="Times New Roman" panose="02020603050405020304" pitchFamily="18" charset="0"/>
              </a:rPr>
              <a:t>）</a:t>
            </a:r>
            <a:endParaRPr lang="zh-CN" altLang="en-US" sz="24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lnSpc>
                <a:spcPts val="3165"/>
              </a:lnSpc>
            </a:pPr>
            <a:r>
              <a:rPr lang="zh-CN" altLang="en-US" sz="2400">
                <a:solidFill>
                  <a:srgbClr val="000000"/>
                </a:solidFill>
                <a:latin typeface="Times New Roman" panose="02020603050405020304" pitchFamily="18" charset="0"/>
              </a:rPr>
              <a:t>专利局及其工作人员对专利申请保密的期限（</a:t>
            </a:r>
            <a:r>
              <a:rPr lang="en-US" altLang="zh-CN" sz="2400">
                <a:solidFill>
                  <a:srgbClr val="000000"/>
                </a:solidFill>
                <a:latin typeface="Times New Roman" panose="02020603050405020304" pitchFamily="18" charset="0"/>
              </a:rPr>
              <a:t>A21</a:t>
            </a:r>
            <a:r>
              <a:rPr lang="zh-CN" altLang="en-US" sz="2400">
                <a:solidFill>
                  <a:srgbClr val="000000"/>
                </a:solidFill>
                <a:latin typeface="Times New Roman" panose="02020603050405020304" pitchFamily="18" charset="0"/>
              </a:rPr>
              <a:t>）</a:t>
            </a:r>
            <a:endParaRPr lang="zh-CN" altLang="en-US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38" name="Text Box 4"/>
          <p:cNvSpPr txBox="1"/>
          <p:nvPr/>
        </p:nvSpPr>
        <p:spPr>
          <a:xfrm>
            <a:off x="3597275" y="6315075"/>
            <a:ext cx="1924050" cy="1651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ts val="1290"/>
              </a:lnSpc>
            </a:pPr>
            <a:r>
              <a:rPr lang="en-US" altLang="zh-CN" sz="1400">
                <a:solidFill>
                  <a:srgbClr val="000000"/>
                </a:solidFill>
                <a:latin typeface="Times New Roman" panose="02020603050405020304" pitchFamily="18" charset="0"/>
              </a:rPr>
              <a:t>HE Yuefeng, SIPO 2010</a:t>
            </a:r>
            <a:endParaRPr lang="en-US" altLang="zh-CN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9" name="Text Box 5"/>
          <p:cNvSpPr txBox="1"/>
          <p:nvPr/>
        </p:nvSpPr>
        <p:spPr>
          <a:xfrm>
            <a:off x="3552825" y="1181100"/>
            <a:ext cx="2033588" cy="576263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ts val="4550"/>
              </a:lnSpc>
            </a:pPr>
            <a:r>
              <a:rPr lang="zh-CN" altLang="en-US" sz="4000">
                <a:solidFill>
                  <a:srgbClr val="000000"/>
                </a:solidFill>
                <a:latin typeface="Times New Roman" panose="02020603050405020304" pitchFamily="18" charset="0"/>
              </a:rPr>
              <a:t>指定期限</a:t>
            </a:r>
            <a:endParaRPr lang="zh-CN" altLang="en-US" sz="40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40" name="Text Box 6"/>
          <p:cNvSpPr txBox="1"/>
          <p:nvPr/>
        </p:nvSpPr>
        <p:spPr>
          <a:xfrm>
            <a:off x="1604963" y="2016125"/>
            <a:ext cx="711200" cy="4191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ts val="3290"/>
              </a:lnSpc>
            </a:pPr>
            <a:r>
              <a:rPr lang="zh-CN" altLang="en-US" sz="2800">
                <a:solidFill>
                  <a:srgbClr val="000000"/>
                </a:solidFill>
                <a:latin typeface="Times New Roman" panose="02020603050405020304" pitchFamily="18" charset="0"/>
              </a:rPr>
              <a:t>定义</a:t>
            </a:r>
            <a:endParaRPr lang="zh-CN" altLang="en-US" sz="28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41" name="Text Box 7"/>
          <p:cNvSpPr txBox="1"/>
          <p:nvPr/>
        </p:nvSpPr>
        <p:spPr>
          <a:xfrm>
            <a:off x="2005013" y="2478088"/>
            <a:ext cx="6705600" cy="1014412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ts val="2825"/>
              </a:lnSpc>
            </a:pPr>
            <a:r>
              <a:rPr lang="zh-CN" altLang="en-US" sz="2400">
                <a:solidFill>
                  <a:srgbClr val="000000"/>
                </a:solidFill>
                <a:latin typeface="Times New Roman" panose="02020603050405020304" pitchFamily="18" charset="0"/>
              </a:rPr>
              <a:t>国家知识产权局工作人员在依法作出各种通知、决</a:t>
            </a:r>
            <a:endParaRPr lang="zh-CN" altLang="en-US" sz="24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lnSpc>
                <a:spcPts val="2590"/>
              </a:lnSpc>
            </a:pPr>
            <a:r>
              <a:rPr lang="zh-CN" altLang="en-US" sz="2400">
                <a:solidFill>
                  <a:srgbClr val="000000"/>
                </a:solidFill>
                <a:latin typeface="Times New Roman" panose="02020603050405020304" pitchFamily="18" charset="0"/>
              </a:rPr>
              <a:t>定时，为申请人、专利权人或其他当事人行使法定</a:t>
            </a:r>
            <a:endParaRPr lang="zh-CN" altLang="en-US" sz="24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lnSpc>
                <a:spcPts val="2590"/>
              </a:lnSpc>
            </a:pPr>
            <a:r>
              <a:rPr lang="zh-CN" altLang="en-US" sz="2400">
                <a:solidFill>
                  <a:srgbClr val="000000"/>
                </a:solidFill>
                <a:latin typeface="Times New Roman" panose="02020603050405020304" pitchFamily="18" charset="0"/>
              </a:rPr>
              <a:t>权利或履行法定义务所指定的的期限。</a:t>
            </a:r>
            <a:endParaRPr lang="zh-CN" altLang="en-US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42" name="Text Box 8"/>
          <p:cNvSpPr txBox="1"/>
          <p:nvPr/>
        </p:nvSpPr>
        <p:spPr>
          <a:xfrm>
            <a:off x="2005013" y="3536950"/>
            <a:ext cx="6705600" cy="3571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ts val="2825"/>
              </a:lnSpc>
            </a:pPr>
            <a:r>
              <a:rPr lang="zh-CN" altLang="en-US" sz="2400">
                <a:solidFill>
                  <a:srgbClr val="000000"/>
                </a:solidFill>
                <a:latin typeface="Times New Roman" panose="02020603050405020304" pitchFamily="18" charset="0"/>
              </a:rPr>
              <a:t>可以指定期限的情形，由专利法及其实施细则规定</a:t>
            </a:r>
            <a:endParaRPr lang="zh-CN" altLang="en-US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43" name="Text Box 9"/>
          <p:cNvSpPr txBox="1"/>
          <p:nvPr/>
        </p:nvSpPr>
        <p:spPr>
          <a:xfrm>
            <a:off x="1604963" y="3946525"/>
            <a:ext cx="1422400" cy="4191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ts val="3290"/>
              </a:lnSpc>
            </a:pPr>
            <a:r>
              <a:rPr lang="zh-CN" altLang="en-US" sz="2800">
                <a:solidFill>
                  <a:srgbClr val="000000"/>
                </a:solidFill>
                <a:latin typeface="Times New Roman" panose="02020603050405020304" pitchFamily="18" charset="0"/>
              </a:rPr>
              <a:t>适用主体</a:t>
            </a:r>
            <a:endParaRPr lang="zh-CN" altLang="en-US" sz="28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44" name="Text Box 10"/>
          <p:cNvSpPr txBox="1"/>
          <p:nvPr/>
        </p:nvSpPr>
        <p:spPr>
          <a:xfrm>
            <a:off x="2005013" y="4408488"/>
            <a:ext cx="6705600" cy="357187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ts val="2825"/>
              </a:lnSpc>
            </a:pPr>
            <a:r>
              <a:rPr lang="zh-CN" altLang="en-US" sz="2400">
                <a:solidFill>
                  <a:srgbClr val="000000"/>
                </a:solidFill>
                <a:latin typeface="Times New Roman" panose="02020603050405020304" pitchFamily="18" charset="0"/>
              </a:rPr>
              <a:t>一般仅适用于专利申请人、专利权人或其他当事人</a:t>
            </a:r>
            <a:endParaRPr lang="zh-CN" altLang="en-US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45" name="Text Box 11"/>
          <p:cNvSpPr txBox="1"/>
          <p:nvPr/>
        </p:nvSpPr>
        <p:spPr>
          <a:xfrm>
            <a:off x="1604963" y="4818063"/>
            <a:ext cx="711200" cy="4191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ts val="3290"/>
              </a:lnSpc>
            </a:pPr>
            <a:r>
              <a:rPr lang="zh-CN" altLang="en-US" sz="2800">
                <a:solidFill>
                  <a:srgbClr val="000000"/>
                </a:solidFill>
                <a:latin typeface="Times New Roman" panose="02020603050405020304" pitchFamily="18" charset="0"/>
              </a:rPr>
              <a:t>举例</a:t>
            </a:r>
            <a:endParaRPr lang="zh-CN" altLang="en-US" sz="28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46" name="Text Box 12"/>
          <p:cNvSpPr txBox="1"/>
          <p:nvPr/>
        </p:nvSpPr>
        <p:spPr>
          <a:xfrm>
            <a:off x="2005013" y="5280025"/>
            <a:ext cx="6638925" cy="1160463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ts val="2825"/>
              </a:lnSpc>
            </a:pPr>
            <a:r>
              <a:rPr lang="zh-CN" altLang="en-US" sz="2400">
                <a:solidFill>
                  <a:srgbClr val="000000"/>
                </a:solidFill>
                <a:latin typeface="Times New Roman" panose="02020603050405020304" pitchFamily="18" charset="0"/>
              </a:rPr>
              <a:t>申请人答复第一次审查意见通知书的期限（</a:t>
            </a:r>
            <a:r>
              <a:rPr lang="en-US" altLang="zh-CN" sz="2400">
                <a:solidFill>
                  <a:srgbClr val="000000"/>
                </a:solidFill>
                <a:latin typeface="Times New Roman" panose="02020603050405020304" pitchFamily="18" charset="0"/>
              </a:rPr>
              <a:t>A37</a:t>
            </a:r>
            <a:r>
              <a:rPr lang="zh-CN" altLang="en-US" sz="2400">
                <a:solidFill>
                  <a:srgbClr val="000000"/>
                </a:solidFill>
                <a:latin typeface="Times New Roman" panose="02020603050405020304" pitchFamily="18" charset="0"/>
              </a:rPr>
              <a:t>）</a:t>
            </a:r>
            <a:endParaRPr lang="zh-CN" altLang="en-US" sz="24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lnSpc>
                <a:spcPts val="3165"/>
              </a:lnSpc>
            </a:pPr>
            <a:r>
              <a:rPr lang="zh-CN" altLang="en-US" sz="2400">
                <a:solidFill>
                  <a:srgbClr val="000000"/>
                </a:solidFill>
                <a:latin typeface="Times New Roman" panose="02020603050405020304" pitchFamily="18" charset="0"/>
              </a:rPr>
              <a:t>复审请求人答复审查通知书的期限（</a:t>
            </a:r>
            <a:r>
              <a:rPr lang="en-US" altLang="zh-CN" sz="2400">
                <a:solidFill>
                  <a:srgbClr val="000000"/>
                </a:solidFill>
                <a:latin typeface="Times New Roman" panose="02020603050405020304" pitchFamily="18" charset="0"/>
              </a:rPr>
              <a:t>R63.2</a:t>
            </a:r>
            <a:r>
              <a:rPr lang="zh-CN" altLang="en-US" sz="2400">
                <a:solidFill>
                  <a:srgbClr val="000000"/>
                </a:solidFill>
                <a:latin typeface="Times New Roman" panose="02020603050405020304" pitchFamily="18" charset="0"/>
              </a:rPr>
              <a:t>）</a:t>
            </a:r>
            <a:endParaRPr lang="zh-CN" altLang="en-US" sz="24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lnSpc>
                <a:spcPts val="3165"/>
              </a:lnSpc>
            </a:pPr>
            <a:r>
              <a:rPr lang="zh-CN" altLang="en-US" sz="2400">
                <a:solidFill>
                  <a:srgbClr val="000000"/>
                </a:solidFill>
                <a:latin typeface="Times New Roman" panose="02020603050405020304" pitchFamily="18" charset="0"/>
              </a:rPr>
              <a:t>专利权人答复无效宣告请求书的期限（</a:t>
            </a:r>
            <a:r>
              <a:rPr lang="en-US" altLang="zh-CN" sz="2400">
                <a:solidFill>
                  <a:srgbClr val="000000"/>
                </a:solidFill>
                <a:latin typeface="Times New Roman" panose="02020603050405020304" pitchFamily="18" charset="0"/>
              </a:rPr>
              <a:t>R68.2</a:t>
            </a:r>
            <a:r>
              <a:rPr lang="zh-CN" altLang="en-US" sz="2400">
                <a:solidFill>
                  <a:srgbClr val="000000"/>
                </a:solidFill>
                <a:latin typeface="Times New Roman" panose="02020603050405020304" pitchFamily="18" charset="0"/>
              </a:rPr>
              <a:t>）</a:t>
            </a:r>
            <a:endParaRPr lang="zh-CN" altLang="en-US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362" name="Text Box 4"/>
          <p:cNvSpPr txBox="1"/>
          <p:nvPr/>
        </p:nvSpPr>
        <p:spPr>
          <a:xfrm>
            <a:off x="1717675" y="1182688"/>
            <a:ext cx="5703888" cy="576262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ts val="4550"/>
              </a:lnSpc>
            </a:pPr>
            <a:r>
              <a:rPr lang="zh-CN" altLang="en-US" sz="4000">
                <a:solidFill>
                  <a:srgbClr val="000000"/>
                </a:solidFill>
                <a:latin typeface="Times New Roman" panose="02020603050405020304" pitchFamily="18" charset="0"/>
              </a:rPr>
              <a:t>期限规定的“五要素”（</a:t>
            </a:r>
            <a:r>
              <a:rPr lang="en-US" altLang="zh-CN" sz="4000">
                <a:solidFill>
                  <a:srgbClr val="000000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4000">
                <a:solidFill>
                  <a:srgbClr val="000000"/>
                </a:solidFill>
                <a:latin typeface="Times New Roman" panose="02020603050405020304" pitchFamily="18" charset="0"/>
              </a:rPr>
              <a:t>）</a:t>
            </a:r>
            <a:endParaRPr lang="zh-CN" altLang="en-US" sz="40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3" name="Text Box 5"/>
          <p:cNvSpPr txBox="1"/>
          <p:nvPr/>
        </p:nvSpPr>
        <p:spPr>
          <a:xfrm>
            <a:off x="890588" y="1987550"/>
            <a:ext cx="1422400" cy="417513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ts val="3290"/>
              </a:lnSpc>
            </a:pPr>
            <a:r>
              <a:rPr lang="zh-CN" altLang="en-US" sz="2800">
                <a:solidFill>
                  <a:srgbClr val="000000"/>
                </a:solidFill>
                <a:latin typeface="Times New Roman" panose="02020603050405020304" pitchFamily="18" charset="0"/>
              </a:rPr>
              <a:t>适用主体</a:t>
            </a:r>
            <a:endParaRPr lang="zh-CN" altLang="en-US" sz="28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4" name="Text Box 6"/>
          <p:cNvSpPr txBox="1"/>
          <p:nvPr/>
        </p:nvSpPr>
        <p:spPr>
          <a:xfrm>
            <a:off x="1290638" y="2449513"/>
            <a:ext cx="2438400" cy="357187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ts val="2825"/>
              </a:lnSpc>
            </a:pPr>
            <a:r>
              <a:rPr lang="zh-CN" altLang="en-US" sz="2400">
                <a:solidFill>
                  <a:srgbClr val="000000"/>
                </a:solidFill>
                <a:latin typeface="Times New Roman" panose="02020603050405020304" pitchFamily="18" charset="0"/>
              </a:rPr>
              <a:t>例如，专利申请人</a:t>
            </a:r>
            <a:endParaRPr lang="zh-CN" altLang="en-US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5" name="Text Box 7"/>
          <p:cNvSpPr txBox="1"/>
          <p:nvPr/>
        </p:nvSpPr>
        <p:spPr>
          <a:xfrm>
            <a:off x="890588" y="2859088"/>
            <a:ext cx="2489200" cy="4191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ts val="3290"/>
              </a:lnSpc>
            </a:pPr>
            <a:r>
              <a:rPr lang="zh-CN" altLang="en-US" sz="2800">
                <a:solidFill>
                  <a:srgbClr val="000000"/>
                </a:solidFill>
                <a:latin typeface="Times New Roman" panose="02020603050405020304" pitchFamily="18" charset="0"/>
              </a:rPr>
              <a:t>起算日及届满日</a:t>
            </a:r>
            <a:endParaRPr lang="zh-CN" altLang="en-US" sz="28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6" name="Text Box 8"/>
          <p:cNvSpPr txBox="1"/>
          <p:nvPr/>
        </p:nvSpPr>
        <p:spPr>
          <a:xfrm>
            <a:off x="1290638" y="3321050"/>
            <a:ext cx="4572000" cy="3571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ts val="2825"/>
              </a:lnSpc>
            </a:pPr>
            <a:r>
              <a:rPr lang="zh-CN" altLang="en-US" sz="2400">
                <a:solidFill>
                  <a:srgbClr val="000000"/>
                </a:solidFill>
                <a:latin typeface="Times New Roman" panose="02020603050405020304" pitchFamily="18" charset="0"/>
              </a:rPr>
              <a:t>起算日和届满日之一有时是隐含的</a:t>
            </a:r>
            <a:endParaRPr lang="zh-CN" altLang="en-US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7" name="Text Box 9"/>
          <p:cNvSpPr txBox="1"/>
          <p:nvPr/>
        </p:nvSpPr>
        <p:spPr>
          <a:xfrm>
            <a:off x="1690688" y="3714750"/>
            <a:ext cx="4318000" cy="29845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ts val="2350"/>
              </a:lnSpc>
            </a:pPr>
            <a:r>
              <a:rPr lang="zh-CN" altLang="en-US" sz="2000">
                <a:solidFill>
                  <a:srgbClr val="000000"/>
                </a:solidFill>
                <a:latin typeface="Times New Roman" panose="02020603050405020304" pitchFamily="18" charset="0"/>
              </a:rPr>
              <a:t>例如，申请日前、发明专利申请公布后</a:t>
            </a:r>
            <a:endParaRPr lang="zh-CN" altLang="en-US" sz="20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8" name="Text Box 10"/>
          <p:cNvSpPr txBox="1"/>
          <p:nvPr/>
        </p:nvSpPr>
        <p:spPr>
          <a:xfrm>
            <a:off x="1290638" y="4057650"/>
            <a:ext cx="7010400" cy="6873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ts val="2825"/>
              </a:lnSpc>
            </a:pPr>
            <a:r>
              <a:rPr lang="zh-CN" altLang="en-US" sz="2400">
                <a:solidFill>
                  <a:srgbClr val="000000"/>
                </a:solidFill>
                <a:latin typeface="Times New Roman" panose="02020603050405020304" pitchFamily="18" charset="0"/>
              </a:rPr>
              <a:t>当事人应当在期限届满日之前，最迟在届满日当天完</a:t>
            </a:r>
            <a:endParaRPr lang="zh-CN" altLang="en-US" sz="24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lnSpc>
                <a:spcPts val="2590"/>
              </a:lnSpc>
            </a:pPr>
            <a:r>
              <a:rPr lang="zh-CN" altLang="en-US" sz="2400">
                <a:solidFill>
                  <a:srgbClr val="000000"/>
                </a:solidFill>
                <a:latin typeface="Times New Roman" panose="02020603050405020304" pitchFamily="18" charset="0"/>
              </a:rPr>
              <a:t>成相应的行为</a:t>
            </a:r>
            <a:endParaRPr lang="zh-CN" altLang="en-US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9" name="Text Box 11"/>
          <p:cNvSpPr txBox="1"/>
          <p:nvPr/>
        </p:nvSpPr>
        <p:spPr>
          <a:xfrm>
            <a:off x="890588" y="4795838"/>
            <a:ext cx="1422400" cy="417512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ts val="3290"/>
              </a:lnSpc>
            </a:pPr>
            <a:r>
              <a:rPr lang="zh-CN" altLang="en-US" sz="2800">
                <a:solidFill>
                  <a:srgbClr val="000000"/>
                </a:solidFill>
                <a:latin typeface="Times New Roman" panose="02020603050405020304" pitchFamily="18" charset="0"/>
              </a:rPr>
              <a:t>期限长度</a:t>
            </a:r>
            <a:endParaRPr lang="zh-CN" altLang="en-US" sz="28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70" name="Text Box 12"/>
          <p:cNvSpPr txBox="1"/>
          <p:nvPr/>
        </p:nvSpPr>
        <p:spPr>
          <a:xfrm>
            <a:off x="1290638" y="5257800"/>
            <a:ext cx="3352800" cy="35877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ts val="2825"/>
              </a:lnSpc>
            </a:pPr>
            <a:r>
              <a:rPr lang="zh-CN" altLang="en-US" sz="2400">
                <a:solidFill>
                  <a:srgbClr val="000000"/>
                </a:solidFill>
                <a:latin typeface="Times New Roman" panose="02020603050405020304" pitchFamily="18" charset="0"/>
              </a:rPr>
              <a:t>期限长度有时是不固定的</a:t>
            </a:r>
            <a:endParaRPr lang="zh-CN" altLang="en-US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71" name="Text Box 13"/>
          <p:cNvSpPr txBox="1"/>
          <p:nvPr/>
        </p:nvSpPr>
        <p:spPr>
          <a:xfrm>
            <a:off x="1290638" y="5659438"/>
            <a:ext cx="6299200" cy="35877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ts val="2825"/>
              </a:lnSpc>
            </a:pPr>
            <a:r>
              <a:rPr lang="zh-CN" altLang="en-US" sz="2400">
                <a:solidFill>
                  <a:srgbClr val="000000"/>
                </a:solidFill>
                <a:latin typeface="Times New Roman" panose="02020603050405020304" pitchFamily="18" charset="0"/>
              </a:rPr>
              <a:t>例如，“专利权被授予后”，期限长度是不固定的</a:t>
            </a:r>
            <a:endParaRPr lang="zh-CN" altLang="en-US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86" name="Text Box 4"/>
          <p:cNvSpPr txBox="1"/>
          <p:nvPr/>
        </p:nvSpPr>
        <p:spPr>
          <a:xfrm>
            <a:off x="1717675" y="1182688"/>
            <a:ext cx="5703888" cy="576262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ts val="4550"/>
              </a:lnSpc>
            </a:pPr>
            <a:r>
              <a:rPr lang="zh-CN" altLang="en-US" sz="4000">
                <a:solidFill>
                  <a:srgbClr val="000000"/>
                </a:solidFill>
                <a:latin typeface="Times New Roman" panose="02020603050405020304" pitchFamily="18" charset="0"/>
              </a:rPr>
              <a:t>期限规定的“五要素”（</a:t>
            </a:r>
            <a:r>
              <a:rPr lang="en-US" altLang="zh-CN" sz="400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sz="4000">
                <a:solidFill>
                  <a:srgbClr val="000000"/>
                </a:solidFill>
                <a:latin typeface="Times New Roman" panose="02020603050405020304" pitchFamily="18" charset="0"/>
              </a:rPr>
              <a:t>）</a:t>
            </a:r>
            <a:endParaRPr lang="zh-CN" altLang="en-US" sz="40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387" name="Text Box 5"/>
          <p:cNvSpPr txBox="1"/>
          <p:nvPr/>
        </p:nvSpPr>
        <p:spPr>
          <a:xfrm>
            <a:off x="890588" y="2022475"/>
            <a:ext cx="2489200" cy="4191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ts val="3290"/>
              </a:lnSpc>
            </a:pPr>
            <a:r>
              <a:rPr lang="zh-CN" altLang="en-US" sz="2800">
                <a:solidFill>
                  <a:srgbClr val="000000"/>
                </a:solidFill>
                <a:latin typeface="Times New Roman" panose="02020603050405020304" pitchFamily="18" charset="0"/>
              </a:rPr>
              <a:t>应当完成的行为</a:t>
            </a:r>
            <a:endParaRPr lang="zh-CN" altLang="en-US" sz="28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388" name="Text Box 6"/>
          <p:cNvSpPr txBox="1"/>
          <p:nvPr/>
        </p:nvSpPr>
        <p:spPr>
          <a:xfrm>
            <a:off x="1290638" y="2519363"/>
            <a:ext cx="5486400" cy="123507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ts val="2825"/>
              </a:lnSpc>
            </a:pPr>
            <a:r>
              <a:rPr lang="zh-CN" altLang="en-US" sz="2400">
                <a:solidFill>
                  <a:srgbClr val="000000"/>
                </a:solidFill>
                <a:latin typeface="Times New Roman" panose="02020603050405020304" pitchFamily="18" charset="0"/>
              </a:rPr>
              <a:t>提出请求，例如，提出实质审查请求</a:t>
            </a:r>
            <a:endParaRPr lang="zh-CN" altLang="en-US" sz="24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lnSpc>
                <a:spcPts val="3450"/>
              </a:lnSpc>
            </a:pPr>
            <a:r>
              <a:rPr lang="zh-CN" altLang="en-US" sz="2400">
                <a:solidFill>
                  <a:srgbClr val="000000"/>
                </a:solidFill>
                <a:latin typeface="Times New Roman" panose="02020603050405020304" pitchFamily="18" charset="0"/>
              </a:rPr>
              <a:t>缴纳费用，例如，缴纳延长期限请求费</a:t>
            </a:r>
            <a:endParaRPr lang="zh-CN" altLang="en-US" sz="24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lnSpc>
                <a:spcPts val="3450"/>
              </a:lnSpc>
            </a:pPr>
            <a:r>
              <a:rPr lang="zh-CN" altLang="en-US" sz="2400">
                <a:solidFill>
                  <a:srgbClr val="000000"/>
                </a:solidFill>
                <a:latin typeface="Times New Roman" panose="02020603050405020304" pitchFamily="18" charset="0"/>
              </a:rPr>
              <a:t>提交文件，例如，提交在先申请文件副本</a:t>
            </a:r>
            <a:endParaRPr lang="zh-CN" altLang="en-US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389" name="Text Box 7"/>
          <p:cNvSpPr txBox="1"/>
          <p:nvPr/>
        </p:nvSpPr>
        <p:spPr>
          <a:xfrm>
            <a:off x="890588" y="3849688"/>
            <a:ext cx="3198812" cy="4191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ts val="3290"/>
              </a:lnSpc>
            </a:pPr>
            <a:r>
              <a:rPr lang="zh-CN" altLang="en-US" sz="2800">
                <a:solidFill>
                  <a:srgbClr val="000000"/>
                </a:solidFill>
                <a:latin typeface="Times New Roman" panose="02020603050405020304" pitchFamily="18" charset="0"/>
              </a:rPr>
              <a:t>耽误期限的法律后果</a:t>
            </a:r>
            <a:endParaRPr lang="zh-CN" altLang="en-US" sz="28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390" name="Text Box 8"/>
          <p:cNvSpPr txBox="1"/>
          <p:nvPr/>
        </p:nvSpPr>
        <p:spPr>
          <a:xfrm>
            <a:off x="1290638" y="4346575"/>
            <a:ext cx="2133600" cy="16732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ts val="2825"/>
              </a:lnSpc>
            </a:pPr>
            <a:r>
              <a:rPr lang="zh-CN" altLang="en-US" sz="2400">
                <a:solidFill>
                  <a:srgbClr val="000000"/>
                </a:solidFill>
                <a:latin typeface="Times New Roman" panose="02020603050405020304" pitchFamily="18" charset="0"/>
              </a:rPr>
              <a:t>申请被视为撤回</a:t>
            </a:r>
            <a:endParaRPr lang="zh-CN" altLang="en-US" sz="24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lnSpc>
                <a:spcPts val="3450"/>
              </a:lnSpc>
            </a:pPr>
            <a:r>
              <a:rPr lang="zh-CN" altLang="en-US" sz="2400">
                <a:solidFill>
                  <a:srgbClr val="000000"/>
                </a:solidFill>
                <a:latin typeface="Times New Roman" panose="02020603050405020304" pitchFamily="18" charset="0"/>
              </a:rPr>
              <a:t>请求视为未提出</a:t>
            </a:r>
            <a:endParaRPr lang="zh-CN" altLang="en-US" sz="24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lnSpc>
                <a:spcPts val="3450"/>
              </a:lnSpc>
            </a:pPr>
            <a:r>
              <a:rPr lang="zh-CN" altLang="en-US" sz="2400">
                <a:solidFill>
                  <a:srgbClr val="000000"/>
                </a:solidFill>
                <a:latin typeface="Times New Roman" panose="02020603050405020304" pitchFamily="18" charset="0"/>
              </a:rPr>
              <a:t>文件视为未提交</a:t>
            </a:r>
            <a:endParaRPr lang="zh-CN" altLang="en-US" sz="24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lnSpc>
                <a:spcPts val="3450"/>
              </a:lnSpc>
            </a:pPr>
            <a:r>
              <a:rPr lang="zh-CN" altLang="en-US" sz="2400">
                <a:solidFill>
                  <a:srgbClr val="000000"/>
                </a:solidFill>
                <a:latin typeface="Times New Roman" panose="02020603050405020304" pitchFamily="18" charset="0"/>
              </a:rPr>
              <a:t>权利视为放弃</a:t>
            </a:r>
            <a:endParaRPr lang="zh-CN" altLang="en-US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410" name="Text Box 4"/>
          <p:cNvSpPr txBox="1"/>
          <p:nvPr/>
        </p:nvSpPr>
        <p:spPr>
          <a:xfrm>
            <a:off x="2959100" y="2778125"/>
            <a:ext cx="3657600" cy="538163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ts val="4225"/>
              </a:lnSpc>
            </a:pPr>
            <a:r>
              <a:rPr lang="zh-CN" altLang="en-US" sz="3600">
                <a:solidFill>
                  <a:srgbClr val="000000"/>
                </a:solidFill>
                <a:latin typeface="Times New Roman" panose="02020603050405020304" pitchFamily="18" charset="0"/>
              </a:rPr>
              <a:t>（二）期限的计算</a:t>
            </a:r>
            <a:endParaRPr lang="zh-CN" altLang="en-US" sz="36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434" name="Text Box 4"/>
          <p:cNvSpPr txBox="1"/>
          <p:nvPr/>
        </p:nvSpPr>
        <p:spPr>
          <a:xfrm>
            <a:off x="2649538" y="1182688"/>
            <a:ext cx="3840162" cy="576262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ts val="4550"/>
              </a:lnSpc>
            </a:pPr>
            <a:r>
              <a:rPr lang="zh-CN" altLang="en-US" sz="4000">
                <a:solidFill>
                  <a:srgbClr val="000000"/>
                </a:solidFill>
                <a:latin typeface="Times New Roman" panose="02020603050405020304" pitchFamily="18" charset="0"/>
              </a:rPr>
              <a:t>期限的计算（</a:t>
            </a:r>
            <a:r>
              <a:rPr lang="en-US" altLang="zh-CN" sz="4000">
                <a:solidFill>
                  <a:srgbClr val="000000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4000">
                <a:solidFill>
                  <a:srgbClr val="000000"/>
                </a:solidFill>
                <a:latin typeface="Times New Roman" panose="02020603050405020304" pitchFamily="18" charset="0"/>
              </a:rPr>
              <a:t>）</a:t>
            </a:r>
            <a:endParaRPr lang="zh-CN" altLang="en-US" sz="40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35" name="Text Box 5"/>
          <p:cNvSpPr txBox="1"/>
          <p:nvPr/>
        </p:nvSpPr>
        <p:spPr>
          <a:xfrm>
            <a:off x="890588" y="2024063"/>
            <a:ext cx="3362325" cy="47625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ts val="3765"/>
              </a:lnSpc>
            </a:pPr>
            <a:r>
              <a:rPr lang="zh-CN" altLang="en-US" sz="3200">
                <a:solidFill>
                  <a:srgbClr val="000000"/>
                </a:solidFill>
                <a:latin typeface="Times New Roman" panose="02020603050405020304" pitchFamily="18" charset="0"/>
              </a:rPr>
              <a:t>期限起算日（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</a:rPr>
              <a:t>R5</a:t>
            </a:r>
            <a:r>
              <a:rPr lang="zh-CN" altLang="en-US" sz="3200">
                <a:solidFill>
                  <a:srgbClr val="000000"/>
                </a:solidFill>
                <a:latin typeface="Times New Roman" panose="02020603050405020304" pitchFamily="18" charset="0"/>
              </a:rPr>
              <a:t>）</a:t>
            </a:r>
            <a:endParaRPr lang="zh-CN" altLang="en-US" sz="3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36" name="Text Box 6"/>
          <p:cNvSpPr txBox="1"/>
          <p:nvPr/>
        </p:nvSpPr>
        <p:spPr>
          <a:xfrm>
            <a:off x="1290638" y="2595563"/>
            <a:ext cx="4978400" cy="931862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ts val="3290"/>
              </a:lnSpc>
            </a:pPr>
            <a:r>
              <a:rPr lang="zh-CN" altLang="en-US" sz="2800">
                <a:solidFill>
                  <a:srgbClr val="000000"/>
                </a:solidFill>
                <a:latin typeface="Times New Roman" panose="02020603050405020304" pitchFamily="18" charset="0"/>
              </a:rPr>
              <a:t>各种期限的第一天为期限起算日</a:t>
            </a:r>
            <a:endParaRPr lang="zh-CN" altLang="en-US" sz="28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lnSpc>
                <a:spcPts val="4040"/>
              </a:lnSpc>
            </a:pPr>
            <a:r>
              <a:rPr lang="zh-CN" altLang="en-US" sz="2800">
                <a:solidFill>
                  <a:srgbClr val="000000"/>
                </a:solidFill>
                <a:latin typeface="Times New Roman" panose="02020603050405020304" pitchFamily="18" charset="0"/>
              </a:rPr>
              <a:t>大部分法定期限</a:t>
            </a:r>
            <a:endParaRPr lang="zh-CN" altLang="en-US" sz="28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37" name="Text Box 7"/>
          <p:cNvSpPr txBox="1"/>
          <p:nvPr/>
        </p:nvSpPr>
        <p:spPr>
          <a:xfrm>
            <a:off x="1690688" y="3605213"/>
            <a:ext cx="914400" cy="35877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ts val="2825"/>
              </a:lnSpc>
            </a:pPr>
            <a:r>
              <a:rPr lang="zh-CN" altLang="en-US" sz="2400">
                <a:solidFill>
                  <a:srgbClr val="000000"/>
                </a:solidFill>
                <a:latin typeface="Times New Roman" panose="02020603050405020304" pitchFamily="18" charset="0"/>
              </a:rPr>
              <a:t>申请日</a:t>
            </a:r>
            <a:endParaRPr lang="zh-CN" altLang="en-US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38" name="Text Box 8"/>
          <p:cNvSpPr txBox="1"/>
          <p:nvPr/>
        </p:nvSpPr>
        <p:spPr>
          <a:xfrm>
            <a:off x="1690688" y="4043363"/>
            <a:ext cx="1219200" cy="35877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ts val="2825"/>
              </a:lnSpc>
            </a:pPr>
            <a:r>
              <a:rPr lang="zh-CN" altLang="en-US" sz="2400">
                <a:solidFill>
                  <a:srgbClr val="000000"/>
                </a:solidFill>
                <a:latin typeface="Times New Roman" panose="02020603050405020304" pitchFamily="18" charset="0"/>
              </a:rPr>
              <a:t>优先权日</a:t>
            </a:r>
            <a:endParaRPr lang="zh-CN" altLang="en-US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39" name="Text Box 9"/>
          <p:cNvSpPr txBox="1"/>
          <p:nvPr/>
        </p:nvSpPr>
        <p:spPr>
          <a:xfrm>
            <a:off x="1690688" y="4481513"/>
            <a:ext cx="1524000" cy="35877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ts val="2825"/>
              </a:lnSpc>
            </a:pPr>
            <a:r>
              <a:rPr lang="zh-CN" altLang="en-US" sz="2400">
                <a:solidFill>
                  <a:srgbClr val="000000"/>
                </a:solidFill>
                <a:latin typeface="Times New Roman" panose="02020603050405020304" pitchFamily="18" charset="0"/>
              </a:rPr>
              <a:t>授权公告日</a:t>
            </a:r>
            <a:endParaRPr lang="zh-CN" altLang="en-US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40" name="Text Box 10"/>
          <p:cNvSpPr txBox="1"/>
          <p:nvPr/>
        </p:nvSpPr>
        <p:spPr>
          <a:xfrm>
            <a:off x="1290638" y="4935538"/>
            <a:ext cx="4621212" cy="4191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ts val="3290"/>
              </a:lnSpc>
            </a:pPr>
            <a:r>
              <a:rPr lang="zh-CN" altLang="en-US" sz="2800">
                <a:solidFill>
                  <a:srgbClr val="000000"/>
                </a:solidFill>
                <a:latin typeface="Times New Roman" panose="02020603050405020304" pitchFamily="18" charset="0"/>
              </a:rPr>
              <a:t>部分法定期限和全部指定期限</a:t>
            </a:r>
            <a:endParaRPr lang="zh-CN" altLang="en-US" sz="28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41" name="Text Box 11"/>
          <p:cNvSpPr txBox="1"/>
          <p:nvPr/>
        </p:nvSpPr>
        <p:spPr>
          <a:xfrm>
            <a:off x="1690688" y="5432425"/>
            <a:ext cx="5181600" cy="35877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ts val="2825"/>
              </a:lnSpc>
            </a:pPr>
            <a:r>
              <a:rPr lang="zh-CN" altLang="en-US" sz="2400">
                <a:solidFill>
                  <a:srgbClr val="000000"/>
                </a:solidFill>
                <a:latin typeface="Times New Roman" panose="02020603050405020304" pitchFamily="18" charset="0"/>
              </a:rPr>
              <a:t>当事人收到通知或决定之日（送达日）</a:t>
            </a:r>
            <a:endParaRPr lang="zh-CN" altLang="en-US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458" name="Text Box 4"/>
          <p:cNvSpPr txBox="1"/>
          <p:nvPr/>
        </p:nvSpPr>
        <p:spPr>
          <a:xfrm>
            <a:off x="2649538" y="1182688"/>
            <a:ext cx="3840162" cy="576262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ts val="4550"/>
              </a:lnSpc>
            </a:pPr>
            <a:r>
              <a:rPr lang="zh-CN" altLang="en-US" sz="4000">
                <a:solidFill>
                  <a:srgbClr val="000000"/>
                </a:solidFill>
                <a:latin typeface="Times New Roman" panose="02020603050405020304" pitchFamily="18" charset="0"/>
              </a:rPr>
              <a:t>期限的计算（</a:t>
            </a:r>
            <a:r>
              <a:rPr lang="en-US" altLang="zh-CN" sz="400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sz="4000">
                <a:solidFill>
                  <a:srgbClr val="000000"/>
                </a:solidFill>
                <a:latin typeface="Times New Roman" panose="02020603050405020304" pitchFamily="18" charset="0"/>
              </a:rPr>
              <a:t>）</a:t>
            </a:r>
            <a:endParaRPr lang="zh-CN" altLang="en-US" sz="40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9459" name="Text Box 5"/>
          <p:cNvSpPr txBox="1"/>
          <p:nvPr/>
        </p:nvSpPr>
        <p:spPr>
          <a:xfrm>
            <a:off x="890588" y="2024063"/>
            <a:ext cx="3362325" cy="47625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ts val="3765"/>
              </a:lnSpc>
            </a:pPr>
            <a:r>
              <a:rPr lang="zh-CN" altLang="en-US" sz="3200">
                <a:solidFill>
                  <a:srgbClr val="000000"/>
                </a:solidFill>
                <a:latin typeface="Times New Roman" panose="02020603050405020304" pitchFamily="18" charset="0"/>
              </a:rPr>
              <a:t>期限届满日（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</a:rPr>
              <a:t>R5</a:t>
            </a:r>
            <a:r>
              <a:rPr lang="zh-CN" altLang="en-US" sz="3200">
                <a:solidFill>
                  <a:srgbClr val="000000"/>
                </a:solidFill>
                <a:latin typeface="Times New Roman" panose="02020603050405020304" pitchFamily="18" charset="0"/>
              </a:rPr>
              <a:t>）</a:t>
            </a:r>
            <a:endParaRPr lang="zh-CN" altLang="en-US" sz="3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9460" name="Text Box 6"/>
          <p:cNvSpPr txBox="1"/>
          <p:nvPr/>
        </p:nvSpPr>
        <p:spPr>
          <a:xfrm>
            <a:off x="1290638" y="2595563"/>
            <a:ext cx="7110412" cy="846137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ts val="3290"/>
              </a:lnSpc>
            </a:pPr>
            <a:r>
              <a:rPr lang="zh-CN" altLang="en-US" sz="2800">
                <a:solidFill>
                  <a:srgbClr val="000000"/>
                </a:solidFill>
                <a:latin typeface="Times New Roman" panose="02020603050405020304" pitchFamily="18" charset="0"/>
              </a:rPr>
              <a:t>期限起算之日加上法定或指定期限后的相应日</a:t>
            </a:r>
            <a:endParaRPr lang="zh-CN" altLang="en-US" sz="28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lnSpc>
                <a:spcPts val="3365"/>
              </a:lnSpc>
            </a:pPr>
            <a:r>
              <a:rPr lang="zh-CN" altLang="en-US" sz="2800">
                <a:solidFill>
                  <a:srgbClr val="000000"/>
                </a:solidFill>
                <a:latin typeface="Times New Roman" panose="02020603050405020304" pitchFamily="18" charset="0"/>
              </a:rPr>
              <a:t>即为期限的届满日。</a:t>
            </a:r>
            <a:endParaRPr lang="zh-CN" altLang="en-US" sz="28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9461" name="Text Box 7"/>
          <p:cNvSpPr txBox="1"/>
          <p:nvPr/>
        </p:nvSpPr>
        <p:spPr>
          <a:xfrm>
            <a:off x="1690688" y="3521075"/>
            <a:ext cx="5791200" cy="3571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ts val="2825"/>
              </a:lnSpc>
            </a:pPr>
            <a:r>
              <a:rPr lang="zh-CN" altLang="en-US" sz="2400">
                <a:solidFill>
                  <a:srgbClr val="000000"/>
                </a:solidFill>
                <a:latin typeface="Times New Roman" panose="02020603050405020304" pitchFamily="18" charset="0"/>
              </a:rPr>
              <a:t>计算期限届满日时，起算日不计算在期限内</a:t>
            </a:r>
            <a:endParaRPr lang="zh-CN" altLang="en-US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9462" name="Text Box 8"/>
          <p:cNvSpPr txBox="1"/>
          <p:nvPr/>
        </p:nvSpPr>
        <p:spPr>
          <a:xfrm>
            <a:off x="1290638" y="3973513"/>
            <a:ext cx="7110412" cy="846137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ts val="3290"/>
              </a:lnSpc>
            </a:pPr>
            <a:r>
              <a:rPr lang="zh-CN" altLang="en-US" sz="2800">
                <a:solidFill>
                  <a:srgbClr val="000000"/>
                </a:solidFill>
                <a:latin typeface="Times New Roman" panose="02020603050405020304" pitchFamily="18" charset="0"/>
              </a:rPr>
              <a:t>期限以年或月计算的，以其最后一月的相应日</a:t>
            </a:r>
            <a:endParaRPr lang="zh-CN" altLang="en-US" sz="28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lnSpc>
                <a:spcPts val="3365"/>
              </a:lnSpc>
            </a:pPr>
            <a:r>
              <a:rPr lang="zh-CN" altLang="en-US" sz="2800">
                <a:solidFill>
                  <a:srgbClr val="000000"/>
                </a:solidFill>
                <a:latin typeface="Times New Roman" panose="02020603050405020304" pitchFamily="18" charset="0"/>
              </a:rPr>
              <a:t>为期限届满日；</a:t>
            </a:r>
            <a:endParaRPr lang="zh-CN" altLang="en-US" sz="28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9463" name="Text Box 9"/>
          <p:cNvSpPr txBox="1"/>
          <p:nvPr/>
        </p:nvSpPr>
        <p:spPr>
          <a:xfrm>
            <a:off x="1690688" y="4897438"/>
            <a:ext cx="6400800" cy="35877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ts val="2825"/>
              </a:lnSpc>
            </a:pPr>
            <a:r>
              <a:rPr lang="zh-CN" altLang="en-US" sz="2400">
                <a:solidFill>
                  <a:srgbClr val="000000"/>
                </a:solidFill>
                <a:latin typeface="Times New Roman" panose="02020603050405020304" pitchFamily="18" charset="0"/>
              </a:rPr>
              <a:t>该月无相应日的，以该月最后一日为期限届满日</a:t>
            </a:r>
            <a:endParaRPr lang="zh-CN" altLang="en-US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482" name="Text Box 4"/>
          <p:cNvSpPr txBox="1"/>
          <p:nvPr/>
        </p:nvSpPr>
        <p:spPr>
          <a:xfrm>
            <a:off x="2649538" y="1182688"/>
            <a:ext cx="3840162" cy="576262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ts val="4550"/>
              </a:lnSpc>
            </a:pPr>
            <a:r>
              <a:rPr lang="zh-CN" altLang="en-US" sz="4000">
                <a:solidFill>
                  <a:srgbClr val="000000"/>
                </a:solidFill>
                <a:latin typeface="Times New Roman" panose="02020603050405020304" pitchFamily="18" charset="0"/>
              </a:rPr>
              <a:t>期限的计算（</a:t>
            </a:r>
            <a:r>
              <a:rPr lang="en-US" altLang="zh-CN" sz="4000">
                <a:solidFill>
                  <a:srgbClr val="000000"/>
                </a:solidFill>
                <a:latin typeface="Times New Roman" panose="02020603050405020304" pitchFamily="18" charset="0"/>
              </a:rPr>
              <a:t>3</a:t>
            </a:r>
            <a:r>
              <a:rPr lang="zh-CN" altLang="en-US" sz="4000">
                <a:solidFill>
                  <a:srgbClr val="000000"/>
                </a:solidFill>
                <a:latin typeface="Times New Roman" panose="02020603050405020304" pitchFamily="18" charset="0"/>
              </a:rPr>
              <a:t>）</a:t>
            </a:r>
            <a:endParaRPr lang="zh-CN" altLang="en-US" sz="40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483" name="Text Box 5"/>
          <p:cNvSpPr txBox="1"/>
          <p:nvPr/>
        </p:nvSpPr>
        <p:spPr>
          <a:xfrm>
            <a:off x="890588" y="2022475"/>
            <a:ext cx="2944812" cy="4191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ts val="3290"/>
              </a:lnSpc>
            </a:pPr>
            <a:r>
              <a:rPr lang="zh-CN" altLang="en-US" sz="2800">
                <a:solidFill>
                  <a:srgbClr val="000000"/>
                </a:solidFill>
                <a:latin typeface="Times New Roman" panose="02020603050405020304" pitchFamily="18" charset="0"/>
              </a:rPr>
              <a:t>期限届满日（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</a:rPr>
              <a:t>R6</a:t>
            </a:r>
            <a:r>
              <a:rPr lang="zh-CN" altLang="en-US" sz="2800">
                <a:solidFill>
                  <a:srgbClr val="000000"/>
                </a:solidFill>
                <a:latin typeface="Times New Roman" panose="02020603050405020304" pitchFamily="18" charset="0"/>
              </a:rPr>
              <a:t>）</a:t>
            </a:r>
            <a:endParaRPr lang="zh-CN" altLang="en-US" sz="28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484" name="Text Box 6"/>
          <p:cNvSpPr txBox="1"/>
          <p:nvPr/>
        </p:nvSpPr>
        <p:spPr>
          <a:xfrm>
            <a:off x="1290638" y="2519363"/>
            <a:ext cx="7010400" cy="7239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ts val="2825"/>
              </a:lnSpc>
            </a:pPr>
            <a:r>
              <a:rPr lang="zh-CN" altLang="en-US" sz="2400">
                <a:solidFill>
                  <a:srgbClr val="000000"/>
                </a:solidFill>
                <a:latin typeface="Times New Roman" panose="02020603050405020304" pitchFamily="18" charset="0"/>
              </a:rPr>
              <a:t>期限届满日是法定休假日的，以休假日后的第一个工</a:t>
            </a:r>
            <a:endParaRPr lang="zh-CN" altLang="en-US" sz="24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lnSpc>
                <a:spcPts val="2875"/>
              </a:lnSpc>
            </a:pPr>
            <a:r>
              <a:rPr lang="zh-CN" altLang="en-US" sz="2400">
                <a:solidFill>
                  <a:srgbClr val="000000"/>
                </a:solidFill>
                <a:latin typeface="Times New Roman" panose="02020603050405020304" pitchFamily="18" charset="0"/>
              </a:rPr>
              <a:t>作日为期限届满日。</a:t>
            </a:r>
            <a:endParaRPr lang="zh-CN" altLang="en-US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485" name="Text Box 7"/>
          <p:cNvSpPr txBox="1"/>
          <p:nvPr/>
        </p:nvSpPr>
        <p:spPr>
          <a:xfrm>
            <a:off x="1690688" y="3311525"/>
            <a:ext cx="5334000" cy="66357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ts val="2350"/>
              </a:lnSpc>
            </a:pPr>
            <a:r>
              <a:rPr lang="zh-CN" altLang="en-US" sz="2000">
                <a:solidFill>
                  <a:srgbClr val="000000"/>
                </a:solidFill>
                <a:latin typeface="Times New Roman" panose="02020603050405020304" pitchFamily="18" charset="0"/>
              </a:rPr>
              <a:t>第一个工作日为周休息日的，顺延至下一个周一</a:t>
            </a:r>
            <a:endParaRPr lang="zh-CN" altLang="en-US" sz="20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lnSpc>
                <a:spcPts val="2875"/>
              </a:lnSpc>
            </a:pPr>
            <a:r>
              <a:rPr lang="zh-CN" altLang="en-US" sz="2000">
                <a:solidFill>
                  <a:srgbClr val="000000"/>
                </a:solidFill>
                <a:latin typeface="Times New Roman" panose="02020603050405020304" pitchFamily="18" charset="0"/>
              </a:rPr>
              <a:t>法定休假日包含在期限内的，不予考虑和顺延</a:t>
            </a:r>
            <a:endParaRPr lang="zh-CN" altLang="en-US" sz="20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486" name="Text Box 8"/>
          <p:cNvSpPr txBox="1"/>
          <p:nvPr/>
        </p:nvSpPr>
        <p:spPr>
          <a:xfrm>
            <a:off x="1290638" y="4054475"/>
            <a:ext cx="1219200" cy="3571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ts val="2825"/>
              </a:lnSpc>
            </a:pPr>
            <a:r>
              <a:rPr lang="zh-CN" altLang="en-US" sz="2400">
                <a:solidFill>
                  <a:srgbClr val="000000"/>
                </a:solidFill>
                <a:latin typeface="Times New Roman" panose="02020603050405020304" pitchFamily="18" charset="0"/>
              </a:rPr>
              <a:t>法定节日</a:t>
            </a:r>
            <a:endParaRPr lang="zh-CN" altLang="en-US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487" name="Text Box 9"/>
          <p:cNvSpPr txBox="1"/>
          <p:nvPr/>
        </p:nvSpPr>
        <p:spPr>
          <a:xfrm>
            <a:off x="1690688" y="4479925"/>
            <a:ext cx="5842000" cy="29845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ts val="2350"/>
              </a:lnSpc>
            </a:pPr>
            <a:r>
              <a:rPr lang="zh-CN" altLang="en-US" sz="2000">
                <a:solidFill>
                  <a:srgbClr val="000000"/>
                </a:solidFill>
                <a:latin typeface="Times New Roman" panose="02020603050405020304" pitchFamily="18" charset="0"/>
              </a:rPr>
              <a:t>元旦、春节、端午节、国际劳动节、中秋节、国庆节</a:t>
            </a:r>
            <a:endParaRPr lang="zh-CN" altLang="en-US" sz="20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488" name="Text Box 10"/>
          <p:cNvSpPr txBox="1"/>
          <p:nvPr/>
        </p:nvSpPr>
        <p:spPr>
          <a:xfrm>
            <a:off x="1290638" y="4857750"/>
            <a:ext cx="1219200" cy="3571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ts val="2825"/>
              </a:lnSpc>
            </a:pPr>
            <a:r>
              <a:rPr lang="zh-CN" altLang="en-US" sz="2400">
                <a:solidFill>
                  <a:srgbClr val="000000"/>
                </a:solidFill>
                <a:latin typeface="Times New Roman" panose="02020603050405020304" pitchFamily="18" charset="0"/>
              </a:rPr>
              <a:t>法定假日</a:t>
            </a:r>
            <a:endParaRPr lang="zh-CN" altLang="en-US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489" name="Text Box 11"/>
          <p:cNvSpPr txBox="1"/>
          <p:nvPr/>
        </p:nvSpPr>
        <p:spPr>
          <a:xfrm>
            <a:off x="1690688" y="5283200"/>
            <a:ext cx="2032000" cy="29845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ts val="2350"/>
              </a:lnSpc>
            </a:pPr>
            <a:r>
              <a:rPr lang="zh-CN" altLang="en-US" sz="2000">
                <a:solidFill>
                  <a:srgbClr val="000000"/>
                </a:solidFill>
                <a:latin typeface="Times New Roman" panose="02020603050405020304" pitchFamily="18" charset="0"/>
              </a:rPr>
              <a:t>每周的周六和周日</a:t>
            </a:r>
            <a:endParaRPr lang="zh-CN" altLang="en-US" sz="20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490" name="Text Box 12"/>
          <p:cNvSpPr txBox="1"/>
          <p:nvPr/>
        </p:nvSpPr>
        <p:spPr>
          <a:xfrm>
            <a:off x="1690688" y="5648325"/>
            <a:ext cx="4824412" cy="29845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ts val="2350"/>
              </a:lnSpc>
            </a:pPr>
            <a:r>
              <a:rPr lang="zh-CN" altLang="en-US" sz="2000">
                <a:solidFill>
                  <a:srgbClr val="000000"/>
                </a:solidFill>
                <a:latin typeface="Times New Roman" panose="02020603050405020304" pitchFamily="18" charset="0"/>
              </a:rPr>
              <a:t>国家公告移用假日，以北京市政府公告为准</a:t>
            </a:r>
            <a:endParaRPr lang="zh-CN" altLang="en-US" sz="20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https://d.book118.com/628031000010006034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_rels/theme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流畅">
  <a:themeElements>
    <a:clrScheme name="流畅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流畅">
      <a:majorFont>
        <a:latin typeface="Calibri"/>
        <a:ea typeface="隶书"/>
        <a:cs typeface="Arial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宋体"/>
        <a:cs typeface="Arial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流畅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125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5">
      <vt:lpstr>Arial</vt:lpstr>
      <vt:lpstr>Calibri</vt:lpstr>
      <vt:lpstr>隶书</vt:lpstr>
      <vt:lpstr>Constantia</vt:lpstr>
      <vt:lpstr>宋体</vt:lpstr>
      <vt:lpstr>Wingdings 2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2024-09-12T06:08:43.750</cp:lastPrinted>
  <dcterms:created xsi:type="dcterms:W3CDTF">2024-09-11T22:08:43Z</dcterms:created>
  <dcterms:modified xsi:type="dcterms:W3CDTF">2024-09-11T22:08:45Z</dcterms:modified>
</cp:coreProperties>
</file>