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326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4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6.xml" /><Relationship Id="rId11" Type="http://schemas.openxmlformats.org/officeDocument/2006/relationships/tags" Target="../tags/tag87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tags" Target="../tags/tag83.xml" /><Relationship Id="rId8" Type="http://schemas.openxmlformats.org/officeDocument/2006/relationships/tags" Target="../tags/tag84.xml" /><Relationship Id="rId9" Type="http://schemas.openxmlformats.org/officeDocument/2006/relationships/tags" Target="../tags/tag8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CE1519-15F5-47B2-8628-F502FC78C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E762BA-E8C6-448E-9262-13F8490FA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847098-05A3-4926-8977-74D4ABBD5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C2BE7E-8542-4D5C-850A-11E0ED23F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0E697C-D3D9-425F-BC80-683909AEA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D9B847-C83E-43C1-B5E7-8B8F999C7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483B8A-8234-481D-BD52-C61D16CC9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B895B3-D5CA-49DE-B9A4-FC88A181D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ECBD58-D03F-4F3D-9A2C-ADCB41196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E024A7-8A4B-45EA-B65C-74409E208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9B2AAF-F762-4EC7-94F6-770ED50A8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任意多边形 14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任意多边形 11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1" name="任意多边形 10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25" name="圆角矩形 24"/>
          <p:cNvSpPr/>
          <p:nvPr>
            <p:custDataLst>
              <p:tags r:id="rId4"/>
            </p:custDataLst>
          </p:nvPr>
        </p:nvSpPr>
        <p:spPr>
          <a:xfrm rot="10800000">
            <a:off x="5155565" y="3855720"/>
            <a:ext cx="5383530" cy="11112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10" name="直接连接符 9"/>
          <p:cNvCxnSpPr/>
          <p:nvPr>
            <p:custDataLst>
              <p:tags r:id="rId5"/>
            </p:custDataLst>
          </p:nvPr>
        </p:nvCxnSpPr>
        <p:spPr>
          <a:xfrm>
            <a:off x="11197590" y="300291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接连接符 35"/>
          <p:cNvCxnSpPr/>
          <p:nvPr>
            <p:custDataLst>
              <p:tags r:id="rId6"/>
            </p:custDataLst>
          </p:nvPr>
        </p:nvCxnSpPr>
        <p:spPr>
          <a:xfrm flipH="1">
            <a:off x="11305540" y="193421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>
            <p:custDataLst>
              <p:tags r:id="rId7"/>
            </p:custDataLst>
          </p:nvPr>
        </p:nvCxnSpPr>
        <p:spPr>
          <a:xfrm flipH="1">
            <a:off x="11305540" y="347662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椭圆 21"/>
          <p:cNvSpPr/>
          <p:nvPr>
            <p:custDataLst>
              <p:tags r:id="rId8"/>
            </p:custDataLst>
          </p:nvPr>
        </p:nvSpPr>
        <p:spPr>
          <a:xfrm>
            <a:off x="10027285" y="4343400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1" name="椭圆 20"/>
          <p:cNvSpPr/>
          <p:nvPr>
            <p:custDataLst>
              <p:tags r:id="rId9"/>
            </p:custDataLst>
          </p:nvPr>
        </p:nvSpPr>
        <p:spPr>
          <a:xfrm>
            <a:off x="10133965" y="4450080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0" name="向下箭头"/>
          <p:cNvSpPr/>
          <p:nvPr>
            <p:custDataLst>
              <p:tags r:id="rId10"/>
            </p:custDataLst>
          </p:nvPr>
        </p:nvSpPr>
        <p:spPr>
          <a:xfrm>
            <a:off x="10238105" y="4542790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1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2273300" y="4438650"/>
            <a:ext cx="7589520" cy="6616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8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2273935" y="1953895"/>
            <a:ext cx="8413115" cy="556260"/>
          </a:xfrm>
          <a:prstGeom prst="rect">
            <a:avLst/>
          </a:prstGeom>
          <a:noFill/>
        </p:spPr>
        <p:txBody>
          <a:bodyPr wrap="square" lIns="91440" tIns="45720" rIns="144145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2273300" y="2510155"/>
            <a:ext cx="8413750" cy="17094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60" name="直接连接符 59"/>
          <p:cNvCxnSpPr/>
          <p:nvPr>
            <p:custDataLst>
              <p:tags r:id="rId1"/>
            </p:custDataLst>
          </p:nvPr>
        </p:nvCxnSpPr>
        <p:spPr>
          <a:xfrm flipH="1">
            <a:off x="3509010" y="1475105"/>
            <a:ext cx="0" cy="4572000"/>
          </a:xfrm>
          <a:prstGeom prst="line">
            <a:avLst/>
          </a:prstGeom>
          <a:ln>
            <a:solidFill>
              <a:schemeClr val="bg2">
                <a:lumMod val="50000"/>
                <a:alpha val="20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>
            <a:off x="-18415" y="0"/>
            <a:ext cx="2251075" cy="87185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545" h="1373">
                <a:moveTo>
                  <a:pt x="0" y="0"/>
                </a:moveTo>
                <a:lnTo>
                  <a:pt x="3545" y="0"/>
                </a:lnTo>
                <a:lnTo>
                  <a:pt x="3545" y="1023"/>
                </a:lnTo>
                <a:cubicBezTo>
                  <a:pt x="3545" y="1217"/>
                  <a:pt x="3389" y="1373"/>
                  <a:pt x="3195" y="1373"/>
                </a:cubicBezTo>
                <a:lnTo>
                  <a:pt x="9" y="1373"/>
                </a:lnTo>
                <a:lnTo>
                  <a:pt x="0" y="137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1165860" y="4138930"/>
            <a:ext cx="1375408" cy="195199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0" normalizeH="0" baseline="0" noProof="1">
                <a:solidFill>
                  <a:schemeClr val="bg1">
                    <a:lumMod val="8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just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1166495" y="1793240"/>
            <a:ext cx="1375410" cy="212221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椭圆 11"/>
          <p:cNvSpPr/>
          <p:nvPr>
            <p:custDataLst>
              <p:tags r:id="rId1"/>
            </p:custDataLst>
          </p:nvPr>
        </p:nvSpPr>
        <p:spPr>
          <a:xfrm rot="16200000">
            <a:off x="977900" y="1336040"/>
            <a:ext cx="4351020" cy="43510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1" name="椭圆 10"/>
          <p:cNvSpPr/>
          <p:nvPr>
            <p:custDataLst>
              <p:tags r:id="rId2"/>
            </p:custDataLst>
          </p:nvPr>
        </p:nvSpPr>
        <p:spPr>
          <a:xfrm rot="16200000">
            <a:off x="1828800" y="2186940"/>
            <a:ext cx="2649220" cy="26492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9" name="弧形 8"/>
          <p:cNvSpPr/>
          <p:nvPr>
            <p:custDataLst>
              <p:tags r:id="rId3"/>
            </p:custDataLst>
          </p:nvPr>
        </p:nvSpPr>
        <p:spPr>
          <a:xfrm>
            <a:off x="301625" y="659765"/>
            <a:ext cx="5703570" cy="5703570"/>
          </a:xfrm>
          <a:prstGeom prst="arc">
            <a:avLst>
              <a:gd name="adj1" fmla="val 16200000"/>
              <a:gd name="adj2" fmla="val 5319923"/>
            </a:avLst>
          </a:prstGeom>
          <a:ln>
            <a:solidFill>
              <a:schemeClr val="bg2">
                <a:lumMod val="85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圆角矩形 9"/>
          <p:cNvSpPr/>
          <p:nvPr>
            <p:custDataLst>
              <p:tags r:id="rId4"/>
            </p:custDataLst>
          </p:nvPr>
        </p:nvSpPr>
        <p:spPr>
          <a:xfrm rot="10800000">
            <a:off x="6876415" y="3851910"/>
            <a:ext cx="2408555" cy="15938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13"/>
          <p:cNvSpPr/>
          <p:nvPr>
            <p:custDataLst>
              <p:tags r:id="rId5"/>
            </p:custDataLst>
          </p:nvPr>
        </p:nvSpPr>
        <p:spPr>
          <a:xfrm flipV="1">
            <a:off x="8945880" y="0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828800" y="3004185"/>
            <a:ext cx="2649220" cy="120840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6732905" y="2092325"/>
            <a:ext cx="5005070" cy="168402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3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任意多边形 10"/>
          <p:cNvSpPr/>
          <p:nvPr>
            <p:custDataLst>
              <p:tags r:id="rId5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 6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任意多边形 13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330" y="397510"/>
            <a:ext cx="10968990" cy="585914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330" y="1075690"/>
            <a:ext cx="10968990" cy="47180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任意多边形 22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4" name="任意多边形 23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26" name="任意多边形 25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0" name="圆角矩形 29"/>
          <p:cNvSpPr/>
          <p:nvPr>
            <p:custDataLst>
              <p:tags r:id="rId4"/>
            </p:custDataLst>
          </p:nvPr>
        </p:nvSpPr>
        <p:spPr>
          <a:xfrm rot="10800000">
            <a:off x="5155565" y="3089275"/>
            <a:ext cx="5383530" cy="11112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2" name="直接连接符 31"/>
          <p:cNvCxnSpPr/>
          <p:nvPr>
            <p:custDataLst>
              <p:tags r:id="rId5"/>
            </p:custDataLst>
          </p:nvPr>
        </p:nvCxnSpPr>
        <p:spPr>
          <a:xfrm>
            <a:off x="11197590" y="298132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6"/>
            </p:custDataLst>
          </p:nvPr>
        </p:nvCxnSpPr>
        <p:spPr>
          <a:xfrm flipH="1">
            <a:off x="11305540" y="191262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接连接符 33"/>
          <p:cNvCxnSpPr/>
          <p:nvPr>
            <p:custDataLst>
              <p:tags r:id="rId7"/>
            </p:custDataLst>
          </p:nvPr>
        </p:nvCxnSpPr>
        <p:spPr>
          <a:xfrm flipH="1">
            <a:off x="11305540" y="345503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椭圆 36"/>
          <p:cNvSpPr/>
          <p:nvPr>
            <p:custDataLst>
              <p:tags r:id="rId8"/>
            </p:custDataLst>
          </p:nvPr>
        </p:nvSpPr>
        <p:spPr>
          <a:xfrm>
            <a:off x="10016490" y="3576955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8" name="椭圆 37"/>
          <p:cNvSpPr/>
          <p:nvPr>
            <p:custDataLst>
              <p:tags r:id="rId9"/>
            </p:custDataLst>
          </p:nvPr>
        </p:nvSpPr>
        <p:spPr>
          <a:xfrm>
            <a:off x="10123170" y="3683635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9" name="向下箭头"/>
          <p:cNvSpPr/>
          <p:nvPr>
            <p:custDataLst>
              <p:tags r:id="rId10"/>
            </p:custDataLst>
          </p:nvPr>
        </p:nvSpPr>
        <p:spPr>
          <a:xfrm>
            <a:off x="10227310" y="3776345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4" name="任意多边形 4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署名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7466330" y="3648075"/>
            <a:ext cx="2365375" cy="66738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2418715" y="1275715"/>
            <a:ext cx="8250555" cy="170561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 6"/>
          <p:cNvSpPr/>
          <p:nvPr>
            <p:custDataLst>
              <p:tags r:id="rId1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838200" y="365126"/>
            <a:ext cx="10515600" cy="622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838200" y="1237129"/>
            <a:ext cx="10515600" cy="49398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KSO_TEMPLATE" hidden="1"/>
          <p:cNvSpPr/>
          <p:nvPr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9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14" Type="http://schemas.openxmlformats.org/officeDocument/2006/relationships/tags" Target="../tags/tag141.xml" /><Relationship Id="rId15" Type="http://schemas.openxmlformats.org/officeDocument/2006/relationships/tags" Target="../tags/tag142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14" Type="http://schemas.openxmlformats.org/officeDocument/2006/relationships/tags" Target="../tags/tag155.xml" /><Relationship Id="rId15" Type="http://schemas.openxmlformats.org/officeDocument/2006/relationships/tags" Target="../tags/tag156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14" Type="http://schemas.openxmlformats.org/officeDocument/2006/relationships/tags" Target="../tags/tag169.xml" /><Relationship Id="rId15" Type="http://schemas.openxmlformats.org/officeDocument/2006/relationships/tags" Target="../tags/tag170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tags" Target="../tags/tag232.xml" /><Relationship Id="rId14" Type="http://schemas.openxmlformats.org/officeDocument/2006/relationships/tags" Target="../tags/tag233.xml" /><Relationship Id="rId15" Type="http://schemas.openxmlformats.org/officeDocument/2006/relationships/tags" Target="../tags/tag234.xml" /><Relationship Id="rId16" Type="http://schemas.openxmlformats.org/officeDocument/2006/relationships/tags" Target="../tags/tag235.xml" /><Relationship Id="rId17" Type="http://schemas.openxmlformats.org/officeDocument/2006/relationships/tags" Target="../tags/tag236.xml" /><Relationship Id="rId18" Type="http://schemas.openxmlformats.org/officeDocument/2006/relationships/tags" Target="../tags/tag237.xml" /><Relationship Id="rId19" Type="http://schemas.openxmlformats.org/officeDocument/2006/relationships/tags" Target="../tags/tag238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7.xml" /><Relationship Id="rId11" Type="http://schemas.openxmlformats.org/officeDocument/2006/relationships/tags" Target="../tags/tag248.xml" /><Relationship Id="rId12" Type="http://schemas.openxmlformats.org/officeDocument/2006/relationships/tags" Target="../tags/tag249.xml" /><Relationship Id="rId13" Type="http://schemas.openxmlformats.org/officeDocument/2006/relationships/tags" Target="../tags/tag250.xml" /><Relationship Id="rId14" Type="http://schemas.openxmlformats.org/officeDocument/2006/relationships/tags" Target="../tags/tag251.xml" /><Relationship Id="rId15" Type="http://schemas.openxmlformats.org/officeDocument/2006/relationships/tags" Target="../tags/tag252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tags" Target="../tags/tag24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1.xml" /><Relationship Id="rId11" Type="http://schemas.openxmlformats.org/officeDocument/2006/relationships/tags" Target="../tags/tag262.xml" /><Relationship Id="rId12" Type="http://schemas.openxmlformats.org/officeDocument/2006/relationships/tags" Target="../tags/tag263.xml" /><Relationship Id="rId13" Type="http://schemas.openxmlformats.org/officeDocument/2006/relationships/tags" Target="../tags/tag264.xml" /><Relationship Id="rId14" Type="http://schemas.openxmlformats.org/officeDocument/2006/relationships/tags" Target="../tags/tag265.xml" /><Relationship Id="rId15" Type="http://schemas.openxmlformats.org/officeDocument/2006/relationships/tags" Target="../tags/tag266.xml" /><Relationship Id="rId2" Type="http://schemas.openxmlformats.org/officeDocument/2006/relationships/tags" Target="../tags/tag253.xml" /><Relationship Id="rId3" Type="http://schemas.openxmlformats.org/officeDocument/2006/relationships/tags" Target="../tags/tag254.xml" /><Relationship Id="rId4" Type="http://schemas.openxmlformats.org/officeDocument/2006/relationships/tags" Target="../tags/tag255.xml" /><Relationship Id="rId5" Type="http://schemas.openxmlformats.org/officeDocument/2006/relationships/tags" Target="../tags/tag256.xml" /><Relationship Id="rId6" Type="http://schemas.openxmlformats.org/officeDocument/2006/relationships/tags" Target="../tags/tag257.xml" /><Relationship Id="rId7" Type="http://schemas.openxmlformats.org/officeDocument/2006/relationships/tags" Target="../tags/tag258.xml" /><Relationship Id="rId8" Type="http://schemas.openxmlformats.org/officeDocument/2006/relationships/tags" Target="../tags/tag259.xml" /><Relationship Id="rId9" Type="http://schemas.openxmlformats.org/officeDocument/2006/relationships/tags" Target="../tags/tag26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7.xml" /><Relationship Id="rId3" Type="http://schemas.openxmlformats.org/officeDocument/2006/relationships/tags" Target="../tags/tag268.xml" /><Relationship Id="rId4" Type="http://schemas.openxmlformats.org/officeDocument/2006/relationships/tags" Target="../tags/tag26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8.xml" /><Relationship Id="rId11" Type="http://schemas.openxmlformats.org/officeDocument/2006/relationships/tags" Target="../tags/tag279.xml" /><Relationship Id="rId12" Type="http://schemas.openxmlformats.org/officeDocument/2006/relationships/tags" Target="../tags/tag280.xml" /><Relationship Id="rId13" Type="http://schemas.openxmlformats.org/officeDocument/2006/relationships/tags" Target="../tags/tag281.xml" /><Relationship Id="rId14" Type="http://schemas.openxmlformats.org/officeDocument/2006/relationships/tags" Target="../tags/tag282.xml" /><Relationship Id="rId15" Type="http://schemas.openxmlformats.org/officeDocument/2006/relationships/tags" Target="../tags/tag283.xml" /><Relationship Id="rId16" Type="http://schemas.openxmlformats.org/officeDocument/2006/relationships/tags" Target="../tags/tag284.xml" /><Relationship Id="rId17" Type="http://schemas.openxmlformats.org/officeDocument/2006/relationships/tags" Target="../tags/tag285.xml" /><Relationship Id="rId18" Type="http://schemas.openxmlformats.org/officeDocument/2006/relationships/tags" Target="../tags/tag286.xml" /><Relationship Id="rId19" Type="http://schemas.openxmlformats.org/officeDocument/2006/relationships/tags" Target="../tags/tag287.xml" /><Relationship Id="rId2" Type="http://schemas.openxmlformats.org/officeDocument/2006/relationships/tags" Target="../tags/tag270.xml" /><Relationship Id="rId20" Type="http://schemas.openxmlformats.org/officeDocument/2006/relationships/tags" Target="../tags/tag288.xml" /><Relationship Id="rId21" Type="http://schemas.openxmlformats.org/officeDocument/2006/relationships/tags" Target="../tags/tag289.xml" /><Relationship Id="rId22" Type="http://schemas.openxmlformats.org/officeDocument/2006/relationships/tags" Target="../tags/tag290.xml" /><Relationship Id="rId23" Type="http://schemas.openxmlformats.org/officeDocument/2006/relationships/tags" Target="../tags/tag291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tags" Target="../tags/tag27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0.xml" /><Relationship Id="rId11" Type="http://schemas.openxmlformats.org/officeDocument/2006/relationships/tags" Target="../tags/tag301.xml" /><Relationship Id="rId12" Type="http://schemas.openxmlformats.org/officeDocument/2006/relationships/tags" Target="../tags/tag302.xml" /><Relationship Id="rId13" Type="http://schemas.openxmlformats.org/officeDocument/2006/relationships/tags" Target="../tags/tag303.xml" /><Relationship Id="rId14" Type="http://schemas.openxmlformats.org/officeDocument/2006/relationships/tags" Target="../tags/tag304.xml" /><Relationship Id="rId15" Type="http://schemas.openxmlformats.org/officeDocument/2006/relationships/tags" Target="../tags/tag305.xml" /><Relationship Id="rId2" Type="http://schemas.openxmlformats.org/officeDocument/2006/relationships/tags" Target="../tags/tag292.xml" /><Relationship Id="rId3" Type="http://schemas.openxmlformats.org/officeDocument/2006/relationships/tags" Target="../tags/tag293.xml" /><Relationship Id="rId4" Type="http://schemas.openxmlformats.org/officeDocument/2006/relationships/tags" Target="../tags/tag294.xml" /><Relationship Id="rId5" Type="http://schemas.openxmlformats.org/officeDocument/2006/relationships/tags" Target="../tags/tag295.xml" /><Relationship Id="rId6" Type="http://schemas.openxmlformats.org/officeDocument/2006/relationships/tags" Target="../tags/tag296.xml" /><Relationship Id="rId7" Type="http://schemas.openxmlformats.org/officeDocument/2006/relationships/tags" Target="../tags/tag297.xml" /><Relationship Id="rId8" Type="http://schemas.openxmlformats.org/officeDocument/2006/relationships/tags" Target="../tags/tag298.xml" /><Relationship Id="rId9" Type="http://schemas.openxmlformats.org/officeDocument/2006/relationships/tags" Target="../tags/tag29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4.xml" /><Relationship Id="rId11" Type="http://schemas.openxmlformats.org/officeDocument/2006/relationships/tags" Target="../tags/tag315.xml" /><Relationship Id="rId12" Type="http://schemas.openxmlformats.org/officeDocument/2006/relationships/tags" Target="../tags/tag316.xml" /><Relationship Id="rId13" Type="http://schemas.openxmlformats.org/officeDocument/2006/relationships/tags" Target="../tags/tag317.xml" /><Relationship Id="rId14" Type="http://schemas.openxmlformats.org/officeDocument/2006/relationships/tags" Target="../tags/tag318.xml" /><Relationship Id="rId15" Type="http://schemas.openxmlformats.org/officeDocument/2006/relationships/tags" Target="../tags/tag319.xml" /><Relationship Id="rId16" Type="http://schemas.openxmlformats.org/officeDocument/2006/relationships/tags" Target="../tags/tag320.xml" /><Relationship Id="rId17" Type="http://schemas.openxmlformats.org/officeDocument/2006/relationships/tags" Target="../tags/tag321.xml" /><Relationship Id="rId18" Type="http://schemas.openxmlformats.org/officeDocument/2006/relationships/tags" Target="../tags/tag322.xml" /><Relationship Id="rId19" Type="http://schemas.openxmlformats.org/officeDocument/2006/relationships/tags" Target="../tags/tag323.xml" /><Relationship Id="rId2" Type="http://schemas.openxmlformats.org/officeDocument/2006/relationships/tags" Target="../tags/tag306.xml" /><Relationship Id="rId20" Type="http://schemas.openxmlformats.org/officeDocument/2006/relationships/tags" Target="../tags/tag324.xml" /><Relationship Id="rId21" Type="http://schemas.openxmlformats.org/officeDocument/2006/relationships/tags" Target="../tags/tag325.xml" /><Relationship Id="rId3" Type="http://schemas.openxmlformats.org/officeDocument/2006/relationships/tags" Target="../tags/tag307.xml" /><Relationship Id="rId4" Type="http://schemas.openxmlformats.org/officeDocument/2006/relationships/tags" Target="../tags/tag308.xml" /><Relationship Id="rId5" Type="http://schemas.openxmlformats.org/officeDocument/2006/relationships/tags" Target="../tags/tag309.xml" /><Relationship Id="rId6" Type="http://schemas.openxmlformats.org/officeDocument/2006/relationships/tags" Target="../tags/tag310.xml" /><Relationship Id="rId7" Type="http://schemas.openxmlformats.org/officeDocument/2006/relationships/tags" Target="../tags/tag311.xml" /><Relationship Id="rId8" Type="http://schemas.openxmlformats.org/officeDocument/2006/relationships/tags" Target="../tags/tag312.xml" /><Relationship Id="rId9" Type="http://schemas.openxmlformats.org/officeDocument/2006/relationships/tags" Target="../tags/tag3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4303710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文本占位符 7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汇报人：</a:t>
            </a:r>
            <a:r>
              <a:rPr lang="en-US" altLang="zh-CN">
                <a:latin typeface="+mj-ea"/>
                <a:ea typeface="+mj-ea"/>
              </a:rPr>
              <a:t>xxx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9" name="文本占位符 6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2273935" y="1953895"/>
            <a:ext cx="8413115" cy="556260"/>
          </a:xfrm>
          <a:prstGeom prst="rect">
            <a:avLst/>
          </a:prstGeom>
          <a:noFill/>
        </p:spPr>
        <p:txBody>
          <a:bodyPr vert="horz" wrap="square" lIns="91440" tIns="45720" rIns="144145" bIns="45720" rtlCol="0" anchor="t">
            <a:normAutofit/>
          </a:bodyPr>
          <a:lstStyle>
            <a:defPPr>
              <a:defRPr lang="zh-CN"/>
            </a:defPPr>
            <a:lvl1pPr marL="0" marR="0" lvl="0" indent="-22860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  <a:lvl2pPr marL="68580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sz="16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</a:defRPr>
            </a:lvl2pPr>
            <a:lvl3pPr marL="114300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sz="16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</a:defRPr>
            </a:lvl3pPr>
            <a:lvl4pPr marL="160020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sz="14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</a:defRPr>
            </a:lvl4pPr>
            <a:lvl5pPr marL="205740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xxx,.</a:t>
            </a:r>
            <a:endParaRPr lang="zh-CN" altLang="en-US"/>
          </a:p>
        </p:txBody>
      </p:sp>
      <p:sp>
        <p:nvSpPr>
          <p:cNvPr id="11" name="标题 10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pPr marL="0" indent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7200"/>
              <a:t>团队建设与员工满意度关于团队建设与员工绩效的研究</a:t>
            </a:r>
            <a:endParaRPr lang="zh-CN" altLang="en-US" sz="7200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" name="文本占位符 37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CONTENTS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39" name="标题 38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40" name="圆角矩形 39"/>
          <p:cNvSpPr/>
          <p:nvPr>
            <p:custDataLst>
              <p:tags r:id="rId4"/>
            </p:custDataLst>
          </p:nvPr>
        </p:nvSpPr>
        <p:spPr>
          <a:xfrm>
            <a:off x="4404995" y="63182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1" name="序号"/>
          <p:cNvSpPr txBox="1"/>
          <p:nvPr>
            <p:custDataLst>
              <p:tags r:id="rId5"/>
            </p:custDataLst>
          </p:nvPr>
        </p:nvSpPr>
        <p:spPr>
          <a:xfrm>
            <a:off x="4404995" y="63563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01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42" name="标题"/>
          <p:cNvSpPr txBox="1"/>
          <p:nvPr>
            <p:custDataLst>
              <p:tags r:id="rId6"/>
            </p:custDataLst>
          </p:nvPr>
        </p:nvSpPr>
        <p:spPr>
          <a:xfrm>
            <a:off x="5392420" y="650875"/>
            <a:ext cx="3803650" cy="7150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Heavy"/>
              </a:rPr>
              <a:t>团队建设的重要性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Heavy"/>
            </a:endParaRPr>
          </a:p>
        </p:txBody>
      </p:sp>
      <p:sp>
        <p:nvSpPr>
          <p:cNvPr id="43" name="圆角矩形 42"/>
          <p:cNvSpPr/>
          <p:nvPr>
            <p:custDataLst>
              <p:tags r:id="rId7"/>
            </p:custDataLst>
          </p:nvPr>
        </p:nvSpPr>
        <p:spPr>
          <a:xfrm>
            <a:off x="4404995" y="162496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4" name="序号"/>
          <p:cNvSpPr txBox="1"/>
          <p:nvPr>
            <p:custDataLst>
              <p:tags r:id="rId8"/>
            </p:custDataLst>
          </p:nvPr>
        </p:nvSpPr>
        <p:spPr>
          <a:xfrm>
            <a:off x="4404995" y="162877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02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45" name="标题"/>
          <p:cNvSpPr txBox="1"/>
          <p:nvPr>
            <p:custDataLst>
              <p:tags r:id="rId9"/>
            </p:custDataLst>
          </p:nvPr>
        </p:nvSpPr>
        <p:spPr>
          <a:xfrm>
            <a:off x="5392420" y="1620520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Heavy"/>
              </a:rPr>
              <a:t>影响员工满意度的因素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Heavy"/>
            </a:endParaRPr>
          </a:p>
        </p:txBody>
      </p:sp>
      <p:sp>
        <p:nvSpPr>
          <p:cNvPr id="46" name="圆角矩形 45"/>
          <p:cNvSpPr/>
          <p:nvPr>
            <p:custDataLst>
              <p:tags r:id="rId10"/>
            </p:custDataLst>
          </p:nvPr>
        </p:nvSpPr>
        <p:spPr>
          <a:xfrm>
            <a:off x="4404995" y="261810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7" name="序号"/>
          <p:cNvSpPr txBox="1"/>
          <p:nvPr>
            <p:custDataLst>
              <p:tags r:id="rId11"/>
            </p:custDataLst>
          </p:nvPr>
        </p:nvSpPr>
        <p:spPr>
          <a:xfrm>
            <a:off x="4404995" y="262191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03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48" name="标题"/>
          <p:cNvSpPr txBox="1"/>
          <p:nvPr>
            <p:custDataLst>
              <p:tags r:id="rId12"/>
            </p:custDataLst>
          </p:nvPr>
        </p:nvSpPr>
        <p:spPr>
          <a:xfrm>
            <a:off x="5392420" y="2625725"/>
            <a:ext cx="3803650" cy="73342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Heavy"/>
              </a:rPr>
              <a:t>如何提升团队建设和员工满意度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Heavy"/>
            </a:endParaRPr>
          </a:p>
        </p:txBody>
      </p:sp>
      <p:sp>
        <p:nvSpPr>
          <p:cNvPr id="49" name="圆角矩形 48"/>
          <p:cNvSpPr/>
          <p:nvPr>
            <p:custDataLst>
              <p:tags r:id="rId13"/>
            </p:custDataLst>
          </p:nvPr>
        </p:nvSpPr>
        <p:spPr>
          <a:xfrm>
            <a:off x="4404995" y="361124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50" name="序号"/>
          <p:cNvSpPr txBox="1"/>
          <p:nvPr>
            <p:custDataLst>
              <p:tags r:id="rId14"/>
            </p:custDataLst>
          </p:nvPr>
        </p:nvSpPr>
        <p:spPr>
          <a:xfrm>
            <a:off x="4404995" y="361505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04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51" name="标题"/>
          <p:cNvSpPr txBox="1"/>
          <p:nvPr>
            <p:custDataLst>
              <p:tags r:id="rId15"/>
            </p:custDataLst>
          </p:nvPr>
        </p:nvSpPr>
        <p:spPr>
          <a:xfrm>
            <a:off x="5392420" y="3606800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Heavy"/>
              </a:rPr>
              <a:t>团队建设和员工满意度的关系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Heavy"/>
            </a:endParaRPr>
          </a:p>
        </p:txBody>
      </p:sp>
      <p:sp>
        <p:nvSpPr>
          <p:cNvPr id="52" name="圆角矩形 51"/>
          <p:cNvSpPr/>
          <p:nvPr>
            <p:custDataLst>
              <p:tags r:id="rId16"/>
            </p:custDataLst>
          </p:nvPr>
        </p:nvSpPr>
        <p:spPr>
          <a:xfrm>
            <a:off x="4404995" y="460438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53" name="序号"/>
          <p:cNvSpPr txBox="1"/>
          <p:nvPr>
            <p:custDataLst>
              <p:tags r:id="rId17"/>
            </p:custDataLst>
          </p:nvPr>
        </p:nvSpPr>
        <p:spPr>
          <a:xfrm>
            <a:off x="4404995" y="460819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05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54" name="标题"/>
          <p:cNvSpPr txBox="1"/>
          <p:nvPr>
            <p:custDataLst>
              <p:tags r:id="rId18"/>
            </p:custDataLst>
          </p:nvPr>
        </p:nvSpPr>
        <p:spPr>
          <a:xfrm>
            <a:off x="5392420" y="4608195"/>
            <a:ext cx="3803650" cy="73596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Heavy"/>
              </a:rPr>
              <a:t>案例分析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Heavy"/>
            </a:endParaRPr>
          </a:p>
        </p:txBody>
      </p:sp>
      <p:sp>
        <p:nvSpPr>
          <p:cNvPr id="55" name="圆角矩形 54"/>
          <p:cNvSpPr/>
          <p:nvPr>
            <p:custDataLst>
              <p:tags r:id="rId19"/>
            </p:custDataLst>
          </p:nvPr>
        </p:nvSpPr>
        <p:spPr>
          <a:xfrm>
            <a:off x="4404995" y="559752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56" name="序号"/>
          <p:cNvSpPr txBox="1"/>
          <p:nvPr>
            <p:custDataLst>
              <p:tags r:id="rId20"/>
            </p:custDataLst>
          </p:nvPr>
        </p:nvSpPr>
        <p:spPr>
          <a:xfrm>
            <a:off x="4404995" y="560133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06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57" name="标题"/>
          <p:cNvSpPr txBox="1"/>
          <p:nvPr>
            <p:custDataLst>
              <p:tags r:id="rId21"/>
            </p:custDataLst>
          </p:nvPr>
        </p:nvSpPr>
        <p:spPr>
          <a:xfrm>
            <a:off x="5392420" y="5601335"/>
            <a:ext cx="3803650" cy="74104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Heavy"/>
              </a:rPr>
              <a:t>结论与建议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Heavy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01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pPr mar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4800"/>
              <a:t>团队建设的重要性</a:t>
            </a:r>
            <a:endParaRPr lang="zh-CN" altLang="en-US" sz="4800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提升组织效率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3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1" name="矩形 10"/>
          <p:cNvSpPr/>
          <p:nvPr>
            <p:custDataLst>
              <p:tags r:id="rId4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6" name="TextBox 2"/>
          <p:cNvSpPr txBox="1"/>
          <p:nvPr>
            <p:custDataLst>
              <p:tags r:id="rId5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MiSans Normal"/>
                <a:ea typeface="MiSans Normal"/>
                <a:cs typeface="微软雅黑" panose="020b0503020204020204" charset="-122"/>
                <a:sym typeface="MiSans Normal"/>
              </a:rPr>
              <a:t>团队建设有助于提高员工的工作效率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MiSans Normal"/>
              <a:ea typeface="MiSans Normal"/>
              <a:cs typeface="微软雅黑" panose="020b0503020204020204" charset="-122"/>
              <a:sym typeface="MiSans Normal"/>
            </a:endParaRPr>
          </a:p>
        </p:txBody>
      </p:sp>
      <p:sp>
        <p:nvSpPr>
          <p:cNvPr id="7" name="矩形 6"/>
          <p:cNvSpPr/>
          <p:nvPr>
            <p:custDataLst>
              <p:tags r:id="rId6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2" name="矩形 11"/>
          <p:cNvSpPr/>
          <p:nvPr>
            <p:custDataLst>
              <p:tags r:id="rId7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8" name="TextBox 2"/>
          <p:cNvSpPr txBox="1"/>
          <p:nvPr>
            <p:custDataLst>
              <p:tags r:id="rId8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MiSans Normal"/>
                <a:ea typeface="MiSans Normal"/>
                <a:cs typeface="微软雅黑" panose="020b0503020204020204" charset="-122"/>
                <a:sym typeface="MiSans Normal"/>
              </a:rPr>
              <a:t>团队建设可以促进员工之间的沟通和协作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MiSans Normal"/>
              <a:ea typeface="MiSans Normal"/>
              <a:cs typeface="微软雅黑" panose="020b0503020204020204" charset="-122"/>
              <a:sym typeface="MiSans Normal"/>
            </a:endParaRPr>
          </a:p>
        </p:txBody>
      </p:sp>
      <p:sp>
        <p:nvSpPr>
          <p:cNvPr id="34" name="矩形 33"/>
          <p:cNvSpPr/>
          <p:nvPr>
            <p:custDataLst>
              <p:tags r:id="rId9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38" name="矩形 37"/>
          <p:cNvSpPr/>
          <p:nvPr>
            <p:custDataLst>
              <p:tags r:id="rId10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42" name="TextBox 2"/>
          <p:cNvSpPr txBox="1"/>
          <p:nvPr>
            <p:custDataLst>
              <p:tags r:id="rId11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MiSans Normal"/>
                <a:ea typeface="MiSans Normal"/>
                <a:cs typeface="微软雅黑" panose="020b0503020204020204" charset="-122"/>
                <a:sym typeface="MiSans Normal"/>
              </a:rPr>
              <a:t>团队建设有助于激发员工的创新精神和创造力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MiSans Normal"/>
              <a:ea typeface="MiSans Normal"/>
              <a:cs typeface="微软雅黑" panose="020b0503020204020204" charset="-122"/>
              <a:sym typeface="MiSans Normal"/>
            </a:endParaRPr>
          </a:p>
        </p:txBody>
      </p:sp>
      <p:sp>
        <p:nvSpPr>
          <p:cNvPr id="35" name="矩形 34"/>
          <p:cNvSpPr/>
          <p:nvPr>
            <p:custDataLst>
              <p:tags r:id="rId12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39" name="矩形 38"/>
          <p:cNvSpPr/>
          <p:nvPr>
            <p:custDataLst>
              <p:tags r:id="rId13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43" name="TextBox 2"/>
          <p:cNvSpPr txBox="1"/>
          <p:nvPr>
            <p:custDataLst>
              <p:tags r:id="rId14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MiSans Normal"/>
                <a:ea typeface="MiSans Normal"/>
                <a:cs typeface="微软雅黑" panose="020b0503020204020204" charset="-122"/>
                <a:sym typeface="MiSans Normal"/>
              </a:rPr>
              <a:t>团队建设可以提高员工的工作满意度和忠诚度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MiSans Normal"/>
              <a:ea typeface="MiSans Normal"/>
              <a:cs typeface="微软雅黑" panose="020b0503020204020204" charset="-122"/>
              <a:sym typeface="MiSans Normal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增强团队协作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3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66" name="矩形 65"/>
          <p:cNvSpPr/>
          <p:nvPr>
            <p:custDataLst>
              <p:tags r:id="rId4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67" name="文本框 66"/>
          <p:cNvSpPr txBox="1"/>
          <p:nvPr>
            <p:custDataLst>
              <p:tags r:id="rId5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MiSans Normal"/>
              </a:rPr>
              <a:t>团队协作可以提高工作效率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MiSans Normal"/>
            </a:endParaRPr>
          </a:p>
        </p:txBody>
      </p:sp>
      <p:sp>
        <p:nvSpPr>
          <p:cNvPr id="69" name="任意多边形: 形状 68"/>
          <p:cNvSpPr/>
          <p:nvPr>
            <p:custDataLst>
              <p:tags r:id="rId6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70" name="矩形 69"/>
          <p:cNvSpPr/>
          <p:nvPr>
            <p:custDataLst>
              <p:tags r:id="rId7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71" name="文本框 70"/>
          <p:cNvSpPr txBox="1"/>
          <p:nvPr>
            <p:custDataLst>
              <p:tags r:id="rId8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MiSans Normal"/>
              </a:rPr>
              <a:t>团队协作可以促进创新和创造力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MiSans Normal"/>
            </a:endParaRPr>
          </a:p>
        </p:txBody>
      </p:sp>
      <p:sp>
        <p:nvSpPr>
          <p:cNvPr id="73" name="任意多边形: 形状 72"/>
          <p:cNvSpPr/>
          <p:nvPr>
            <p:custDataLst>
              <p:tags r:id="rId9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75" name="文本框 74"/>
          <p:cNvSpPr txBox="1"/>
          <p:nvPr>
            <p:custDataLst>
              <p:tags r:id="rId10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MiSans Normal"/>
              </a:rPr>
              <a:t>团队协作可以增强员工的归属感和满意度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MiSans Normal"/>
            </a:endParaRPr>
          </a:p>
        </p:txBody>
      </p:sp>
      <p:sp>
        <p:nvSpPr>
          <p:cNvPr id="74" name="矩形 73"/>
          <p:cNvSpPr/>
          <p:nvPr>
            <p:custDataLst>
              <p:tags r:id="rId11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84" name="任意多边形: 形状 83"/>
          <p:cNvSpPr/>
          <p:nvPr>
            <p:custDataLst>
              <p:tags r:id="rId12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85" name="矩形 84"/>
          <p:cNvSpPr/>
          <p:nvPr>
            <p:custDataLst>
              <p:tags r:id="rId13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86" name="文本框 85"/>
          <p:cNvSpPr txBox="1"/>
          <p:nvPr>
            <p:custDataLst>
              <p:tags r:id="rId14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MiSans Normal"/>
              </a:rPr>
              <a:t>团队协作可以提升企业的竞争力和品牌价值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MiSans Normal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培养员工能力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3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4" name="矩形 13"/>
          <p:cNvSpPr/>
          <p:nvPr>
            <p:custDataLst>
              <p:tags r:id="rId4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5" name="文本框 4"/>
          <p:cNvSpPr txBox="1"/>
          <p:nvPr>
            <p:custDataLst>
              <p:tags r:id="rId5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MiSans Normal"/>
                <a:ea typeface="MiSans Normal"/>
                <a:sym typeface="MiSans Normal"/>
              </a:rPr>
              <a:t>提高员工的专业技能和知识水平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40" name="矩形 39"/>
          <p:cNvSpPr/>
          <p:nvPr>
            <p:custDataLst>
              <p:tags r:id="rId6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6" name="矩形 5"/>
          <p:cNvSpPr/>
          <p:nvPr>
            <p:custDataLst>
              <p:tags r:id="rId7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42" name="文本框 41"/>
          <p:cNvSpPr txBox="1"/>
          <p:nvPr>
            <p:custDataLst>
              <p:tags r:id="rId8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MiSans Normal"/>
                <a:ea typeface="MiSans Normal"/>
                <a:sym typeface="MiSans Normal"/>
              </a:rPr>
              <a:t>增强员工的团队合作意识和沟通能力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3" name="矩形 12"/>
          <p:cNvSpPr/>
          <p:nvPr>
            <p:custDataLst>
              <p:tags r:id="rId9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8" name="矩形 17"/>
          <p:cNvSpPr/>
          <p:nvPr>
            <p:custDataLst>
              <p:tags r:id="rId10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20" name="文本框 19"/>
          <p:cNvSpPr txBox="1"/>
          <p:nvPr>
            <p:custDataLst>
              <p:tags r:id="rId11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MiSans Normal"/>
                <a:ea typeface="MiSans Normal"/>
                <a:sym typeface="MiSans Normal"/>
              </a:rPr>
              <a:t>激发员工的创新思维和创造力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50" name="矩形 49"/>
          <p:cNvSpPr/>
          <p:nvPr>
            <p:custDataLst>
              <p:tags r:id="rId12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27" name="矩形 26"/>
          <p:cNvSpPr/>
          <p:nvPr>
            <p:custDataLst>
              <p:tags r:id="rId13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28" name="文本框 27"/>
          <p:cNvSpPr txBox="1"/>
          <p:nvPr>
            <p:custDataLst>
              <p:tags r:id="rId14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MiSans Normal"/>
                <a:ea typeface="MiSans Normal"/>
                <a:sym typeface="MiSans Normal"/>
              </a:rPr>
              <a:t>培养员工的领导力和决策能力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促进组织创新</a:t>
            </a:r>
            <a:endParaRPr lang="zh-CN" altLang="en-US"/>
          </a:p>
        </p:txBody>
      </p:sp>
      <p:sp>
        <p:nvSpPr>
          <p:cNvPr id="59" name="弧形 58"/>
          <p:cNvSpPr/>
          <p:nvPr>
            <p:custDataLst>
              <p:tags r:id="rId3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58" name="弧形 57"/>
          <p:cNvSpPr/>
          <p:nvPr>
            <p:custDataLst>
              <p:tags r:id="rId4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23" name="椭圆 22"/>
          <p:cNvSpPr/>
          <p:nvPr>
            <p:custDataLst>
              <p:tags r:id="rId5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24" name="椭圆 23"/>
          <p:cNvSpPr/>
          <p:nvPr>
            <p:custDataLst>
              <p:tags r:id="rId6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28" name="正文"/>
          <p:cNvSpPr txBox="1"/>
          <p:nvPr>
            <p:custDataLst>
              <p:tags r:id="rId7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MiSans Normal"/>
                <a:ea typeface="MiSans Normal"/>
                <a:sym typeface="MiSans Normal"/>
              </a:rPr>
              <a:t>团队建设可以培养员工的团队精神和责任感</a:t>
            </a:r>
            <a:endParaRPr lang="zh-CN" altLang="en-US" sz="1200" spc="150">
              <a:solidFill>
                <a:srgbClr val="FFFFFF"/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25" name="椭圆 24"/>
          <p:cNvSpPr/>
          <p:nvPr>
            <p:custDataLst>
              <p:tags r:id="rId8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26" name="椭圆 25"/>
          <p:cNvSpPr/>
          <p:nvPr>
            <p:custDataLst>
              <p:tags r:id="rId9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27" name="正文"/>
          <p:cNvSpPr txBox="1"/>
          <p:nvPr>
            <p:custDataLst>
              <p:tags r:id="rId10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MiSans Normal"/>
                <a:sym typeface="MiSans Normal"/>
              </a:rPr>
              <a:t>团队建设可以促进不同部门之间的沟通和合作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8" name="椭圆 7"/>
          <p:cNvSpPr/>
          <p:nvPr>
            <p:custDataLst>
              <p:tags r:id="rId11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0" name="椭圆 9"/>
          <p:cNvSpPr/>
          <p:nvPr>
            <p:custDataLst>
              <p:tags r:id="rId12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3" name="正文"/>
          <p:cNvSpPr txBox="1"/>
          <p:nvPr>
            <p:custDataLst>
              <p:tags r:id="rId13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MiSans Normal"/>
                <a:ea typeface="MiSans Normal"/>
                <a:sym typeface="MiSans Normal"/>
              </a:rPr>
              <a:t>团队协作可以提高工作效率和创新能力</a:t>
            </a:r>
            <a:endParaRPr lang="zh-CN" altLang="en-US" sz="1200" spc="150">
              <a:solidFill>
                <a:srgbClr val="FFFFFF"/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6" name="椭圆 5"/>
          <p:cNvSpPr/>
          <p:nvPr>
            <p:custDataLst>
              <p:tags r:id="rId14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5" name="椭圆 4"/>
          <p:cNvSpPr/>
          <p:nvPr>
            <p:custDataLst>
              <p:tags r:id="rId15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1" name="正文"/>
          <p:cNvSpPr txBox="1"/>
          <p:nvPr>
            <p:custDataLst>
              <p:tags r:id="rId16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MiSans Normal"/>
                <a:sym typeface="MiSans Normal"/>
              </a:rPr>
              <a:t>团队建设可以激发员工的创造力和想象力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02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pPr mar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4800"/>
              <a:t>影响员工满意度的因素</a:t>
            </a:r>
            <a:endParaRPr lang="zh-CN" altLang="en-US" sz="4800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薪酬福利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3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4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5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6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7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8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9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10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1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2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3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4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5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6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7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8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9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20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1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2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3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4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285" name="图形 19"/>
          <p:cNvSpPr/>
          <p:nvPr>
            <p:custDataLst>
              <p:tags r:id="rId25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286" name="图形 27"/>
          <p:cNvSpPr/>
          <p:nvPr>
            <p:custDataLst>
              <p:tags r:id="rId26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287" name="任意多边形: 形状 286"/>
          <p:cNvSpPr/>
          <p:nvPr>
            <p:custDataLst>
              <p:tags r:id="rId27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220" name="正文"/>
          <p:cNvSpPr txBox="1"/>
          <p:nvPr>
            <p:custDataLst>
              <p:tags r:id="rId28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MiSans Normal"/>
                <a:sym typeface="MiSans Normal"/>
              </a:rPr>
              <a:t>薪资水平：员工的薪资是否合理，是否与市场水平相符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4" name="正文"/>
          <p:cNvSpPr txBox="1"/>
          <p:nvPr>
            <p:custDataLst>
              <p:tags r:id="rId29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MiSans Normal"/>
                <a:sym typeface="MiSans Normal"/>
              </a:rPr>
              <a:t>职业发展：公司的晋升通道是否明确，是否能为员工提供良好的职业发展机会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2" name="正文"/>
          <p:cNvSpPr txBox="1"/>
          <p:nvPr>
            <p:custDataLst>
              <p:tags r:id="rId30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MiSans Normal"/>
                <a:sym typeface="MiSans Normal"/>
              </a:rPr>
              <a:t>奖金制度：公司的奖金制度是否公平，是否能激发员工的积极性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5" name="正文"/>
          <p:cNvSpPr txBox="1"/>
          <p:nvPr>
            <p:custDataLst>
              <p:tags r:id="rId31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MiSans Normal"/>
                <a:sym typeface="MiSans Normal"/>
              </a:rPr>
              <a:t>福利待遇：公司提供的福利待遇是否完善，包括五险一金、带薪假期等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</p:spTree>
    <p:custDataLst>
      <p:tags r:id="rId32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工作环境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3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7" name="对角圆角矩形 16"/>
          <p:cNvSpPr/>
          <p:nvPr>
            <p:custDataLst>
              <p:tags r:id="rId4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8" name="直角三角形 17"/>
          <p:cNvSpPr/>
          <p:nvPr>
            <p:custDataLst>
              <p:tags r:id="rId5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MiSans Normal"/>
                <a:ea typeface="MiSans Normal"/>
                <a:sym typeface="MiSans Normal"/>
              </a:rPr>
              <a:t>工作氛围：和谐、友好、支持性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53" name="对角圆角矩形 52"/>
          <p:cNvSpPr/>
          <p:nvPr>
            <p:custDataLst>
              <p:tags r:id="rId7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54" name="对角圆角矩形 53"/>
          <p:cNvSpPr/>
          <p:nvPr>
            <p:custDataLst>
              <p:tags r:id="rId8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55" name="直角三角形 54"/>
          <p:cNvSpPr/>
          <p:nvPr>
            <p:custDataLst>
              <p:tags r:id="rId9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57" name="文本框 56"/>
          <p:cNvSpPr txBox="1"/>
          <p:nvPr>
            <p:custDataLst>
              <p:tags r:id="rId10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MiSans Normal"/>
                <a:ea typeface="MiSans Normal"/>
                <a:sym typeface="MiSans Normal"/>
              </a:rPr>
              <a:t>办公环境：整洁、舒适、安静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6" name="对角圆角矩形 5"/>
          <p:cNvSpPr/>
          <p:nvPr>
            <p:custDataLst>
              <p:tags r:id="rId11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7" name="对角圆角矩形 6"/>
          <p:cNvSpPr/>
          <p:nvPr>
            <p:custDataLst>
              <p:tags r:id="rId12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8" name="直角三角形 7"/>
          <p:cNvSpPr/>
          <p:nvPr>
            <p:custDataLst>
              <p:tags r:id="rId13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9" name="文本框 8"/>
          <p:cNvSpPr txBox="1"/>
          <p:nvPr>
            <p:custDataLst>
              <p:tags r:id="rId14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MiSans Normal"/>
                <a:ea typeface="MiSans Normal"/>
                <a:sym typeface="MiSans Normal"/>
              </a:rPr>
              <a:t>工作设备：齐全、先进、易于使用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0" name="对角圆角矩形 9"/>
          <p:cNvSpPr/>
          <p:nvPr>
            <p:custDataLst>
              <p:tags r:id="rId15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1" name="对角圆角矩形 10"/>
          <p:cNvSpPr/>
          <p:nvPr>
            <p:custDataLst>
              <p:tags r:id="rId16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2" name="直角三角形 11"/>
          <p:cNvSpPr/>
          <p:nvPr>
            <p:custDataLst>
              <p:tags r:id="rId17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3" name="文本框 12"/>
          <p:cNvSpPr txBox="1"/>
          <p:nvPr>
            <p:custDataLst>
              <p:tags r:id="rId18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MiSans Normal"/>
                <a:ea typeface="MiSans Normal"/>
                <a:sym typeface="MiSans Normal"/>
              </a:rPr>
              <a:t>工作压力：适度、有挑战性、有成就感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职业发展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5" name="圆角矩形 4"/>
          <p:cNvSpPr/>
          <p:nvPr>
            <p:custDataLst>
              <p:tags r:id="rId4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6" name="圆角矩形 5"/>
          <p:cNvSpPr/>
          <p:nvPr>
            <p:custDataLst>
              <p:tags r:id="rId5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7" name="圆角矩形 6"/>
          <p:cNvSpPr/>
          <p:nvPr>
            <p:custDataLst>
              <p:tags r:id="rId6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0" name="圆角矩形 9"/>
          <p:cNvSpPr/>
          <p:nvPr>
            <p:custDataLst>
              <p:tags r:id="rId7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1" name="圆角矩形 10"/>
          <p:cNvSpPr/>
          <p:nvPr>
            <p:custDataLst>
              <p:tags r:id="rId8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2" name="圆角矩形 11"/>
          <p:cNvSpPr/>
          <p:nvPr>
            <p:custDataLst>
              <p:tags r:id="rId9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3" name="圆角矩形 12"/>
          <p:cNvSpPr/>
          <p:nvPr>
            <p:custDataLst>
              <p:tags r:id="rId10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8" name="文本框 7"/>
          <p:cNvSpPr txBox="1"/>
          <p:nvPr>
            <p:custDataLst>
              <p:tags r:id="rId11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MiSans Normal"/>
                <a:ea typeface="MiSans Normal"/>
                <a:sym typeface="MiSans Normal"/>
              </a:rPr>
              <a:t>工作成就感：员工对工作成果的认可和满足感</a:t>
            </a:r>
            <a:endParaRPr lang="zh-CN" altLang="en-US" sz="2400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9" name="文本框 8"/>
          <p:cNvSpPr txBox="1"/>
          <p:nvPr>
            <p:custDataLst>
              <p:tags r:id="rId12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MiSans Normal"/>
                <a:ea typeface="MiSans Normal"/>
                <a:sym typeface="MiSans Normal"/>
              </a:rPr>
              <a:t>工作环境：员工对工作环境和氛围的满意度和适应性</a:t>
            </a:r>
            <a:endParaRPr lang="zh-CN" altLang="en-US" sz="2400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4" name="文本框 13"/>
          <p:cNvSpPr txBox="1"/>
          <p:nvPr>
            <p:custDataLst>
              <p:tags r:id="rId13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MiSans Normal"/>
                <a:ea typeface="MiSans Normal"/>
                <a:sym typeface="MiSans Normal"/>
              </a:rPr>
              <a:t>职业晋升机会：员工对职业发展的期望和追求</a:t>
            </a:r>
            <a:endParaRPr lang="zh-CN" altLang="en-US" sz="2400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5" name="文本框 14"/>
          <p:cNvSpPr txBox="1"/>
          <p:nvPr>
            <p:custDataLst>
              <p:tags r:id="rId14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MiSans Normal"/>
                <a:ea typeface="MiSans Normal"/>
                <a:sym typeface="MiSans Normal"/>
              </a:rPr>
              <a:t>培训和学习机会：员工对提升自身能力和技能的需求</a:t>
            </a:r>
            <a:endParaRPr lang="zh-CN" altLang="en-US" sz="2400">
              <a:latin typeface="MiSans Normal"/>
              <a:ea typeface="MiSans Normal"/>
              <a:sym typeface="MiSans Normal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领导风格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3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4" name="矩形 13"/>
          <p:cNvSpPr/>
          <p:nvPr>
            <p:custDataLst>
              <p:tags r:id="rId4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5" name="文本框 4"/>
          <p:cNvSpPr txBox="1"/>
          <p:nvPr>
            <p:custDataLst>
              <p:tags r:id="rId5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MiSans Normal"/>
                <a:ea typeface="MiSans Normal"/>
                <a:sym typeface="MiSans Normal"/>
              </a:rPr>
              <a:t>民主领导：鼓励员工参与决策，提高员工的自主性和责任感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40" name="矩形 39"/>
          <p:cNvSpPr/>
          <p:nvPr>
            <p:custDataLst>
              <p:tags r:id="rId6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6" name="矩形 5"/>
          <p:cNvSpPr/>
          <p:nvPr>
            <p:custDataLst>
              <p:tags r:id="rId7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42" name="文本框 41"/>
          <p:cNvSpPr txBox="1"/>
          <p:nvPr>
            <p:custDataLst>
              <p:tags r:id="rId8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MiSans Normal"/>
                <a:ea typeface="MiSans Normal"/>
                <a:sym typeface="MiSans Normal"/>
              </a:rPr>
              <a:t>权威领导：强调领导者的权威和权力，可能影响员工的积极性和创造力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3" name="矩形 12"/>
          <p:cNvSpPr/>
          <p:nvPr>
            <p:custDataLst>
              <p:tags r:id="rId9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8" name="矩形 17"/>
          <p:cNvSpPr/>
          <p:nvPr>
            <p:custDataLst>
              <p:tags r:id="rId10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20" name="文本框 19"/>
          <p:cNvSpPr txBox="1"/>
          <p:nvPr>
            <p:custDataLst>
              <p:tags r:id="rId11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MiSans Normal"/>
                <a:ea typeface="MiSans Normal"/>
                <a:sym typeface="MiSans Normal"/>
              </a:rPr>
              <a:t>放任领导：给予员工充分的自由和自主权，可能导致员工缺乏方向和动力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50" name="矩形 49"/>
          <p:cNvSpPr/>
          <p:nvPr>
            <p:custDataLst>
              <p:tags r:id="rId12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27" name="矩形 26"/>
          <p:cNvSpPr/>
          <p:nvPr>
            <p:custDataLst>
              <p:tags r:id="rId13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28" name="文本框 27"/>
          <p:cNvSpPr txBox="1"/>
          <p:nvPr>
            <p:custDataLst>
              <p:tags r:id="rId14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MiSans Normal"/>
                <a:ea typeface="MiSans Normal"/>
                <a:sym typeface="MiSans Normal"/>
              </a:rPr>
              <a:t>变革领导：鼓励创新和变革，可能带来员工的不适应和压力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03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pPr mar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4800"/>
              <a:t>如何提升团队建设和员工满意度</a:t>
            </a:r>
            <a:endParaRPr lang="zh-CN" altLang="en-US" sz="4800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建立有效的沟通机制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3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5" name="五边形 17"/>
          <p:cNvSpPr/>
          <p:nvPr>
            <p:custDataLst>
              <p:tags r:id="rId4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6" name="任意多边形 18"/>
          <p:cNvSpPr/>
          <p:nvPr>
            <p:custDataLst>
              <p:tags r:id="rId5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7" name="任意多边形 19"/>
          <p:cNvSpPr/>
          <p:nvPr>
            <p:custDataLst>
              <p:tags r:id="rId6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8" name="五边形 2"/>
          <p:cNvSpPr/>
          <p:nvPr>
            <p:custDataLst>
              <p:tags r:id="rId7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9" name="五边形 3"/>
          <p:cNvSpPr/>
          <p:nvPr>
            <p:custDataLst>
              <p:tags r:id="rId8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" name="任意多边形 4"/>
          <p:cNvSpPr/>
          <p:nvPr>
            <p:custDataLst>
              <p:tags r:id="rId9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1" name="任意多边形 5"/>
          <p:cNvSpPr/>
          <p:nvPr>
            <p:custDataLst>
              <p:tags r:id="rId10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MiSans Normal"/>
                <a:ea typeface="MiSans Normal"/>
                <a:cs typeface="MiSans Normal" panose="00000500000000000000" charset="-122"/>
                <a:sym typeface="MiSans Normal"/>
              </a:rPr>
              <a:t>定期召开团队会议，分享工作进展和问题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MiSans Normal"/>
                <a:ea typeface="MiSans Normal"/>
                <a:cs typeface="MiSans Normal" panose="00000500000000000000" charset="-122"/>
                <a:sym typeface="MiSans Normal"/>
              </a:rPr>
              <a:t>建立内部沟通平台，方便员工随时交流和协作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5" name="五边形 9"/>
          <p:cNvSpPr/>
          <p:nvPr>
            <p:custDataLst>
              <p:tags r:id="rId13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6" name="五边形 10"/>
          <p:cNvSpPr/>
          <p:nvPr>
            <p:custDataLst>
              <p:tags r:id="rId14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7" name="任意多边形 11"/>
          <p:cNvSpPr/>
          <p:nvPr>
            <p:custDataLst>
              <p:tags r:id="rId15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8" name="任意多边形 12"/>
          <p:cNvSpPr/>
          <p:nvPr>
            <p:custDataLst>
              <p:tags r:id="rId16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20" name="五边形 23"/>
          <p:cNvSpPr/>
          <p:nvPr>
            <p:custDataLst>
              <p:tags r:id="rId17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21" name="五边形 24"/>
          <p:cNvSpPr/>
          <p:nvPr>
            <p:custDataLst>
              <p:tags r:id="rId18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23" name="任意多边形 25"/>
          <p:cNvSpPr/>
          <p:nvPr>
            <p:custDataLst>
              <p:tags r:id="rId19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24" name="任意多边形 26"/>
          <p:cNvSpPr/>
          <p:nvPr>
            <p:custDataLst>
              <p:tags r:id="rId20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MiSans Normal"/>
                <a:ea typeface="MiSans Normal"/>
                <a:cs typeface="MiSans Normal" panose="00000500000000000000" charset="-122"/>
                <a:sym typeface="MiSans Normal"/>
              </a:rPr>
              <a:t>开展团队建设活动，增强团队凝聚力和信任感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2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MiSans Normal"/>
                <a:ea typeface="MiSans Normal"/>
                <a:cs typeface="MiSans Normal" panose="00000500000000000000" charset="-122"/>
                <a:sym typeface="MiSans Normal"/>
              </a:rPr>
              <a:t>鼓励员工提出建议和意见，给予反馈和认可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制定合理的薪酬福利制度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3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29" name="圆角矩形 28"/>
          <p:cNvSpPr/>
          <p:nvPr>
            <p:custDataLst>
              <p:tags r:id="rId4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32" name="文本框 31"/>
          <p:cNvSpPr txBox="1"/>
          <p:nvPr>
            <p:custDataLst>
              <p:tags r:id="rId5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MiSans Normal"/>
                <a:ea typeface="MiSans Normal"/>
                <a:sym typeface="MiSans Normal"/>
              </a:rPr>
              <a:t>薪酬福利制度的重要性：吸引和留住优秀人才，提高员工满意度和忠诚度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30" name="圆角矩形 29"/>
          <p:cNvSpPr/>
          <p:nvPr>
            <p:custDataLst>
              <p:tags r:id="rId6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33" name="圆角矩形 32"/>
          <p:cNvSpPr/>
          <p:nvPr>
            <p:custDataLst>
              <p:tags r:id="rId7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35" name="文本框 34"/>
          <p:cNvSpPr txBox="1"/>
          <p:nvPr>
            <p:custDataLst>
              <p:tags r:id="rId8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MiSans Normal"/>
                <a:ea typeface="MiSans Normal"/>
                <a:sym typeface="MiSans Normal"/>
              </a:rPr>
              <a:t>薪酬福利制度的制定原则：公平、公正、公开，符合法律法规和公司实际情况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4" name="圆角矩形 3"/>
          <p:cNvSpPr/>
          <p:nvPr>
            <p:custDataLst>
              <p:tags r:id="rId9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5" name="圆角矩形 4"/>
          <p:cNvSpPr/>
          <p:nvPr>
            <p:custDataLst>
              <p:tags r:id="rId10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6" name="文本框 5"/>
          <p:cNvSpPr txBox="1"/>
          <p:nvPr>
            <p:custDataLst>
              <p:tags r:id="rId11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MiSans Normal"/>
                <a:ea typeface="MiSans Normal"/>
                <a:sym typeface="MiSans Normal"/>
              </a:rPr>
              <a:t>薪酬福利制度的构成：基本工资、绩效奖金、福利补贴、社会保险、住房公积金等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9" name="圆角矩形 8"/>
          <p:cNvSpPr/>
          <p:nvPr>
            <p:custDataLst>
              <p:tags r:id="rId12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0" name="圆角矩形 9"/>
          <p:cNvSpPr/>
          <p:nvPr>
            <p:custDataLst>
              <p:tags r:id="rId13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1" name="文本框 10"/>
          <p:cNvSpPr txBox="1"/>
          <p:nvPr>
            <p:custDataLst>
              <p:tags r:id="rId14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MiSans Normal"/>
                <a:ea typeface="MiSans Normal"/>
                <a:sym typeface="MiSans Normal"/>
              </a:rPr>
              <a:t>薪酬福利制度的调整：根据市场变化和公司业绩，适时调整薪酬福利制度，保持竞争力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MiSans Normal"/>
              <a:ea typeface="MiSans Normal"/>
              <a:sym typeface="MiSans Normal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提供良好的工作环境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 rot="16200000">
            <a:off x="2853206" y="1221810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5" name="圆角矩形 4"/>
          <p:cNvSpPr/>
          <p:nvPr>
            <p:custDataLst>
              <p:tags r:id="rId4"/>
            </p:custDataLst>
          </p:nvPr>
        </p:nvSpPr>
        <p:spPr>
          <a:xfrm rot="16200000">
            <a:off x="2853206" y="-124616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2" name="圆角矩形 11"/>
          <p:cNvSpPr/>
          <p:nvPr>
            <p:custDataLst>
              <p:tags r:id="rId5"/>
            </p:custDataLst>
          </p:nvPr>
        </p:nvSpPr>
        <p:spPr>
          <a:xfrm rot="16200000">
            <a:off x="8263012" y="-127706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1" name="圆角矩形 10"/>
          <p:cNvSpPr/>
          <p:nvPr>
            <p:custDataLst>
              <p:tags r:id="rId6"/>
            </p:custDataLst>
          </p:nvPr>
        </p:nvSpPr>
        <p:spPr>
          <a:xfrm rot="16200000">
            <a:off x="2853206" y="2564530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32" name="圆角矩形 31"/>
          <p:cNvSpPr/>
          <p:nvPr>
            <p:custDataLst>
              <p:tags r:id="rId7"/>
            </p:custDataLst>
          </p:nvPr>
        </p:nvSpPr>
        <p:spPr>
          <a:xfrm rot="16200000">
            <a:off x="8263012" y="1217485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 rot="16200000">
            <a:off x="8263012" y="2562676"/>
            <a:ext cx="1076141" cy="510514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6" name="文本框 5"/>
          <p:cNvSpPr txBox="1"/>
          <p:nvPr>
            <p:custDataLst>
              <p:tags r:id="rId9"/>
            </p:custDataLst>
          </p:nvPr>
        </p:nvSpPr>
        <p:spPr>
          <a:xfrm>
            <a:off x="6434615" y="4578300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MiSans Normal"/>
                <a:ea typeface="MiSans Normal"/>
                <a:sym typeface="MiSans Normal"/>
              </a:rPr>
              <a:t>重视员工意见和建议：定期收集员工反馈，及时改进工作环境和制度</a:t>
            </a:r>
            <a:endParaRPr lang="zh-CN" altLang="en-US" sz="2000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7" name="文本框 6"/>
          <p:cNvSpPr txBox="1"/>
          <p:nvPr>
            <p:custDataLst>
              <p:tags r:id="rId10"/>
            </p:custDataLst>
          </p:nvPr>
        </p:nvSpPr>
        <p:spPr>
          <a:xfrm>
            <a:off x="6434615" y="3233109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MiSans Normal"/>
                <a:ea typeface="MiSans Normal"/>
                <a:sym typeface="MiSans Normal"/>
              </a:rPr>
              <a:t>良好的团队氛围：鼓励团队合作，建立和谐的人际关系</a:t>
            </a:r>
            <a:endParaRPr lang="zh-CN" altLang="en-US" sz="2000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4" name="文本框 13"/>
          <p:cNvSpPr txBox="1"/>
          <p:nvPr>
            <p:custDataLst>
              <p:tags r:id="rId11"/>
            </p:custDataLst>
          </p:nvPr>
        </p:nvSpPr>
        <p:spPr>
          <a:xfrm>
            <a:off x="1024809" y="4578918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MiSans Normal"/>
                <a:ea typeface="MiSans Normal"/>
                <a:sym typeface="MiSans Normal"/>
              </a:rPr>
              <a:t>完善的福利制度：提供五险一金、带薪假期等福利</a:t>
            </a:r>
            <a:endParaRPr lang="zh-CN" altLang="en-US" sz="2000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5" name="文本框 14"/>
          <p:cNvSpPr txBox="1"/>
          <p:nvPr>
            <p:custDataLst>
              <p:tags r:id="rId12"/>
            </p:custDataLst>
          </p:nvPr>
        </p:nvSpPr>
        <p:spPr>
          <a:xfrm>
            <a:off x="6434615" y="1887918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MiSans Normal"/>
                <a:ea typeface="MiSans Normal"/>
                <a:sym typeface="MiSans Normal"/>
              </a:rPr>
              <a:t>定期的员工培训：提高员工的职业技能和综合素质</a:t>
            </a:r>
            <a:endParaRPr lang="zh-CN" altLang="en-US" sz="2000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6" name="文本框 15"/>
          <p:cNvSpPr txBox="1"/>
          <p:nvPr>
            <p:custDataLst>
              <p:tags r:id="rId13"/>
            </p:custDataLst>
          </p:nvPr>
        </p:nvSpPr>
        <p:spPr>
          <a:xfrm>
            <a:off x="1024809" y="1889772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MiSans Normal"/>
                <a:ea typeface="MiSans Normal"/>
                <a:sym typeface="MiSans Normal"/>
              </a:rPr>
              <a:t>舒适的办公环境：宽敞、整洁、通风良好</a:t>
            </a:r>
            <a:endParaRPr lang="zh-CN" altLang="en-US" sz="2000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7" name="文本框 16"/>
          <p:cNvSpPr txBox="1"/>
          <p:nvPr>
            <p:custDataLst>
              <p:tags r:id="rId14"/>
            </p:custDataLst>
          </p:nvPr>
        </p:nvSpPr>
        <p:spPr>
          <a:xfrm>
            <a:off x="1024809" y="3237434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MiSans Normal"/>
                <a:ea typeface="MiSans Normal"/>
                <a:sym typeface="MiSans Normal"/>
              </a:rPr>
              <a:t>合理的工作安排：避免过度加班，保证员工休息时间</a:t>
            </a:r>
            <a:endParaRPr lang="zh-CN" altLang="en-US" sz="2000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8" name="圆角矩形 7"/>
          <p:cNvSpPr/>
          <p:nvPr>
            <p:custDataLst>
              <p:tags r:id="rId15"/>
            </p:custDataLst>
          </p:nvPr>
        </p:nvSpPr>
        <p:spPr>
          <a:xfrm rot="16200000">
            <a:off x="357466" y="3717551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9" name="圆角矩形 8"/>
          <p:cNvSpPr/>
          <p:nvPr>
            <p:custDataLst>
              <p:tags r:id="rId16"/>
            </p:custDataLst>
          </p:nvPr>
        </p:nvSpPr>
        <p:spPr>
          <a:xfrm rot="16200000">
            <a:off x="357466" y="237112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3" name="圆角矩形 12"/>
          <p:cNvSpPr/>
          <p:nvPr>
            <p:custDataLst>
              <p:tags r:id="rId17"/>
            </p:custDataLst>
          </p:nvPr>
        </p:nvSpPr>
        <p:spPr>
          <a:xfrm rot="16200000">
            <a:off x="5767272" y="2368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28" name="圆角矩形 27"/>
          <p:cNvSpPr/>
          <p:nvPr>
            <p:custDataLst>
              <p:tags r:id="rId18"/>
            </p:custDataLst>
          </p:nvPr>
        </p:nvSpPr>
        <p:spPr>
          <a:xfrm rot="16200000">
            <a:off x="357466" y="5059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33" name="圆角矩形 32"/>
          <p:cNvSpPr/>
          <p:nvPr>
            <p:custDataLst>
              <p:tags r:id="rId19"/>
            </p:custDataLst>
          </p:nvPr>
        </p:nvSpPr>
        <p:spPr>
          <a:xfrm rot="16200000">
            <a:off x="5767272" y="3713843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36" name="圆角矩形 35"/>
          <p:cNvSpPr/>
          <p:nvPr>
            <p:custDataLst>
              <p:tags r:id="rId20"/>
            </p:custDataLst>
          </p:nvPr>
        </p:nvSpPr>
        <p:spPr>
          <a:xfrm rot="16200000">
            <a:off x="5767272" y="505903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MiSans Normal"/>
              <a:ea typeface="MiSans Normal"/>
              <a:sym typeface="MiSans Normal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https://d.book118.com/628043037106006043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 YOU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SLIDE_CONTENT_AREA" val="{&quot;left&quot;:&quot;173.7&quot;,&quot;top&quot;:&quot;78.5&quot;,&quot;width&quot;:&quot;702.55&quot;,&quot;height&quot;:&quot;350.15&quot;}"/>
  <p:tag name="KSO_WM_SLIDE_ID" val="custom202303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HEME_ID" val="3303413"/>
  <p:tag name="KSO_WM_SLIDE_THEME_NAME" val="蓝色极简几何图形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1_1"/>
  <p:tag name="KSO_WM_UNIT_INDEX" val="1_1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2_1"/>
  <p:tag name="KSO_WM_UNIT_INDEX" val="1_2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3_1"/>
  <p:tag name="KSO_WM_UNIT_INDEX" val="1_3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4_1"/>
  <p:tag name="KSO_WM_UNIT_INDEX" val="1_4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5_1"/>
  <p:tag name="KSO_WM_UNIT_INDEX" val="1_5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6_1"/>
  <p:tag name="KSO_WM_UNIT_INDEX" val="1_6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HEME_ID" val="3303413"/>
  <p:tag name="KSO_WM_SLIDE_THEME_NAME" val="蓝色极简几何图形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HEME_ID" val="3303413"/>
  <p:tag name="KSO_WM_SLIDE_THEME_NAME" val="蓝色极简几何图形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42.xml><?xml version="1.0" encoding="utf-8"?>
<p:tagLst xmlns:p="http://schemas.openxmlformats.org/presentationml/2006/main">
  <p:tag name="KSO_WM_SLIDE_THEME_ID" val="3303413"/>
  <p:tag name="KSO_WM_SLIDE_THEME_NAME" val="蓝色极简几何图形"/>
  <p:tag name="KSO_WM_SLIDE_TYPE" val="text"/>
  <p:tag name="KSO_WM_TEMPLATE_CATEGORY" val="custom"/>
  <p:tag name="KSO_WM_TEMPLATE_INDEX" val="2023123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56.xml><?xml version="1.0" encoding="utf-8"?>
<p:tagLst xmlns:p="http://schemas.openxmlformats.org/presentationml/2006/main">
  <p:tag name="KSO_WM_SLIDE_THEME_ID" val="3303413"/>
  <p:tag name="KSO_WM_SLIDE_THEME_NAME" val="蓝色极简几何图形"/>
  <p:tag name="KSO_WM_SLIDE_TYPE" val="text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70.xml><?xml version="1.0" encoding="utf-8"?>
<p:tagLst xmlns:p="http://schemas.openxmlformats.org/presentationml/2006/main">
  <p:tag name="KSO_WM_SLIDE_THEME_ID" val="3303413"/>
  <p:tag name="KSO_WM_SLIDE_THEME_NAME" val="蓝色极简几何图形"/>
  <p:tag name="KSO_WM_SLIDE_TYPE" val="text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HIGHLIGHT" val="0"/>
  <p:tag name="KSO_WM_UNIT_ID" val="diagram20231447_3*l_h_i*1_3_1"/>
  <p:tag name="KSO_WM_UNIT_INDEX" val="1_3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HIGHLIGHT" val="0"/>
  <p:tag name="KSO_WM_UNIT_ID" val="diagram20231447_3*l_h_i*1_1_1"/>
  <p:tag name="KSO_WM_UNIT_INDEX" val="1_1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6.xml><?xml version="1.0" encoding="utf-8"?>
<p:tagLst xmlns:p="http://schemas.openxmlformats.org/presentationml/2006/main">
  <p:tag name="KSO_WM_SLIDE_THEME_ID" val="3303413"/>
  <p:tag name="KSO_WM_SLIDE_THEME_NAME" val="蓝色极简几何图形"/>
  <p:tag name="KSO_WM_SLIDE_TYPE" val="text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9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HEME_ID" val="3303413"/>
  <p:tag name="KSO_WM_SLIDE_THEME_NAME" val="蓝色极简几何图形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ORE_SCHEMECOLOR_INDEX" val="5"/>
  <p:tag name="KSO_WM_UNIT_TYPE" val="l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ORE_SCHEMECOLOR_INDEX" val="5"/>
  <p:tag name="KSO_WM_UNIT_TYPE" val="l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ORE_SCHEMECOLOR_INDEX" val="5"/>
  <p:tag name="KSO_WM_UNIT_TYPE" val="l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ORE_SCHEMECOLOR_INDEX" val="5"/>
  <p:tag name="KSO_WM_UNIT_TYPE" val="l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ORE_SCHEMECOLOR_INDEX" val="5"/>
  <p:tag name="KSO_WM_UNIT_TYPE" val="l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ORE_SCHEMECOLOR_INDEX" val="5"/>
  <p:tag name="KSO_WM_UNIT_TYPE" val="l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ORE_SCHEMECOLOR_INDEX" val="5"/>
  <p:tag name="KSO_WM_UNIT_TYPE" val="l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0.xml><?xml version="1.0" encoding="utf-8"?>
<p:tagLst xmlns:p="http://schemas.openxmlformats.org/presentationml/2006/main">
  <p:tag name="KSO_WM_SLIDE_THEME_ID" val="3303413"/>
  <p:tag name="KSO_WM_SLIDE_THEME_NAME" val="蓝色极简几何图形"/>
  <p:tag name="KSO_WM_SLIDE_TYPE" val="text"/>
  <p:tag name="KSO_WM_TEMPLATE_CATEGORY" val="custom"/>
  <p:tag name="KSO_WM_TEMPLATE_INDEX" val="20231230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38.xml><?xml version="1.0" encoding="utf-8"?>
<p:tagLst xmlns:p="http://schemas.openxmlformats.org/presentationml/2006/main">
  <p:tag name="KSO_WM_SLIDE_THEME_ID" val="3303413"/>
  <p:tag name="KSO_WM_SLIDE_THEME_NAME" val="蓝色极简几何图形"/>
  <p:tag name="KSO_WM_SLIDE_TYPE" val="text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2.xml><?xml version="1.0" encoding="utf-8"?>
<p:tagLst xmlns:p="http://schemas.openxmlformats.org/presentationml/2006/main">
  <p:tag name="KSO_WM_SLIDE_THEME_ID" val="3303413"/>
  <p:tag name="KSO_WM_SLIDE_THEME_NAME" val="蓝色极简几何图形"/>
  <p:tag name="KSO_WM_SLIDE_TYPE" val="text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66.xml><?xml version="1.0" encoding="utf-8"?>
<p:tagLst xmlns:p="http://schemas.openxmlformats.org/presentationml/2006/main">
  <p:tag name="KSO_WM_SLIDE_THEME_ID" val="3303413"/>
  <p:tag name="KSO_WM_SLIDE_THEME_NAME" val="蓝色极简几何图形"/>
  <p:tag name="KSO_WM_SLIDE_TYPE" val="text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69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HEME_ID" val="3303413"/>
  <p:tag name="KSO_WM_SLIDE_THEME_NAME" val="蓝色极简几何图形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91.xml><?xml version="1.0" encoding="utf-8"?>
<p:tagLst xmlns:p="http://schemas.openxmlformats.org/presentationml/2006/main">
  <p:tag name="KSO_WM_SLIDE_THEME_ID" val="3303413"/>
  <p:tag name="KSO_WM_SLIDE_THEME_NAME" val="蓝色极简几何图形"/>
  <p:tag name="KSO_WM_SLIDE_TYPE" val="text"/>
  <p:tag name="KSO_WM_TEMPLATE_CATEGORY" val="custom"/>
  <p:tag name="KSO_WM_TEMPLATE_INDEX" val="20231230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305.xml><?xml version="1.0" encoding="utf-8"?>
<p:tagLst xmlns:p="http://schemas.openxmlformats.org/presentationml/2006/main">
  <p:tag name="KSO_WM_SLIDE_THEME_ID" val="3303413"/>
  <p:tag name="KSO_WM_SLIDE_THEME_NAME" val="蓝色极简几何图形"/>
  <p:tag name="KSO_WM_SLIDE_TYPE" val="text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5_1"/>
  <p:tag name="KSO_WM_UNIT_INDEX" val="1_5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6_1"/>
  <p:tag name="KSO_WM_UNIT_INDEX" val="1_6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325.xml><?xml version="1.0" encoding="utf-8"?>
<p:tagLst xmlns:p="http://schemas.openxmlformats.org/presentationml/2006/main">
  <p:tag name="KSO_WM_SLIDE_THEME_ID" val="3303413"/>
  <p:tag name="KSO_WM_SLIDE_THEME_NAME" val="蓝色极简几何图形"/>
  <p:tag name="KSO_WM_SLIDE_TYPE" val="text"/>
</p:tagLst>
</file>

<file path=ppt/tags/tag32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">
  <a:themeElements>
    <a:clrScheme name="自定义 102">
      <a:dk1>
        <a:srgbClr val="000000"/>
      </a:dk1>
      <a:lt1>
        <a:srgbClr val="FFFFFF"/>
      </a:lt1>
      <a:dk2>
        <a:srgbClr val="011163"/>
      </a:dk2>
      <a:lt2>
        <a:srgbClr val="F3F5FF"/>
      </a:lt2>
      <a:accent1>
        <a:srgbClr val="4864FC"/>
      </a:accent1>
      <a:accent2>
        <a:srgbClr val="6C5EDE"/>
      </a:accent2>
      <a:accent3>
        <a:srgbClr val="9059BF"/>
      </a:accent3>
      <a:accent4>
        <a:srgbClr val="B453A1"/>
      </a:accent4>
      <a:accent5>
        <a:srgbClr val="D84E82"/>
      </a:accent5>
      <a:accent6>
        <a:srgbClr val="FC4864"/>
      </a:accent6>
      <a:hlink>
        <a:srgbClr val="0563C1"/>
      </a:hlink>
      <a:folHlink>
        <a:srgbClr val="954D72"/>
      </a:folHlink>
    </a:clrScheme>
    <a:fontScheme name="自定义 1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6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宋体</vt:lpstr>
      <vt:lpstr>Office Theme</vt:lpstr>
      <vt:lpstr>团队建设与员工满意度关于团队建设与员工绩效的研究</vt:lpstr>
      <vt:lpstr>目录</vt:lpstr>
      <vt:lpstr>团队建设的重要性</vt:lpstr>
      <vt:lpstr>提升组织效率</vt:lpstr>
      <vt:lpstr>增强团队协作</vt:lpstr>
      <vt:lpstr>培养员工能力</vt:lpstr>
      <vt:lpstr>促进组织创新</vt:lpstr>
      <vt:lpstr>影响员工满意度的因素</vt:lpstr>
      <vt:lpstr>薪酬福利</vt:lpstr>
      <vt:lpstr>工作环境</vt:lpstr>
      <vt:lpstr>职业发展</vt:lpstr>
      <vt:lpstr>领导风格</vt:lpstr>
      <vt:lpstr>如何提升团队建设和员工满意度</vt:lpstr>
      <vt:lpstr>建立有效的沟通机制</vt:lpstr>
      <vt:lpstr>制定合理的薪酬福利制度</vt:lpstr>
      <vt:lpstr>提供良好的工作环境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2024-09-23T07:31:19.030</cp:lastPrinted>
  <dcterms:created xsi:type="dcterms:W3CDTF">2024-09-22T23:31:19Z</dcterms:created>
  <dcterms:modified xsi:type="dcterms:W3CDTF">2024-09-22T23:31:21Z</dcterms:modified>
</cp:coreProperties>
</file>