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E97D92-D176-4D53-9DC7-EF1A50919C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A77B06-1F53-41EA-9AF1-22A6EA58D2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AA19AE-E27D-4771-8530-74584E5629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0540BD-2E72-46F7-9ADA-5D2860ED36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A018B0-D95E-4EB4-8662-357FC00653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470631-119F-45E7-884B-48B61A1300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5CDFFA-79B4-4E64-8D41-BE27344330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352ABD-9AC5-461B-938F-6293D295FC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D4FE0D-D2AA-42EA-B9FA-B76E1A2A3B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D0F506-07F3-4D0F-AF0B-A53F4C8BA8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93606D-D09B-4F8A-A5E8-92F092A09A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062073117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呼吸道感染与慢性疲劳综合症的关系</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accent2">
                  <a:alpha val="100000"/>
                </a:schemeClr>
              </a:solidFill>
              <a:latin typeface="Microsoft Yahei"/>
              <a:ea typeface="Microsoft Yahei"/>
              <a:cs typeface="Microsoft Yahei"/>
            </a:endParaRP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呼吸道感染概述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慢性疲劳综合症概述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呼吸道感染与慢性疲劳综合症关系探讨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临床研究及案例分析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预防和治疗策略建议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探讨呼吸道感染与慢性疲劳综合症之间的关系，分析两者之间的相互影响。</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阐述呼吸道感染对慢性疲劳综合症的潜在影响及可能机制。</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为临床诊断和治疗提供理论支持，帮助患者更好地管理自身健康。</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呼吸道感染和慢性疲劳综合症定义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呼吸道感染</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指由病毒、细菌等微生物引起的呼吸道炎症，包括上呼吸道感染（如感冒、喉炎等）和下呼吸道感染（如支气管炎、肺炎等）。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慢性疲劳综合症</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一种以长期疲劳为主要特征的临床综合症，伴随其他症状如睡眠障碍、肌肉疼痛、注意力不集中等。其病因复杂，可能与免疫、神经、内分泌等多系统紊乱有关。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呼吸道感染概述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包括普通感冒、喉炎、咽炎、扁桃体炎等。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上呼吸道感染</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包括支气管炎、肺炎等。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下呼吸道感染</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呼吸道感染类型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上呼吸道感染症状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鼻塞、流涕、喷嚏、咳嗽、喉咙痛等。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下呼吸道感染症状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咳嗽、咳痰、气促、呼吸困难等。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呼吸道感染症状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7292" b="72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根据病史、症状、体征及实验室检查结果进行诊断，如血常规、C反应蛋白等。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诊断方法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包括对症治疗（如解热镇痛药、止咳药等）、抗感染治疗（如抗生素、抗病毒药物等）以及支持治疗（如补液、吸氧等）。同时，保持良好的生活习惯和饮食也有助于缓解症状和促进康复。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治疗措施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呼吸道感染诊断与治疗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慢性疲劳综合症概述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143" b="914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慢性疲劳综合症定义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慢性疲劳综合症（CFS）是一种复杂的、长期的、原因不明的疲劳状态，无法通过休息缓解，且伴随多种其他症状。</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CFS不是一种单一的疾病，而是一种综合症，可能涉及多个系统和器官的异常。</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慢性疲劳综合症症状</a:t>
              </a:r>
            </a:p>
          </p:txBody>
        </p:sp>
      </p:grpSp>
      <p:sp>
        <p:nvSpPr>
          <p:cNvPr id="25" name="AutoShape 25"/>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5440775" y="5412803"/>
            <a:ext cx="1953437" cy="490334"/>
            <a:chOff x="5440775" y="5412803"/>
            <a:chExt cx="1953437" cy="490334"/>
          </a:xfrm>
        </p:grpSpPr>
        <p:sp>
          <p:nvSpPr>
            <p:cNvPr id="38" name="TextBox 38"/>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grpSp>
        <p:nvGrpSpPr>
          <p:cNvPr id="39" name="Group 39"/>
          <p:cNvGrpSpPr/>
          <p:nvPr/>
        </p:nvGrpSpPr>
        <p:grpSpPr>
          <a:xfrm>
            <a:off x="7265709" y="4184077"/>
            <a:ext cx="1953437" cy="490334"/>
            <a:chOff x="7265709" y="4184077"/>
            <a:chExt cx="1953437" cy="490334"/>
          </a:xfrm>
        </p:grpSpPr>
        <p:sp>
          <p:nvSpPr>
            <p:cNvPr id="40" name="TextBox 40"/>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41" name="Group 41"/>
          <p:cNvGrpSpPr/>
          <p:nvPr/>
        </p:nvGrpSpPr>
        <p:grpSpPr>
          <a:xfrm>
            <a:off x="9027586" y="2936302"/>
            <a:ext cx="1953437" cy="490334"/>
            <a:chOff x="9027586" y="2936302"/>
            <a:chExt cx="1953437" cy="490334"/>
          </a:xfrm>
        </p:grpSpPr>
        <p:sp>
          <p:nvSpPr>
            <p:cNvPr id="42" name="TextBox 42"/>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睡眠障碍，如失眠或嗜睡。</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注意力不集中、记忆力减退。</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长期持续的疲劳感，无法通过休息缓解。</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852041" y="2608040"/>
            <a:ext cx="1741075" cy="1743361"/>
            <a:chOff x="1852041" y="2608040"/>
            <a:chExt cx="1741075" cy="1743361"/>
          </a:xfrm>
        </p:grpSpPr>
        <p:sp>
          <p:nvSpPr>
            <p:cNvPr id="3" name="Freeform 3"/>
            <p:cNvSpPr/>
            <p:nvPr/>
          </p:nvSpPr>
          <p:spPr>
            <a:xfrm>
              <a:off x="1852041" y="2608040"/>
              <a:ext cx="1741075" cy="1743361"/>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2474404" y="2441829"/>
            <a:ext cx="497967" cy="2077498"/>
            <a:chOff x="2474404" y="2441829"/>
            <a:chExt cx="497967" cy="2077498"/>
          </a:xfrm>
        </p:grpSpPr>
        <p:sp>
          <p:nvSpPr>
            <p:cNvPr id="5" name="Freeform 5"/>
            <p:cNvSpPr/>
            <p:nvPr/>
          </p:nvSpPr>
          <p:spPr>
            <a:xfrm>
              <a:off x="2474404" y="4143661"/>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flipV="1">
              <a:off x="2474404" y="244182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2474404" y="2441829"/>
            <a:ext cx="497967" cy="2077498"/>
            <a:chOff x="2474404" y="2441829"/>
            <a:chExt cx="497967" cy="2077498"/>
          </a:xfrm>
        </p:grpSpPr>
        <p:sp>
          <p:nvSpPr>
            <p:cNvPr id="8" name="Freeform 8"/>
            <p:cNvSpPr/>
            <p:nvPr/>
          </p:nvSpPr>
          <p:spPr>
            <a:xfrm>
              <a:off x="2474404" y="4143661"/>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flipV="1">
              <a:off x="2474404" y="244182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2474404" y="2441829"/>
            <a:ext cx="497967" cy="2077498"/>
            <a:chOff x="2474404" y="2441829"/>
            <a:chExt cx="497967" cy="2077498"/>
          </a:xfrm>
        </p:grpSpPr>
        <p:sp>
          <p:nvSpPr>
            <p:cNvPr id="11" name="Freeform 11"/>
            <p:cNvSpPr/>
            <p:nvPr/>
          </p:nvSpPr>
          <p:spPr>
            <a:xfrm>
              <a:off x="2474404" y="4143661"/>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flipV="1">
              <a:off x="2474404" y="244182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76214" y="2441829"/>
            <a:ext cx="497967" cy="2077498"/>
            <a:chOff x="2476214" y="2441829"/>
            <a:chExt cx="497967" cy="2077498"/>
          </a:xfrm>
        </p:grpSpPr>
        <p:sp>
          <p:nvSpPr>
            <p:cNvPr id="14" name="Freeform 14"/>
            <p:cNvSpPr/>
            <p:nvPr/>
          </p:nvSpPr>
          <p:spPr>
            <a:xfrm>
              <a:off x="2476214" y="4143661"/>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flipV="1">
              <a:off x="2476214" y="244182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1852041" y="2607469"/>
            <a:ext cx="1741075" cy="1743361"/>
            <a:chOff x="1852041" y="2607469"/>
            <a:chExt cx="1741075" cy="1743361"/>
          </a:xfrm>
        </p:grpSpPr>
        <p:sp>
          <p:nvSpPr>
            <p:cNvPr id="17" name="Freeform 17"/>
            <p:cNvSpPr/>
            <p:nvPr/>
          </p:nvSpPr>
          <p:spPr>
            <a:xfrm>
              <a:off x="1852041" y="2607469"/>
              <a:ext cx="1741075" cy="1743361"/>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2474404" y="2441257"/>
            <a:ext cx="497967" cy="2077498"/>
            <a:chOff x="2474404" y="2441257"/>
            <a:chExt cx="497967" cy="2077498"/>
          </a:xfrm>
        </p:grpSpPr>
        <p:sp>
          <p:nvSpPr>
            <p:cNvPr id="19" name="Freeform 19"/>
            <p:cNvSpPr/>
            <p:nvPr/>
          </p:nvSpPr>
          <p:spPr>
            <a:xfrm>
              <a:off x="2474404" y="414308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flipV="1">
              <a:off x="2474404" y="2441257"/>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2474404" y="2441257"/>
            <a:ext cx="497967" cy="2077498"/>
            <a:chOff x="2474404" y="2441257"/>
            <a:chExt cx="497967" cy="2077498"/>
          </a:xfrm>
        </p:grpSpPr>
        <p:sp>
          <p:nvSpPr>
            <p:cNvPr id="22" name="Freeform 22"/>
            <p:cNvSpPr/>
            <p:nvPr/>
          </p:nvSpPr>
          <p:spPr>
            <a:xfrm>
              <a:off x="2474404" y="414308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flipV="1">
              <a:off x="2474404" y="2441257"/>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2474404" y="2441257"/>
            <a:ext cx="497967" cy="2077498"/>
            <a:chOff x="2474404" y="2441257"/>
            <a:chExt cx="497967" cy="2077498"/>
          </a:xfrm>
        </p:grpSpPr>
        <p:sp>
          <p:nvSpPr>
            <p:cNvPr id="25" name="Freeform 25"/>
            <p:cNvSpPr/>
            <p:nvPr/>
          </p:nvSpPr>
          <p:spPr>
            <a:xfrm>
              <a:off x="2474404" y="414308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flipV="1">
              <a:off x="2474404" y="2441257"/>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2476214" y="2441257"/>
            <a:ext cx="497967" cy="2077498"/>
            <a:chOff x="2476214" y="2441257"/>
            <a:chExt cx="497967" cy="2077498"/>
          </a:xfrm>
        </p:grpSpPr>
        <p:sp>
          <p:nvSpPr>
            <p:cNvPr id="28" name="Freeform 28"/>
            <p:cNvSpPr/>
            <p:nvPr/>
          </p:nvSpPr>
          <p:spPr>
            <a:xfrm>
              <a:off x="2476214" y="4143089"/>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flipV="1">
              <a:off x="2476214" y="2441257"/>
              <a:ext cx="497967" cy="375666"/>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3653980" y="3200971"/>
            <a:ext cx="2390966" cy="2394109"/>
            <a:chOff x="3653980" y="3200971"/>
            <a:chExt cx="2390966" cy="2394109"/>
          </a:xfrm>
        </p:grpSpPr>
        <p:sp>
          <p:nvSpPr>
            <p:cNvPr id="31" name="Freeform 31"/>
            <p:cNvSpPr/>
            <p:nvPr/>
          </p:nvSpPr>
          <p:spPr>
            <a:xfrm>
              <a:off x="3653980" y="3200971"/>
              <a:ext cx="2390966" cy="2394109"/>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4508754" y="2972753"/>
            <a:ext cx="683800" cy="2852928"/>
            <a:chOff x="4508754" y="2972753"/>
            <a:chExt cx="683800" cy="2852928"/>
          </a:xfrm>
        </p:grpSpPr>
        <p:sp>
          <p:nvSpPr>
            <p:cNvPr id="33" name="Freeform 33"/>
            <p:cNvSpPr/>
            <p:nvPr/>
          </p:nvSpPr>
          <p:spPr>
            <a:xfrm>
              <a:off x="4508754" y="5309807"/>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flipV="1">
              <a:off x="4508754" y="2972753"/>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 name="Group 35"/>
          <p:cNvGrpSpPr/>
          <p:nvPr/>
        </p:nvGrpSpPr>
        <p:grpSpPr>
          <a:xfrm>
            <a:off x="4508754" y="2972753"/>
            <a:ext cx="683800" cy="2852928"/>
            <a:chOff x="4508754" y="2972753"/>
            <a:chExt cx="683800" cy="2852928"/>
          </a:xfrm>
        </p:grpSpPr>
        <p:sp>
          <p:nvSpPr>
            <p:cNvPr id="36" name="Freeform 36"/>
            <p:cNvSpPr/>
            <p:nvPr/>
          </p:nvSpPr>
          <p:spPr>
            <a:xfrm>
              <a:off x="4508754" y="5309807"/>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flipV="1">
              <a:off x="4508754" y="2972753"/>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4508754" y="2972753"/>
            <a:ext cx="683800" cy="2852928"/>
            <a:chOff x="4508754" y="2972753"/>
            <a:chExt cx="683800" cy="2852928"/>
          </a:xfrm>
        </p:grpSpPr>
        <p:sp>
          <p:nvSpPr>
            <p:cNvPr id="39" name="Freeform 39"/>
            <p:cNvSpPr/>
            <p:nvPr/>
          </p:nvSpPr>
          <p:spPr>
            <a:xfrm>
              <a:off x="4508754" y="5309807"/>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flipV="1">
              <a:off x="4508754" y="2972753"/>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11135" y="2972753"/>
            <a:ext cx="683800" cy="2852928"/>
            <a:chOff x="4511135" y="2972753"/>
            <a:chExt cx="683800" cy="2852928"/>
          </a:xfrm>
        </p:grpSpPr>
        <p:sp>
          <p:nvSpPr>
            <p:cNvPr id="42" name="Freeform 42"/>
            <p:cNvSpPr/>
            <p:nvPr/>
          </p:nvSpPr>
          <p:spPr>
            <a:xfrm>
              <a:off x="4511135" y="5309807"/>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flipV="1">
              <a:off x="4511135" y="2972753"/>
              <a:ext cx="683800" cy="515874"/>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3648742" y="3197923"/>
            <a:ext cx="2396966" cy="2400109"/>
            <a:chOff x="3648742" y="3197923"/>
            <a:chExt cx="2396966" cy="2400109"/>
          </a:xfrm>
        </p:grpSpPr>
        <p:sp>
          <p:nvSpPr>
            <p:cNvPr id="45" name="Freeform 45"/>
            <p:cNvSpPr/>
            <p:nvPr/>
          </p:nvSpPr>
          <p:spPr>
            <a:xfrm>
              <a:off x="3648742" y="3197923"/>
              <a:ext cx="2396966" cy="2400109"/>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4505706" y="2969133"/>
            <a:ext cx="685514" cy="2860167"/>
            <a:chOff x="4505706" y="2969133"/>
            <a:chExt cx="685514" cy="2860167"/>
          </a:xfrm>
        </p:grpSpPr>
        <p:sp>
          <p:nvSpPr>
            <p:cNvPr id="47" name="Freeform 47"/>
            <p:cNvSpPr/>
            <p:nvPr/>
          </p:nvSpPr>
          <p:spPr>
            <a:xfrm>
              <a:off x="4505706" y="531209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flipV="1">
              <a:off x="4505706" y="296913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9" name="Group 49"/>
          <p:cNvGrpSpPr/>
          <p:nvPr/>
        </p:nvGrpSpPr>
        <p:grpSpPr>
          <a:xfrm>
            <a:off x="4505706" y="2969133"/>
            <a:ext cx="685514" cy="2860167"/>
            <a:chOff x="4505706" y="2969133"/>
            <a:chExt cx="685514" cy="2860167"/>
          </a:xfrm>
        </p:grpSpPr>
        <p:sp>
          <p:nvSpPr>
            <p:cNvPr id="50" name="Freeform 50"/>
            <p:cNvSpPr/>
            <p:nvPr/>
          </p:nvSpPr>
          <p:spPr>
            <a:xfrm>
              <a:off x="4505706" y="531209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flipV="1">
              <a:off x="4505706" y="296913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4505706" y="2969133"/>
            <a:ext cx="685514" cy="2860167"/>
            <a:chOff x="4505706" y="2969133"/>
            <a:chExt cx="685514" cy="2860167"/>
          </a:xfrm>
        </p:grpSpPr>
        <p:sp>
          <p:nvSpPr>
            <p:cNvPr id="53" name="Freeform 53"/>
            <p:cNvSpPr/>
            <p:nvPr/>
          </p:nvSpPr>
          <p:spPr>
            <a:xfrm>
              <a:off x="4505706" y="531209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flipV="1">
              <a:off x="4505706" y="296913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5" name="Group 55"/>
          <p:cNvGrpSpPr/>
          <p:nvPr/>
        </p:nvGrpSpPr>
        <p:grpSpPr>
          <a:xfrm>
            <a:off x="4508087" y="2969133"/>
            <a:ext cx="685514" cy="2860167"/>
            <a:chOff x="4508087" y="2969133"/>
            <a:chExt cx="685514" cy="2860167"/>
          </a:xfrm>
        </p:grpSpPr>
        <p:sp>
          <p:nvSpPr>
            <p:cNvPr id="56" name="Freeform 56"/>
            <p:cNvSpPr/>
            <p:nvPr/>
          </p:nvSpPr>
          <p:spPr>
            <a:xfrm>
              <a:off x="4508087" y="531209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flipV="1">
              <a:off x="4508087" y="2969133"/>
              <a:ext cx="685514" cy="517207"/>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124670" y="2332768"/>
            <a:ext cx="2128075" cy="2130933"/>
            <a:chOff x="6124670" y="2332768"/>
            <a:chExt cx="2128075" cy="2130933"/>
          </a:xfrm>
        </p:grpSpPr>
        <p:sp>
          <p:nvSpPr>
            <p:cNvPr id="59" name="Freeform 59"/>
            <p:cNvSpPr/>
            <p:nvPr/>
          </p:nvSpPr>
          <p:spPr>
            <a:xfrm>
              <a:off x="6124670" y="2332768"/>
              <a:ext cx="2128075" cy="2130933"/>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885432" y="2129600"/>
            <a:ext cx="608648" cy="2539364"/>
            <a:chOff x="6885432" y="2129600"/>
            <a:chExt cx="608648" cy="2539364"/>
          </a:xfrm>
        </p:grpSpPr>
        <p:sp>
          <p:nvSpPr>
            <p:cNvPr id="61" name="Freeform 61"/>
            <p:cNvSpPr/>
            <p:nvPr/>
          </p:nvSpPr>
          <p:spPr>
            <a:xfrm>
              <a:off x="6885432" y="4209764"/>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flipV="1">
              <a:off x="6885432" y="2129600"/>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6885432" y="2129600"/>
            <a:ext cx="608648" cy="2539364"/>
            <a:chOff x="6885432" y="2129600"/>
            <a:chExt cx="608648" cy="2539364"/>
          </a:xfrm>
        </p:grpSpPr>
        <p:sp>
          <p:nvSpPr>
            <p:cNvPr id="64" name="Freeform 64"/>
            <p:cNvSpPr/>
            <p:nvPr/>
          </p:nvSpPr>
          <p:spPr>
            <a:xfrm>
              <a:off x="6885432" y="4209764"/>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flipV="1">
              <a:off x="6885432" y="2129600"/>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6885432" y="2129600"/>
            <a:ext cx="608648" cy="2539364"/>
            <a:chOff x="6885432" y="2129600"/>
            <a:chExt cx="608648" cy="2539364"/>
          </a:xfrm>
        </p:grpSpPr>
        <p:sp>
          <p:nvSpPr>
            <p:cNvPr id="67" name="Freeform 67"/>
            <p:cNvSpPr/>
            <p:nvPr/>
          </p:nvSpPr>
          <p:spPr>
            <a:xfrm>
              <a:off x="6885432" y="4209764"/>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Freeform 68"/>
            <p:cNvSpPr/>
            <p:nvPr/>
          </p:nvSpPr>
          <p:spPr>
            <a:xfrm flipV="1">
              <a:off x="6885432" y="2129600"/>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9" name="Group 69"/>
          <p:cNvGrpSpPr/>
          <p:nvPr/>
        </p:nvGrpSpPr>
        <p:grpSpPr>
          <a:xfrm>
            <a:off x="6887527" y="2129600"/>
            <a:ext cx="608648" cy="2539364"/>
            <a:chOff x="6887527" y="2129600"/>
            <a:chExt cx="608648" cy="2539364"/>
          </a:xfrm>
        </p:grpSpPr>
        <p:sp>
          <p:nvSpPr>
            <p:cNvPr id="70" name="Freeform 70"/>
            <p:cNvSpPr/>
            <p:nvPr/>
          </p:nvSpPr>
          <p:spPr>
            <a:xfrm>
              <a:off x="6887527" y="4209764"/>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Freeform 71"/>
            <p:cNvSpPr/>
            <p:nvPr/>
          </p:nvSpPr>
          <p:spPr>
            <a:xfrm flipV="1">
              <a:off x="6887527" y="2129600"/>
              <a:ext cx="608648" cy="459200"/>
            </a:xfrm>
            <a:custGeom>
              <a:rect l="l" t="t" r="r" b="b"/>
              <a:pathLst>
                <a:path w="21600" h="21600">
                  <a:moveTo>
                    <a:pt x="0" y="0"/>
                  </a:moveTo>
                  <a:lnTo>
                    <a:pt x="5400" y="21600"/>
                  </a:lnTo>
                  <a:lnTo>
                    <a:pt x="16200" y="21600"/>
                  </a:lnTo>
                  <a:lnTo>
                    <a:pt x="21600" y="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6128195" y="2331911"/>
            <a:ext cx="2132933" cy="2135696"/>
            <a:chOff x="6128195" y="2331911"/>
            <a:chExt cx="2132933" cy="2135696"/>
          </a:xfrm>
        </p:grpSpPr>
        <p:sp>
          <p:nvSpPr>
            <p:cNvPr id="73" name="Freeform 73"/>
            <p:cNvSpPr/>
            <p:nvPr/>
          </p:nvSpPr>
          <p:spPr>
            <a:xfrm>
              <a:off x="6128195" y="2331911"/>
              <a:ext cx="2132933" cy="2135696"/>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4" name="Group 74"/>
          <p:cNvGrpSpPr/>
          <p:nvPr/>
        </p:nvGrpSpPr>
        <p:grpSpPr>
          <a:xfrm>
            <a:off x="6890766" y="2128361"/>
            <a:ext cx="609981" cy="2545080"/>
            <a:chOff x="6890766" y="2128361"/>
            <a:chExt cx="609981" cy="2545080"/>
          </a:xfrm>
        </p:grpSpPr>
        <p:sp>
          <p:nvSpPr>
            <p:cNvPr id="75" name="Freeform 75"/>
            <p:cNvSpPr/>
            <p:nvPr/>
          </p:nvSpPr>
          <p:spPr>
            <a:xfrm>
              <a:off x="6890766" y="4213193"/>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Freeform 76"/>
            <p:cNvSpPr/>
            <p:nvPr/>
          </p:nvSpPr>
          <p:spPr>
            <a:xfrm flipV="1">
              <a:off x="6890766" y="2128361"/>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7" name="Group 77"/>
          <p:cNvGrpSpPr/>
          <p:nvPr/>
        </p:nvGrpSpPr>
        <p:grpSpPr>
          <a:xfrm>
            <a:off x="6890766" y="2128361"/>
            <a:ext cx="609981" cy="2545080"/>
            <a:chOff x="6890766" y="2128361"/>
            <a:chExt cx="609981" cy="2545080"/>
          </a:xfrm>
        </p:grpSpPr>
        <p:sp>
          <p:nvSpPr>
            <p:cNvPr id="78" name="Freeform 78"/>
            <p:cNvSpPr/>
            <p:nvPr/>
          </p:nvSpPr>
          <p:spPr>
            <a:xfrm>
              <a:off x="6890766" y="4213193"/>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flipV="1">
              <a:off x="6890766" y="2128361"/>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0" name="Group 80"/>
          <p:cNvGrpSpPr/>
          <p:nvPr/>
        </p:nvGrpSpPr>
        <p:grpSpPr>
          <a:xfrm>
            <a:off x="6890766" y="2128361"/>
            <a:ext cx="609981" cy="2545080"/>
            <a:chOff x="6890766" y="2128361"/>
            <a:chExt cx="609981" cy="2545080"/>
          </a:xfrm>
        </p:grpSpPr>
        <p:sp>
          <p:nvSpPr>
            <p:cNvPr id="81" name="Freeform 81"/>
            <p:cNvSpPr/>
            <p:nvPr/>
          </p:nvSpPr>
          <p:spPr>
            <a:xfrm>
              <a:off x="6890766" y="4213193"/>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flipV="1">
              <a:off x="6890766" y="2128361"/>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3" name="Group 83"/>
          <p:cNvGrpSpPr/>
          <p:nvPr/>
        </p:nvGrpSpPr>
        <p:grpSpPr>
          <a:xfrm>
            <a:off x="6892861" y="2128361"/>
            <a:ext cx="609981" cy="2545080"/>
            <a:chOff x="6892861" y="2128361"/>
            <a:chExt cx="609981" cy="2545080"/>
          </a:xfrm>
        </p:grpSpPr>
        <p:sp>
          <p:nvSpPr>
            <p:cNvPr id="84" name="Freeform 84"/>
            <p:cNvSpPr/>
            <p:nvPr/>
          </p:nvSpPr>
          <p:spPr>
            <a:xfrm>
              <a:off x="6892861" y="4213193"/>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flipV="1">
              <a:off x="6892861" y="2128361"/>
              <a:ext cx="609981" cy="460248"/>
            </a:xfrm>
            <a:custGeom>
              <a:rect l="l" t="t" r="r" b="b"/>
              <a:pathLst>
                <a:path w="21600" h="21600">
                  <a:moveTo>
                    <a:pt x="0" y="0"/>
                  </a:moveTo>
                  <a:lnTo>
                    <a:pt x="5400" y="21600"/>
                  </a:lnTo>
                  <a:lnTo>
                    <a:pt x="16200" y="21600"/>
                  </a:lnTo>
                  <a:lnTo>
                    <a:pt x="21600" y="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8370475" y="3384518"/>
            <a:ext cx="1691640" cy="1693831"/>
            <a:chOff x="8370475" y="3384518"/>
            <a:chExt cx="1691640" cy="1693831"/>
          </a:xfrm>
        </p:grpSpPr>
        <p:sp>
          <p:nvSpPr>
            <p:cNvPr id="87" name="Freeform 87"/>
            <p:cNvSpPr/>
            <p:nvPr/>
          </p:nvSpPr>
          <p:spPr>
            <a:xfrm>
              <a:off x="8370475" y="3384518"/>
              <a:ext cx="1691640" cy="1693831"/>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8" name="Group 88"/>
          <p:cNvGrpSpPr/>
          <p:nvPr/>
        </p:nvGrpSpPr>
        <p:grpSpPr>
          <a:xfrm>
            <a:off x="8975217" y="3223070"/>
            <a:ext cx="483775" cy="2018442"/>
            <a:chOff x="8975217" y="3223070"/>
            <a:chExt cx="483775" cy="2018442"/>
          </a:xfrm>
        </p:grpSpPr>
        <p:sp>
          <p:nvSpPr>
            <p:cNvPr id="89" name="Freeform 89"/>
            <p:cNvSpPr/>
            <p:nvPr/>
          </p:nvSpPr>
          <p:spPr>
            <a:xfrm>
              <a:off x="8975217" y="4876514"/>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flipV="1">
              <a:off x="8975217" y="3223070"/>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1" name="Group 91"/>
          <p:cNvGrpSpPr/>
          <p:nvPr/>
        </p:nvGrpSpPr>
        <p:grpSpPr>
          <a:xfrm>
            <a:off x="8975217" y="3223070"/>
            <a:ext cx="483775" cy="2018442"/>
            <a:chOff x="8975217" y="3223070"/>
            <a:chExt cx="483775" cy="2018442"/>
          </a:xfrm>
        </p:grpSpPr>
        <p:sp>
          <p:nvSpPr>
            <p:cNvPr id="92" name="Freeform 92"/>
            <p:cNvSpPr/>
            <p:nvPr/>
          </p:nvSpPr>
          <p:spPr>
            <a:xfrm>
              <a:off x="8975217" y="4876514"/>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flipV="1">
              <a:off x="8975217" y="3223070"/>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4" name="Group 94"/>
          <p:cNvGrpSpPr/>
          <p:nvPr/>
        </p:nvGrpSpPr>
        <p:grpSpPr>
          <a:xfrm>
            <a:off x="8975217" y="3223070"/>
            <a:ext cx="483775" cy="2018442"/>
            <a:chOff x="8975217" y="3223070"/>
            <a:chExt cx="483775" cy="2018442"/>
          </a:xfrm>
        </p:grpSpPr>
        <p:sp>
          <p:nvSpPr>
            <p:cNvPr id="95" name="Freeform 95"/>
            <p:cNvSpPr/>
            <p:nvPr/>
          </p:nvSpPr>
          <p:spPr>
            <a:xfrm>
              <a:off x="8975217" y="4876514"/>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flipV="1">
              <a:off x="8975217" y="3223070"/>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7" name="Group 97"/>
          <p:cNvGrpSpPr/>
          <p:nvPr/>
        </p:nvGrpSpPr>
        <p:grpSpPr>
          <a:xfrm>
            <a:off x="8976932" y="3223070"/>
            <a:ext cx="483775" cy="2018442"/>
            <a:chOff x="8976932" y="3223070"/>
            <a:chExt cx="483775" cy="2018442"/>
          </a:xfrm>
        </p:grpSpPr>
        <p:sp>
          <p:nvSpPr>
            <p:cNvPr id="98" name="Freeform 98"/>
            <p:cNvSpPr/>
            <p:nvPr/>
          </p:nvSpPr>
          <p:spPr>
            <a:xfrm>
              <a:off x="8976932" y="4876514"/>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flipV="1">
              <a:off x="8976932" y="3223070"/>
              <a:ext cx="483775" cy="364998"/>
            </a:xfrm>
            <a:custGeom>
              <a:rect l="l" t="t" r="r" b="b"/>
              <a:pathLst>
                <a:path w="21600" h="21600">
                  <a:moveTo>
                    <a:pt x="0" y="0"/>
                  </a:moveTo>
                  <a:lnTo>
                    <a:pt x="5400" y="21600"/>
                  </a:lnTo>
                  <a:lnTo>
                    <a:pt x="16200" y="21600"/>
                  </a:lnTo>
                  <a:lnTo>
                    <a:pt x="21600" y="0"/>
                  </a:lnTo>
                  <a:lnTo>
                    <a:pt x="0"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8365141" y="3394805"/>
            <a:ext cx="1696498" cy="1698688"/>
            <a:chOff x="8365141" y="3394805"/>
            <a:chExt cx="1696498" cy="1698688"/>
          </a:xfrm>
        </p:grpSpPr>
        <p:sp>
          <p:nvSpPr>
            <p:cNvPr id="101" name="Freeform 101"/>
            <p:cNvSpPr/>
            <p:nvPr/>
          </p:nvSpPr>
          <p:spPr>
            <a:xfrm>
              <a:off x="8365141" y="3394805"/>
              <a:ext cx="1696498" cy="1698688"/>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3003" y="10800"/>
                  </a:moveTo>
                  <a:cubicBezTo>
                    <a:pt x="3003" y="15106"/>
                    <a:pt x="6494" y="18597"/>
                    <a:pt x="10800" y="18597"/>
                  </a:cubicBezTo>
                  <a:cubicBezTo>
                    <a:pt x="15106" y="18597"/>
                    <a:pt x="18597" y="15106"/>
                    <a:pt x="18597" y="10800"/>
                  </a:cubicBezTo>
                  <a:cubicBezTo>
                    <a:pt x="18597" y="6494"/>
                    <a:pt x="15106" y="3003"/>
                    <a:pt x="10800" y="3003"/>
                  </a:cubicBezTo>
                  <a:cubicBezTo>
                    <a:pt x="6494" y="3003"/>
                    <a:pt x="3003" y="6494"/>
                    <a:pt x="3003" y="1080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8971692" y="3232880"/>
            <a:ext cx="485203" cy="2024254"/>
            <a:chOff x="8971692" y="3232880"/>
            <a:chExt cx="485203" cy="2024254"/>
          </a:xfrm>
        </p:grpSpPr>
        <p:sp>
          <p:nvSpPr>
            <p:cNvPr id="103" name="Freeform 103"/>
            <p:cNvSpPr/>
            <p:nvPr/>
          </p:nvSpPr>
          <p:spPr>
            <a:xfrm>
              <a:off x="8971692" y="4891088"/>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flipV="1">
              <a:off x="8971692" y="3232880"/>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5" name="Group 105"/>
          <p:cNvGrpSpPr/>
          <p:nvPr/>
        </p:nvGrpSpPr>
        <p:grpSpPr>
          <a:xfrm>
            <a:off x="8971692" y="3232880"/>
            <a:ext cx="485203" cy="2024254"/>
            <a:chOff x="8971692" y="3232880"/>
            <a:chExt cx="485203" cy="2024254"/>
          </a:xfrm>
        </p:grpSpPr>
        <p:sp>
          <p:nvSpPr>
            <p:cNvPr id="106" name="Freeform 106"/>
            <p:cNvSpPr/>
            <p:nvPr/>
          </p:nvSpPr>
          <p:spPr>
            <a:xfrm>
              <a:off x="8971692" y="4891088"/>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flipV="1">
              <a:off x="8971692" y="3232880"/>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8" name="Group 108"/>
          <p:cNvGrpSpPr/>
          <p:nvPr/>
        </p:nvGrpSpPr>
        <p:grpSpPr>
          <a:xfrm>
            <a:off x="8971692" y="3232880"/>
            <a:ext cx="485203" cy="2024254"/>
            <a:chOff x="8971692" y="3232880"/>
            <a:chExt cx="485203" cy="2024254"/>
          </a:xfrm>
        </p:grpSpPr>
        <p:sp>
          <p:nvSpPr>
            <p:cNvPr id="109" name="Freeform 109"/>
            <p:cNvSpPr/>
            <p:nvPr/>
          </p:nvSpPr>
          <p:spPr>
            <a:xfrm>
              <a:off x="8971692" y="4891088"/>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flipV="1">
              <a:off x="8971692" y="3232880"/>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1" name="Group 111"/>
          <p:cNvGrpSpPr/>
          <p:nvPr/>
        </p:nvGrpSpPr>
        <p:grpSpPr>
          <a:xfrm>
            <a:off x="8973312" y="3232880"/>
            <a:ext cx="485203" cy="2024254"/>
            <a:chOff x="8973312" y="3232880"/>
            <a:chExt cx="485203" cy="2024254"/>
          </a:xfrm>
        </p:grpSpPr>
        <p:sp>
          <p:nvSpPr>
            <p:cNvPr id="112" name="Freeform 112"/>
            <p:cNvSpPr/>
            <p:nvPr/>
          </p:nvSpPr>
          <p:spPr>
            <a:xfrm>
              <a:off x="8973312" y="4891088"/>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flipV="1">
              <a:off x="8973312" y="3232880"/>
              <a:ext cx="485203" cy="366046"/>
            </a:xfrm>
            <a:custGeom>
              <a:rect l="l" t="t" r="r" b="b"/>
              <a:pathLst>
                <a:path w="21600" h="21600">
                  <a:moveTo>
                    <a:pt x="0" y="0"/>
                  </a:moveTo>
                  <a:lnTo>
                    <a:pt x="5400" y="21600"/>
                  </a:lnTo>
                  <a:lnTo>
                    <a:pt x="16200" y="21600"/>
                  </a:lnTo>
                  <a:lnTo>
                    <a:pt x="21600" y="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4" name="AutoShape 114"/>
          <p:cNvSpPr/>
          <p:nvPr/>
        </p:nvSpPr>
        <p:spPr>
          <a:xfrm>
            <a:off x="1881440" y="1529633"/>
            <a:ext cx="1711676" cy="926585"/>
          </a:xfrm>
          <a:prstGeom prst="roundRect">
            <a:avLst>
              <a:gd name="adj" fmla="val 50000"/>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b="1">
                <a:solidFill>
                  <a:schemeClr val="accent1">
                    <a:alpha val="100000"/>
                  </a:schemeClr>
                </a:solidFill>
                <a:latin typeface="Microsoft Yahei"/>
                <a:ea typeface="Microsoft Yahei"/>
                <a:cs typeface="Microsoft Yahei"/>
              </a:rPr>
              <a:t>01</a:t>
            </a:r>
            <a:endParaRPr lang="en-US" sz="1100"/>
          </a:p>
        </p:txBody>
      </p:sp>
      <p:sp>
        <p:nvSpPr>
          <p:cNvPr id="115" name="AutoShape 115"/>
          <p:cNvSpPr/>
          <p:nvPr/>
        </p:nvSpPr>
        <p:spPr>
          <a:xfrm>
            <a:off x="3930347" y="2068834"/>
            <a:ext cx="1861281" cy="801731"/>
          </a:xfrm>
          <a:prstGeom prst="roundRect">
            <a:avLst>
              <a:gd name="adj" fmla="val 50000"/>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b="1">
                <a:solidFill>
                  <a:schemeClr val="accent1">
                    <a:alpha val="100000"/>
                  </a:schemeClr>
                </a:solidFill>
                <a:latin typeface="Microsoft Yahei"/>
                <a:ea typeface="Microsoft Yahei"/>
                <a:cs typeface="Microsoft Yahei"/>
              </a:rPr>
              <a:t>02</a:t>
            </a:r>
            <a:endParaRPr lang="en-US" sz="1100"/>
          </a:p>
        </p:txBody>
      </p:sp>
      <p:sp>
        <p:nvSpPr>
          <p:cNvPr id="116" name="AutoShape 116"/>
          <p:cNvSpPr/>
          <p:nvPr/>
        </p:nvSpPr>
        <p:spPr>
          <a:xfrm>
            <a:off x="6291044" y="4827209"/>
            <a:ext cx="1961702" cy="676877"/>
          </a:xfrm>
          <a:prstGeom prst="roundRect">
            <a:avLst>
              <a:gd name="adj" fmla="val 50000"/>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b="1">
                <a:solidFill>
                  <a:schemeClr val="accent1">
                    <a:alpha val="100000"/>
                  </a:schemeClr>
                </a:solidFill>
                <a:latin typeface="Microsoft Yahei"/>
                <a:ea typeface="Microsoft Yahei"/>
                <a:cs typeface="Microsoft Yahei"/>
              </a:rPr>
              <a:t>03</a:t>
            </a:r>
            <a:endParaRPr lang="en-US" sz="1100"/>
          </a:p>
        </p:txBody>
      </p:sp>
      <p:sp>
        <p:nvSpPr>
          <p:cNvPr id="117" name="AutoShape 117"/>
          <p:cNvSpPr/>
          <p:nvPr/>
        </p:nvSpPr>
        <p:spPr>
          <a:xfrm>
            <a:off x="8259490" y="2472045"/>
            <a:ext cx="1802625" cy="598843"/>
          </a:xfrm>
          <a:prstGeom prst="roundRect">
            <a:avLst>
              <a:gd name="adj" fmla="val 50000"/>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b="1">
                <a:solidFill>
                  <a:schemeClr val="accent1">
                    <a:alpha val="100000"/>
                  </a:schemeClr>
                </a:solidFill>
                <a:latin typeface="Microsoft Yahei"/>
                <a:ea typeface="Microsoft Yahei"/>
                <a:cs typeface="Microsoft Yahei"/>
              </a:rPr>
              <a:t>04</a:t>
            </a:r>
            <a:endParaRPr lang="en-US" sz="1100"/>
          </a:p>
        </p:txBody>
      </p:sp>
      <p:sp>
        <p:nvSpPr>
          <p:cNvPr id="118" name="AutoShape 118"/>
          <p:cNvSpPr/>
          <p:nvPr/>
        </p:nvSpPr>
        <p:spPr>
          <a:xfrm>
            <a:off x="2048111" y="2956888"/>
            <a:ext cx="1319003" cy="1021481"/>
          </a:xfrm>
          <a:prstGeom prst="rect">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肌肉或关节疼痛。</a:t>
            </a:r>
            <a:endParaRPr lang="en-US" sz="1100"/>
          </a:p>
        </p:txBody>
      </p:sp>
      <p:sp>
        <p:nvSpPr>
          <p:cNvPr id="119" name="AutoShape 119"/>
          <p:cNvSpPr/>
          <p:nvPr/>
        </p:nvSpPr>
        <p:spPr>
          <a:xfrm>
            <a:off x="4161675" y="3892047"/>
            <a:ext cx="1319003" cy="1021481"/>
          </a:xfrm>
          <a:prstGeom prst="rect">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头痛。</a:t>
            </a:r>
            <a:endParaRPr lang="en-US" sz="1100"/>
          </a:p>
        </p:txBody>
      </p:sp>
      <p:sp>
        <p:nvSpPr>
          <p:cNvPr id="120" name="AutoShape 120"/>
          <p:cNvSpPr/>
          <p:nvPr/>
        </p:nvSpPr>
        <p:spPr>
          <a:xfrm>
            <a:off x="6500820" y="2876320"/>
            <a:ext cx="1319003" cy="1021481"/>
          </a:xfrm>
          <a:prstGeom prst="rect">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喉咙痛。</a:t>
            </a:r>
            <a:endParaRPr lang="en-US" sz="1100"/>
          </a:p>
        </p:txBody>
      </p:sp>
      <p:sp>
        <p:nvSpPr>
          <p:cNvPr id="121" name="AutoShape 121"/>
          <p:cNvSpPr/>
          <p:nvPr/>
        </p:nvSpPr>
        <p:spPr>
          <a:xfrm>
            <a:off x="8543982" y="3710771"/>
            <a:ext cx="1319003" cy="1021481"/>
          </a:xfrm>
          <a:prstGeom prst="rect">
            <a:avLst/>
          </a:prstGeom>
          <a:noFill/>
        </p:spPr>
        <p:txBody>
          <a:bodyPr vert="horz" wrap="square" lIns="82772" tIns="41434" rIns="82772" bIns="41434"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淋巴结肿大。</a:t>
            </a:r>
            <a:endParaRPr lang="en-US" sz="1100"/>
          </a:p>
        </p:txBody>
      </p:sp>
      <p:grpSp>
        <p:nvGrpSpPr>
          <p:cNvPr id="122" name="Group 122"/>
          <p:cNvGrpSpPr/>
          <p:nvPr/>
        </p:nvGrpSpPr>
        <p:grpSpPr>
          <a:xfrm>
            <a:off x="355440" y="80608"/>
            <a:ext cx="8413466" cy="723900"/>
            <a:chOff x="355440" y="80608"/>
            <a:chExt cx="8413466" cy="723900"/>
          </a:xfrm>
        </p:grpSpPr>
        <p:sp>
          <p:nvSpPr>
            <p:cNvPr id="123" name="TextBox 123"/>
            <p:cNvSpPr txBox="1"/>
            <p:nvPr/>
          </p:nvSpPr>
          <p:spPr>
            <a:xfrm>
              <a:off x="948881" y="80608"/>
              <a:ext cx="7820025"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alpha val="100000"/>
                    </a:schemeClr>
                  </a:solidFill>
                  <a:latin typeface="Microsoft Yahei"/>
                  <a:ea typeface="Microsoft Yahei"/>
                  <a:cs typeface="Microsoft Yahei"/>
                </a:rPr>
                <a:t>慢性疲劳综合症症状</a:t>
              </a:r>
            </a:p>
          </p:txBody>
        </p:sp>
        <p:sp>
          <p:nvSpPr>
            <p:cNvPr id="124" name="AutoShape 124"/>
            <p:cNvSpPr/>
            <p:nvPr/>
          </p:nvSpPr>
          <p:spPr>
            <a:xfrm>
              <a:off x="355440" y="277586"/>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AutoShape 125"/>
            <p:cNvSpPr/>
            <p:nvPr/>
          </p:nvSpPr>
          <p:spPr>
            <a:xfrm>
              <a:off x="449257" y="275282"/>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a:off x="538379" y="276623"/>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a:off x="624819" y="283630"/>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706988" y="280402"/>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a:off x="355440" y="369597"/>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a:off x="449257" y="367292"/>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a:off x="538379" y="368633"/>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AutoShape 132"/>
            <p:cNvSpPr/>
            <p:nvPr/>
          </p:nvSpPr>
          <p:spPr>
            <a:xfrm>
              <a:off x="624819" y="375641"/>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AutoShape 133"/>
            <p:cNvSpPr/>
            <p:nvPr/>
          </p:nvSpPr>
          <p:spPr>
            <a:xfrm>
              <a:off x="706988" y="372412"/>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355440" y="461608"/>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AutoShape 135"/>
            <p:cNvSpPr/>
            <p:nvPr/>
          </p:nvSpPr>
          <p:spPr>
            <a:xfrm>
              <a:off x="449257" y="459303"/>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a:off x="538379" y="460644"/>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24819" y="467652"/>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706988" y="464423"/>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355440" y="553618"/>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449257" y="551314"/>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538379" y="552655"/>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624819" y="559663"/>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706988" y="556434"/>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慢性疲劳综合症诊断与治疗</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医生通常根据患者的症状、病史和体检结果进行诊断。目前尚无特定的实验室检测或影像学检查可以确诊CFS。</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诊断</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CFS的治疗主要包括对症治疗、改善生活方式和心理治疗等。医生可能会建议患者调整作息、增加锻炼、改善饮食等，以缓解症状。同时，心理治疗如认知行为疗法和冥想等也有助于减轻患者的心理压力和疲劳感。需要注意的是，CFS的治疗需要综合考虑患者的具体情况，制定个性化的治疗方案。</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治疗</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呼吸道感染与慢性疲劳综合症关系探讨</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https://d.book118.com/628062073117006045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2024-09-26T09:51:01.945</cp:lastPrinted>
  <dcterms:created xsi:type="dcterms:W3CDTF">2024-09-26T01:51:01Z</dcterms:created>
  <dcterms:modified xsi:type="dcterms:W3CDTF">2024-09-26T01:51:04Z</dcterms:modified>
</cp:coreProperties>
</file>