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5BE33D-8F6E-4933-9A84-E6C4B7838B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829209-F675-480E-886D-89BB249776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39C86E-E180-4085-9BD6-0E3B51B039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2D0199-DE3B-448C-8137-A64C687616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F5051C6-986D-4D89-8F64-7DBE237DF5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E91DD3D-F03B-4A35-943B-14524717DF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0219C24-5AED-49C9-92A8-F9296DC24D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D6DE61-6B08-411F-A4EB-B4AB89021E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73171C-350A-41B7-A0DE-6683719724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0C2D2A-77FC-4B78-9E0D-F4B2FF66C0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F904DA-A972-4F37-9246-10A4183B21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8071135067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生产技术部卓越绩效体系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卓越绩效体系概述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生产技术部关键绩效指标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卓越绩效体系的建立与实施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生产技术部在卓越绩效体系中的挑战与对策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卓越绩效体系在生产技术部的实践案例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卓越绩效体系概述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提升组织的整体绩效和竞争力。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激发员工的积极性和创造力，提高员工满意度和忠诚度。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促进组织内部各部门之间的协同合作。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定义：卓越绩效体系是一种综合性的组织绩效管理方法，旨在通过持续改进和创新来实现高水平的组织绩效。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在快速变化的市场环境中，卓越绩效体系能够帮助组织迅速调整战略和业务模式，保持竞争优势。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适应市场变化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提升运营效率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增强创新能力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892" r="138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通过优化流程、减少浪费和提高资源利用效率，卓越绩效体系能够降低运营成本并提升运营效率。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卓越绩效体系鼓励员工提出新想法和解决方案，从而增强组织的创新能力和市场响应速度。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卓越绩效体系的重要性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8129" r="18129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生产技术部负责研发新技术、新产品和新工艺，为组织提供创新动力和技术支持。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技术研发与创新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通过对生产流程的持续改进和优化，生产技术部能够提高生产效率和产品质量，降低生产成本。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生产流程优化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生产技术部负责设备的维护和管理，确保生产设备的安全、稳定和高效运行，保障生产顺利进行。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设备维护与管理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生产技术部还承担员工技能培训的职责，提升员工的技能水平和综合素质，为组织的卓越绩效做出贡献。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员工培训与技能提升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生产技术部在卓越绩效体系中的角色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生产技术部关键绩效指标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总体产量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衡量生产技术部在特定时间内完成的产品或服务的总量。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生产效率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评估生产过程中的资源利用效率，通常以单位时间内的产量或产值来衡量。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设备利用率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反映生产设备的使用情况，计算为实际生产时间与总可用时间的比例。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产量与效率指标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衡量生产出的产品符合质量标准的比例。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产品合格率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反映客户对产品质量或服务的不满意程度，通常以投诉次数或比例来表示。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客户投诉率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评估生产过程中安全事故发生的频率和严重程度。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安全事故发生率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质量与安全指标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27262" y="1849088"/>
            <a:ext cx="4496144" cy="565817"/>
            <a:chOff x="5527262" y="1849088"/>
            <a:chExt cx="4496144" cy="565817"/>
          </a:xfrm>
        </p:grpSpPr>
        <p:sp>
          <p:nvSpPr>
            <p:cNvPr id="3" name="AutoShape 3"/>
            <p:cNvSpPr/>
            <p:nvPr/>
          </p:nvSpPr>
          <p:spPr>
            <a:xfrm>
              <a:off x="5527262" y="1849088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1435703" y="1849088"/>
            <a:ext cx="3294412" cy="3432906"/>
            <a:chOff x="1435703" y="1849088"/>
            <a:chExt cx="3294412" cy="3432906"/>
          </a:xfrm>
        </p:grpSpPr>
        <p:sp>
          <p:nvSpPr>
            <p:cNvPr id="5" name="AutoShape 5"/>
            <p:cNvSpPr/>
            <p:nvPr/>
          </p:nvSpPr>
          <p:spPr>
            <a:xfrm>
              <a:off x="1435703" y="18490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" name="AutoShape 6"/>
            <p:cNvSpPr/>
            <p:nvPr/>
          </p:nvSpPr>
          <p:spPr>
            <a:xfrm rot="10800000">
              <a:off x="1435703" y="19875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7" name="Freeform 7"/>
          <p:cNvSpPr/>
          <p:nvPr/>
        </p:nvSpPr>
        <p:spPr>
          <a:xfrm>
            <a:off x="2699099" y="32826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TextBox 8"/>
          <p:cNvSpPr txBox="1"/>
          <p:nvPr/>
        </p:nvSpPr>
        <p:spPr>
          <a:xfrm>
            <a:off x="5670599" y="1849088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单位产品成本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成本与浪费指标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527262" y="2424430"/>
            <a:ext cx="4496144" cy="820535"/>
            <a:chOff x="5527262" y="2424430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527262" y="2424430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衡量生产单个产品所需的平均成本，包括直接材料、直接人工和制造费用等。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527262" y="3282680"/>
            <a:ext cx="4496144" cy="565817"/>
            <a:chOff x="5527262" y="3282680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527262" y="3282680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35" name="TextBox 35"/>
          <p:cNvSpPr txBox="1"/>
          <p:nvPr/>
        </p:nvSpPr>
        <p:spPr>
          <a:xfrm>
            <a:off x="5670599" y="3282680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原材料利用率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527262" y="3877072"/>
            <a:ext cx="4496144" cy="820535"/>
            <a:chOff x="5527262" y="3877072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527262" y="387707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反映生产过程中原材料的利用效率，计算为实际使用的原材料量与总投入量的比例。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527262" y="4771916"/>
            <a:ext cx="4496144" cy="565817"/>
            <a:chOff x="5527262" y="4771916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527262" y="4771916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5527262" y="5366307"/>
            <a:ext cx="4496144" cy="820535"/>
            <a:chOff x="5527262" y="5366307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527262" y="536630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衡量生产过程中产生的废品数量或价值与总生产量的比例。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688407" y="4771916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废品率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新产品开发周期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评估生产技术部在新产品开发方面的速度和效率。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专利申请数量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衡量生产技术部的创新能力和知识产权保护意识。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员工培训时长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反映生产技术部在员工技能和知识提升方面的投入。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创新与学习指标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卓越绩效体系的建立与实施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制定年度绩效计划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结合部门使命和战略目标，制定年度绩效计划，包括关键绩效指标（KPIs）和具体目标值。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目标分解与责任落实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将年度绩效计划分解为季度、月度甚至周度的具体任务和目标，并明确责任人、时间节点和所需资源。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明确部门使命和战略目标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根据公司的整体战略，明确生产技术部的使命和关键战略目标。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制定绩效计划与目标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持续的绩效辅导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通过定期的面对面会议、电话会议或电子邮件等方式，对员工的绩效进行持续的辅导和指导。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及时反馈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在员工完成任务或项目时，及时给予反馈，肯定成绩，指出不足，并提供改进建议。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鼓励员工参与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鼓励员工积极参与绩效目标的制定和评估过程，提出自己的意见和建议。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绩效辅导与沟通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518246" y="3031027"/>
            <a:ext cx="1788760" cy="673166"/>
          </a:xfrm>
          <a:custGeom>
            <a:rect l="l" t="t" r="r" b="b"/>
            <a:pathLst>
              <a:path w="1400" h="527">
                <a:moveTo>
                  <a:pt x="0" y="108"/>
                </a:moveTo>
                <a:lnTo>
                  <a:pt x="837" y="527"/>
                </a:lnTo>
                <a:lnTo>
                  <a:pt x="1400" y="332"/>
                </a:lnTo>
                <a:lnTo>
                  <a:pt x="281" y="0"/>
                </a:lnTo>
                <a:lnTo>
                  <a:pt x="0" y="10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Freeform 3"/>
          <p:cNvSpPr/>
          <p:nvPr/>
        </p:nvSpPr>
        <p:spPr>
          <a:xfrm>
            <a:off x="4735450" y="3096651"/>
            <a:ext cx="2091473" cy="876386"/>
          </a:xfrm>
          <a:custGeom>
            <a:rect l="l" t="t" r="r" b="b"/>
            <a:pathLst>
              <a:path w="1698" h="710">
                <a:moveTo>
                  <a:pt x="1002" y="710"/>
                </a:moveTo>
                <a:lnTo>
                  <a:pt x="1698" y="366"/>
                </a:lnTo>
                <a:lnTo>
                  <a:pt x="591" y="0"/>
                </a:lnTo>
                <a:lnTo>
                  <a:pt x="0" y="202"/>
                </a:lnTo>
                <a:lnTo>
                  <a:pt x="1002" y="71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Freeform 4"/>
          <p:cNvSpPr/>
          <p:nvPr/>
        </p:nvSpPr>
        <p:spPr>
          <a:xfrm>
            <a:off x="5893380" y="3977271"/>
            <a:ext cx="4191413" cy="1771824"/>
          </a:xfrm>
          <a:custGeom>
            <a:rect l="l" t="t" r="r" b="b"/>
            <a:pathLst>
              <a:path w="3282" h="1388">
                <a:moveTo>
                  <a:pt x="0" y="332"/>
                </a:moveTo>
                <a:lnTo>
                  <a:pt x="1065" y="869"/>
                </a:lnTo>
                <a:lnTo>
                  <a:pt x="177" y="1388"/>
                </a:lnTo>
                <a:lnTo>
                  <a:pt x="3283" y="1388"/>
                </a:lnTo>
                <a:lnTo>
                  <a:pt x="2529" y="96"/>
                </a:lnTo>
                <a:lnTo>
                  <a:pt x="1981" y="414"/>
                </a:lnTo>
                <a:lnTo>
                  <a:pt x="685" y="0"/>
                </a:lnTo>
                <a:lnTo>
                  <a:pt x="0" y="332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5" name="Connector 5"/>
          <p:cNvCxnSpPr/>
          <p:nvPr/>
        </p:nvCxnSpPr>
        <p:spPr>
          <a:xfrm flipH="1" flipV="1">
            <a:off x="2921288" y="2643640"/>
            <a:ext cx="827699" cy="453011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>
            <a:off x="3748986" y="3704194"/>
            <a:ext cx="1665980" cy="1043620"/>
          </a:xfrm>
          <a:prstGeom prst="line">
            <a:avLst/>
          </a:prstGeom>
          <a:ln w="6350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7633452" y="3367611"/>
            <a:ext cx="1134645" cy="857334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triangl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2294693" y="4747814"/>
            <a:ext cx="1953876" cy="24574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688616" y="1619074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432271" y="4185805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多维度评估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940247" y="1852437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反馈与面谈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绩效评估与反馈</a:t>
              </a:r>
            </a:p>
          </p:txBody>
        </p:sp>
      </p:grpSp>
      <p:sp>
        <p:nvSpPr>
          <p:cNvPr id="34" name="TextBox 34"/>
          <p:cNvSpPr txBox="1"/>
          <p:nvPr/>
        </p:nvSpPr>
        <p:spPr>
          <a:xfrm>
            <a:off x="412392" y="1951830"/>
            <a:ext cx="23622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按照既定的评估周期（如季度、半年或年度），对员工的绩效进行全面评估，包括目标完成情况、工作质量、工作效率等方面。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1156046" y="4599597"/>
            <a:ext cx="2362200" cy="21717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除了业绩成果外，还要考虑员工的能力提升、团队合作、创新精神等多方面的表现。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8903838" y="2197963"/>
            <a:ext cx="2361910" cy="187379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将评估结果及时反馈给员工，并进行面谈，详细解释评估结果和得分情况，听取员工的意见和看法。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https://d.book118.com/628071135067006035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2024-09-14T08:04:34.899</cp:lastPrinted>
  <dcterms:created xsi:type="dcterms:W3CDTF">2024-09-14T00:04:34Z</dcterms:created>
  <dcterms:modified xsi:type="dcterms:W3CDTF">2024-09-14T00:04:37Z</dcterms:modified>
</cp:coreProperties>
</file>