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Default Extension="wav" ContentType="audio/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9144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12290" name=""/>
          <p:cNvSpPr/>
          <p:nvPr>
            <p:ph type="hdr" sz="quarter"/>
          </p:nvPr>
        </p:nvSpPr>
        <p:spPr>
          <a:xfrm>
            <a:off x="0" y="0"/>
            <a:ext cx="2971800" cy="457200"/>
          </a:xfrm>
          <a:prstGeom prst="rect">
            <a:avLst/>
          </a:prstGeom>
          <a:noFill/>
          <a:ln>
            <a:noFill/>
            <a:miter lim="800000"/>
          </a:ln>
        </p:spPr>
        <p:txBody>
          <a:bodyPr/>
          <a:lstStyle/>
          <a:p>
            <a:pPr lvl="0"/>
            <a:fld id="{8DE054D0-94A4-4C75-949F-1DCD7C04B68C}" type="header">
              <a:rPr sz="1200"/>
              <a:t>*</a:t>
            </a:fld>
            <a:endParaRPr sz="1200"/>
          </a:p>
        </p:txBody>
      </p:sp>
      <p:sp>
        <p:nvSpPr>
          <p:cNvPr id="12291" name=""/>
          <p:cNvSpPr/>
          <p:nvPr>
            <p:ph type="dt" idx="1"/>
          </p:nvPr>
        </p:nvSpPr>
        <p:spPr>
          <a:xfrm>
            <a:off x="3884612" y="0"/>
            <a:ext cx="2971800" cy="457200"/>
          </a:xfrm>
          <a:prstGeom prst="rect">
            <a:avLst/>
          </a:prstGeom>
          <a:noFill/>
          <a:ln>
            <a:noFill/>
            <a:miter lim="800000"/>
          </a:ln>
        </p:spPr>
        <p:txBody>
          <a:bodyPr/>
          <a:lstStyle/>
          <a:p>
            <a:pPr lvl="0" algn="r"/>
            <a:fld id="{D9F11479-5AD1-4E13-82D6-B42D03C017F9}" type="datetime1">
              <a:rPr sz="1200"/>
              <a:t>*</a:t>
            </a:fld>
            <a:endParaRPr sz="1200"/>
          </a:p>
        </p:txBody>
      </p:sp>
      <p:sp>
        <p:nvSpPr>
          <p:cNvPr id="12292"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12293"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2294" name=""/>
          <p:cNvSpPr/>
          <p:nvPr>
            <p:ph type="ftr" sz="quarter" idx="4"/>
          </p:nvPr>
        </p:nvSpPr>
        <p:spPr>
          <a:xfrm>
            <a:off x="0" y="8685212"/>
            <a:ext cx="2971800" cy="457200"/>
          </a:xfrm>
          <a:prstGeom prst="rect">
            <a:avLst/>
          </a:prstGeom>
          <a:noFill/>
          <a:ln>
            <a:noFill/>
            <a:miter lim="800000"/>
          </a:ln>
        </p:spPr>
        <p:txBody>
          <a:bodyPr anchor="b" anchorCtr="0"/>
          <a:lstStyle/>
          <a:p>
            <a:pPr lvl="0"/>
            <a:fld id="{15E3AC11-99FA-4DD5-9848-35E2957F5139}" type="footer">
              <a:rPr sz="1200"/>
              <a:t>*</a:t>
            </a:fld>
            <a:endParaRPr sz="1200"/>
          </a:p>
        </p:txBody>
      </p:sp>
      <p:sp>
        <p:nvSpPr>
          <p:cNvPr id="12295"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7F4DDAD2-ED65-4772-88CE-148CBE4CD1AB}"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314" name=""/>
          <p:cNvSpPr/>
          <p:nvPr>
            <p:ph type="sldImg"/>
          </p:nvPr>
        </p:nvSpPr>
        <p:spPr>
          <a:xfrm>
            <a:off x="1143000" y="685800"/>
            <a:ext cx="4572000" cy="3429000"/>
          </a:xfrm>
          <a:prstGeom prst="rect">
            <a:avLst/>
          </a:prstGeom>
          <a:noFill/>
          <a:ln>
            <a:miter lim="800000"/>
          </a:ln>
        </p:spPr>
      </p:sp>
      <p:sp>
        <p:nvSpPr>
          <p:cNvPr id="1331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找</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F421C0-C988-4E8E-9D07-C956FC157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AF21C-B22A-4CF5-A676-169DB0235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2D4FE1-D623-4943-93DF-54326B121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FA38F4-CC2C-4240-9A50-49AFCE4BA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AE51E9-78DA-4411-8AC5-B101BC54A9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5279EA-7E56-4AF2-8938-04C602E2B5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6B212C-7700-4820-BE20-2C5203054C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C05D4D-6654-4ED6-BC4C-3F79F26B92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2F1BE4-FD65-46DB-811C-8250A07DF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73303F-7619-4529-A919-4DEBD9AC4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8E02D-8EAE-4A92-BA6D-CBECA1C1C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33A33A3E-6AA1-49B2-8EDD-407E611B7CC9}" type="footer">
              <a:rPr sz="1400"/>
              <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p>
        </p:txBody>
      </p:sp>
      <p:sp>
        <p:nvSpPr>
          <p:cNvPr id="3" name="Footer Placeholder 2"/>
          <p:cNvSpPr>
            <a:spLocks noGrp="1"/>
          </p:cNvSpPr>
          <p:nvPr>
            <p:ph type="ftr" sz="quarter" idx="1"/>
          </p:nvPr>
        </p:nvSpPr>
        <p:spPr/>
        <p:txBody>
          <a:bodyPr/>
          <a:lstStyle/>
          <a:p>
            <a:pPr lvl="0" algn="ctr"/>
            <a:fld id="{5CD86F73-253B-451B-BD27-3AE391331F8B}" type="footer">
              <a:rPr sz="1400"/>
              <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93F81473-8873-42DF-A8C9-BB24A683F0A2}" type="footer">
              <a:rPr sz="1400"/>
              <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80B433C5-5756-4FD8-9386-6B843FA5C238}" type="footer">
              <a:rPr sz="1400"/>
              <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057C1994-4C39-4D9F-8EC2-44F18AD93C1E}"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hyperlink" Target="file:///D:/%E4%B8%AD%E8%BD%AC%E7%AB%99/SEM/SEM.mov" TargetMode="Ex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hyperlink" Target="file:///D:/%E4%B8%AD%E8%BD%AC%E7%AB%99/SEM/ElectronGun.mov" TargetMode="External" /><Relationship Id="rId5" Type="http://schemas.openxmlformats.org/officeDocument/2006/relationships/hyperlink" Target="Lens.mov" TargetMode="External" /><Relationship Id="rId6" Type="http://schemas.openxmlformats.org/officeDocument/2006/relationships/hyperlink" Target="Area.mov" TargetMode="Ex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Sec.mov"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wm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jpeg" /><Relationship Id="rId3" Type="http://schemas.openxmlformats.org/officeDocument/2006/relationships/image" Target="../media/image1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 Id="rId3" Type="http://schemas.openxmlformats.org/officeDocument/2006/relationships/image" Target="../media/image1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wmf" /><Relationship Id="rId3" Type="http://schemas.openxmlformats.org/officeDocument/2006/relationships/audio" Target="../media/media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9.wm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2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 Id="rId3" Type="http://schemas.openxmlformats.org/officeDocument/2006/relationships/image" Target="../media/image30.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 Id="rId3" Type="http://schemas.openxmlformats.org/officeDocument/2006/relationships/image" Target="../media/image3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png" /><Relationship Id="rId3" Type="http://schemas.openxmlformats.org/officeDocument/2006/relationships/image" Target="../media/image33.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01134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b="1">
                <a:solidFill>
                  <a:schemeClr val="hlink"/>
                </a:solidFill>
                <a:effectLst>
                  <a:outerShdw blurRad="38100" dist="38100" dir="2700000" algn="tl">
                    <a:schemeClr val="bg2"/>
                  </a:outerShdw>
                </a:effectLst>
                <a:latin typeface="楷体_GB2312" pitchFamily="49" charset="-122"/>
                <a:ea typeface="楷体_GB2312" pitchFamily="49" charset="-122"/>
              </a:rPr>
              <a:t>第八章  扫描电子显微分析</a:t>
            </a:r>
            <a:endParaRPr b="1">
              <a:solidFill>
                <a:schemeClr val="hlink"/>
              </a:solidFill>
              <a:effectLst>
                <a:outerShdw blurRad="38100" dist="38100" dir="2700000" algn="tl">
                  <a:schemeClr val="bg2"/>
                </a:outerShdw>
              </a:effectLst>
              <a:latin typeface="楷体_GB2312" pitchFamily="49" charset="-122"/>
              <a:ea typeface="楷体_GB2312" pitchFamily="49" charset="-122"/>
            </a:endParaRPr>
          </a:p>
        </p:txBody>
      </p:sp>
      <p:pic>
        <p:nvPicPr>
          <p:cNvPr id="18435" name=""/>
          <p:cNvPicPr/>
          <p:nvPr>
            <p:ph idx="1"/>
          </p:nvPr>
        </p:nvPicPr>
        <p:blipFill>
          <a:blip r:embed="rId2"/>
          <a:stretch>
            <a:fillRect/>
          </a:stretch>
        </p:blipFill>
        <p:spPr>
          <a:xfrm>
            <a:off x="179388" y="1695450"/>
            <a:ext cx="4176712" cy="4110038"/>
          </a:xfrm>
          <a:prstGeom prst="rect">
            <a:avLst/>
          </a:prstGeom>
          <a:noFill/>
          <a:ln>
            <a:noFill/>
            <a:miter lim="800000"/>
          </a:ln>
          <a:effectLst/>
        </p:spPr>
      </p:pic>
      <p:pic>
        <p:nvPicPr>
          <p:cNvPr id="18436" name=""/>
          <p:cNvPicPr/>
          <p:nvPr/>
        </p:nvPicPr>
        <p:blipFill>
          <a:blip r:embed="rId3"/>
          <a:stretch>
            <a:fillRect/>
          </a:stretch>
        </p:blipFill>
        <p:spPr>
          <a:xfrm>
            <a:off x="4356100" y="2133600"/>
            <a:ext cx="4476750" cy="3317875"/>
          </a:xfrm>
          <a:prstGeom prst="rect">
            <a:avLst/>
          </a:prstGeom>
          <a:noFill/>
          <a:ln>
            <a:noFill/>
            <a:miter lim="800000"/>
          </a:ln>
          <a:effectLst/>
        </p:spPr>
      </p:pic>
      <p:sp>
        <p:nvSpPr>
          <p:cNvPr id="18437" name="Date Placeholder 3"/>
          <p:cNvSpPr>
            <a:spLocks noGrp="1"/>
          </p:cNvSpPr>
          <p:nvPr>
            <p:ph type="dt" sz="half" idx="2"/>
          </p:nvPr>
        </p:nvSpPr>
        <p:spPr/>
        <p:txBody>
          <a:bodyPr/>
          <a:lstStyle/>
          <a:p>
            <a:pPr lvl="0"/>
            <a:endParaRPr sz="1400"/>
          </a:p>
        </p:txBody>
      </p:sp>
      <p:sp>
        <p:nvSpPr>
          <p:cNvPr id="18438" name="Footer Placeholder 4"/>
          <p:cNvSpPr>
            <a:spLocks noGrp="1"/>
          </p:cNvSpPr>
          <p:nvPr>
            <p:ph type="ftr" sz="quarter" idx="3"/>
          </p:nvPr>
        </p:nvSpPr>
        <p:spPr/>
        <p:txBody>
          <a:bodyPr/>
          <a:lstStyle/>
          <a:p>
            <a:pPr lvl="0" algn="ctr"/>
            <a:fld id="{8058A0F9-8235-4207-AC24-66701CCF448E}" type="footer">
              <a:rPr sz="1400"/>
              <a:t/>
            </a:fld>
            <a:endParaRPr sz="1400"/>
          </a:p>
        </p:txBody>
      </p:sp>
      <p:sp>
        <p:nvSpPr>
          <p:cNvPr id="18439" name="TextBox 1843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a:effectLst>
                  <a:outerShdw blurRad="38100" dist="38100" dir="2700000" algn="tl">
                    <a:schemeClr val="bg2"/>
                  </a:outerShdw>
                </a:effectLst>
              </a:rPr>
              <a:t>History of SEM</a:t>
            </a:r>
            <a:endParaRPr sz="4000">
              <a:effectLst>
                <a:outerShdw blurRad="38100" dist="38100" dir="2700000" algn="tl">
                  <a:schemeClr val="bg2"/>
                </a:outerShdw>
              </a:effectLst>
            </a:endParaRPr>
          </a:p>
        </p:txBody>
      </p:sp>
      <p:sp>
        <p:nvSpPr>
          <p:cNvPr id="26627" name=""/>
          <p:cNvSpPr/>
          <p:nvPr/>
        </p:nvSpPr>
        <p:spPr>
          <a:xfrm>
            <a:off x="6172200" y="2057400"/>
            <a:ext cx="2667000" cy="3702050"/>
          </a:xfrm>
          <a:prstGeom prst="rect">
            <a:avLst/>
          </a:prstGeom>
          <a:noFill/>
          <a:ln w="38100">
            <a:solidFill>
              <a:srgbClr val="339966"/>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kumimoji="1" sz="2000" b="1">
                <a:solidFill>
                  <a:srgbClr val="FF0000"/>
                </a:solidFill>
                <a:ea typeface="华文新魏" pitchFamily="2" charset="-122"/>
              </a:rPr>
              <a:t>1935</a:t>
            </a:r>
            <a:r>
              <a:rPr kumimoji="1" sz="2000" b="1">
                <a:solidFill>
                  <a:srgbClr val="808000"/>
                </a:solidFill>
                <a:ea typeface="华文新魏" pitchFamily="2" charset="-122"/>
              </a:rPr>
              <a:t>：  </a:t>
            </a:r>
            <a:endParaRPr kumimoji="1" sz="2000" b="1">
              <a:solidFill>
                <a:srgbClr val="808000"/>
              </a:solidFill>
              <a:ea typeface="华文新魏" pitchFamily="2" charset="-122"/>
            </a:endParaRPr>
          </a:p>
          <a:p>
            <a:pPr lvl="0">
              <a:lnSpc>
                <a:spcPct val="130000"/>
              </a:lnSpc>
            </a:pPr>
            <a:r>
              <a:rPr kumimoji="1" sz="2000" b="1">
                <a:solidFill>
                  <a:srgbClr val="808000"/>
                </a:solidFill>
                <a:ea typeface="华文新魏" pitchFamily="2" charset="-122"/>
              </a:rPr>
              <a:t>德国的Knoll</a:t>
            </a:r>
            <a:r>
              <a:rPr kumimoji="1" sz="2000" b="1">
                <a:solidFill>
                  <a:srgbClr val="FF0000"/>
                </a:solidFill>
                <a:ea typeface="华文新魏" pitchFamily="2" charset="-122"/>
              </a:rPr>
              <a:t>卡诺尔</a:t>
            </a:r>
            <a:r>
              <a:rPr kumimoji="1" sz="2000" b="1">
                <a:solidFill>
                  <a:srgbClr val="808000"/>
                </a:solidFill>
                <a:ea typeface="华文新魏" pitchFamily="2" charset="-122"/>
              </a:rPr>
              <a:t>提出扫描电镜的设计思想和工作原理。</a:t>
            </a:r>
            <a:endParaRPr kumimoji="1" sz="2000" b="1">
              <a:solidFill>
                <a:srgbClr val="808000"/>
              </a:solidFill>
              <a:ea typeface="华文新魏" pitchFamily="2" charset="-122"/>
            </a:endParaRPr>
          </a:p>
          <a:p>
            <a:pPr lvl="0">
              <a:lnSpc>
                <a:spcPct val="130000"/>
              </a:lnSpc>
            </a:pPr>
            <a:endParaRPr kumimoji="1" sz="2000" b="1">
              <a:solidFill>
                <a:srgbClr val="808000"/>
              </a:solidFill>
              <a:ea typeface="华文新魏" pitchFamily="2" charset="-122"/>
            </a:endParaRPr>
          </a:p>
          <a:p>
            <a:pPr lvl="0">
              <a:lnSpc>
                <a:spcPct val="130000"/>
              </a:lnSpc>
            </a:pPr>
            <a:r>
              <a:rPr kumimoji="1" sz="2000" b="1">
                <a:solidFill>
                  <a:srgbClr val="FF0000"/>
                </a:solidFill>
                <a:ea typeface="华文新魏" pitchFamily="2" charset="-122"/>
              </a:rPr>
              <a:t>1942</a:t>
            </a:r>
            <a:r>
              <a:rPr kumimoji="1" sz="2000" b="1">
                <a:solidFill>
                  <a:srgbClr val="808000"/>
                </a:solidFill>
                <a:ea typeface="华文新魏" pitchFamily="2" charset="-122"/>
              </a:rPr>
              <a:t>：  </a:t>
            </a:r>
            <a:endParaRPr kumimoji="1" sz="2000" b="1">
              <a:solidFill>
                <a:srgbClr val="808000"/>
              </a:solidFill>
              <a:ea typeface="华文新魏" pitchFamily="2" charset="-122"/>
            </a:endParaRPr>
          </a:p>
          <a:p>
            <a:pPr lvl="0">
              <a:lnSpc>
                <a:spcPct val="130000"/>
              </a:lnSpc>
            </a:pPr>
            <a:r>
              <a:rPr kumimoji="1" sz="2000" b="1">
                <a:solidFill>
                  <a:srgbClr val="808000"/>
                </a:solidFill>
                <a:ea typeface="华文新魏" pitchFamily="2" charset="-122"/>
              </a:rPr>
              <a:t>剑桥大学的</a:t>
            </a:r>
            <a:r>
              <a:rPr kumimoji="1" sz="2000" b="1">
                <a:solidFill>
                  <a:srgbClr val="FF0000"/>
                </a:solidFill>
                <a:ea typeface="华文新魏" pitchFamily="2" charset="-122"/>
              </a:rPr>
              <a:t>马伦</a:t>
            </a:r>
            <a:r>
              <a:rPr kumimoji="1" sz="2000" b="1">
                <a:solidFill>
                  <a:srgbClr val="808000"/>
                </a:solidFill>
                <a:ea typeface="华文新魏" pitchFamily="2" charset="-122"/>
              </a:rPr>
              <a:t>首次制成世界台扫描电镜。</a:t>
            </a:r>
            <a:endParaRPr kumimoji="1" sz="2000" b="1">
              <a:solidFill>
                <a:srgbClr val="808000"/>
              </a:solidFill>
              <a:ea typeface="华文新魏" pitchFamily="2" charset="-122"/>
            </a:endParaRPr>
          </a:p>
        </p:txBody>
      </p:sp>
      <p:pic>
        <p:nvPicPr>
          <p:cNvPr id="26628" name=""/>
          <p:cNvPicPr/>
          <p:nvPr/>
        </p:nvPicPr>
        <p:blipFill>
          <a:blip r:embed="rId2"/>
          <a:stretch>
            <a:fillRect/>
          </a:stretch>
        </p:blipFill>
        <p:spPr>
          <a:xfrm>
            <a:off x="381000" y="1828800"/>
            <a:ext cx="5554662" cy="4113212"/>
          </a:xfrm>
          <a:prstGeom prst="rect">
            <a:avLst/>
          </a:prstGeom>
          <a:solidFill>
            <a:schemeClr val="bg1"/>
          </a:solidFill>
          <a:ln w="38100">
            <a:solidFill>
              <a:srgbClr val="339966"/>
            </a:solidFill>
            <a:miter lim="800000"/>
          </a:ln>
          <a:effectLst/>
        </p:spPr>
      </p:pic>
      <p:sp>
        <p:nvSpPr>
          <p:cNvPr id="26629" name="Date Placeholder 3"/>
          <p:cNvSpPr>
            <a:spLocks noGrp="1"/>
          </p:cNvSpPr>
          <p:nvPr>
            <p:ph type="dt" sz="half" idx="2"/>
          </p:nvPr>
        </p:nvSpPr>
        <p:spPr/>
        <p:txBody>
          <a:bodyPr/>
          <a:lstStyle/>
          <a:p>
            <a:pPr lvl="0"/>
            <a:endParaRPr sz="1400"/>
          </a:p>
        </p:txBody>
      </p:sp>
      <p:sp>
        <p:nvSpPr>
          <p:cNvPr id="26630" name="Footer Placeholder 4"/>
          <p:cNvSpPr>
            <a:spLocks noGrp="1"/>
          </p:cNvSpPr>
          <p:nvPr>
            <p:ph type="ftr" sz="quarter" idx="3"/>
          </p:nvPr>
        </p:nvSpPr>
        <p:spPr/>
        <p:txBody>
          <a:bodyPr/>
          <a:lstStyle/>
          <a:p>
            <a:pPr lvl="0" algn="ctr"/>
            <a:fld id="{1BA8A8A9-8967-4B8B-8379-32E50B7FECE0}" type="footer">
              <a:rPr sz="1400"/>
              <a:t/>
            </a:fld>
            <a:endParaRPr sz="1400"/>
          </a:p>
        </p:txBody>
      </p:sp>
      <p:sp>
        <p:nvSpPr>
          <p:cNvPr id="26631" name="TextBox 2663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a:effectLst>
                  <a:outerShdw blurRad="38100" dist="38100" dir="2700000" algn="tl">
                    <a:schemeClr val="bg2"/>
                  </a:outerShdw>
                </a:effectLst>
              </a:rPr>
              <a:t>Features of SEM</a:t>
            </a:r>
            <a:endParaRPr sz="4000">
              <a:effectLst>
                <a:outerShdw blurRad="38100" dist="38100" dir="2700000" algn="tl">
                  <a:schemeClr val="bg2"/>
                </a:outerShdw>
              </a:effectLst>
            </a:endParaRPr>
          </a:p>
        </p:txBody>
      </p:sp>
      <p:pic>
        <p:nvPicPr>
          <p:cNvPr id="27651" name=""/>
          <p:cNvPicPr/>
          <p:nvPr/>
        </p:nvPicPr>
        <p:blipFill>
          <a:blip r:embed="rId2"/>
          <a:stretch>
            <a:fillRect/>
          </a:stretch>
        </p:blipFill>
        <p:spPr>
          <a:xfrm>
            <a:off x="2209800" y="1600200"/>
            <a:ext cx="3048000" cy="2446338"/>
          </a:xfrm>
          <a:prstGeom prst="rect">
            <a:avLst/>
          </a:prstGeom>
          <a:noFill/>
          <a:ln w="38100">
            <a:solidFill>
              <a:srgbClr val="339966"/>
            </a:solidFill>
            <a:miter lim="800000"/>
          </a:ln>
          <a:effectLst/>
        </p:spPr>
      </p:pic>
      <p:pic>
        <p:nvPicPr>
          <p:cNvPr id="27652" name=""/>
          <p:cNvPicPr/>
          <p:nvPr/>
        </p:nvPicPr>
        <p:blipFill>
          <a:blip r:embed="rId3"/>
          <a:stretch>
            <a:fillRect/>
          </a:stretch>
        </p:blipFill>
        <p:spPr>
          <a:xfrm>
            <a:off x="304800" y="3505200"/>
            <a:ext cx="2971800" cy="2865438"/>
          </a:xfrm>
          <a:prstGeom prst="rect">
            <a:avLst/>
          </a:prstGeom>
          <a:noFill/>
          <a:ln w="38100">
            <a:solidFill>
              <a:srgbClr val="339966"/>
            </a:solidFill>
            <a:miter lim="800000"/>
          </a:ln>
          <a:effectLst/>
        </p:spPr>
      </p:pic>
      <p:pic>
        <p:nvPicPr>
          <p:cNvPr id="27653" name=""/>
          <p:cNvPicPr/>
          <p:nvPr/>
        </p:nvPicPr>
        <p:blipFill>
          <a:blip r:embed="rId4"/>
          <a:stretch>
            <a:fillRect/>
          </a:stretch>
        </p:blipFill>
        <p:spPr>
          <a:xfrm>
            <a:off x="4724400" y="3581400"/>
            <a:ext cx="3962400" cy="2881312"/>
          </a:xfrm>
          <a:prstGeom prst="rect">
            <a:avLst/>
          </a:prstGeom>
          <a:noFill/>
          <a:ln w="38100">
            <a:solidFill>
              <a:srgbClr val="339966"/>
            </a:solidFill>
            <a:miter lim="800000"/>
          </a:ln>
          <a:effectLst/>
        </p:spPr>
      </p:pic>
      <p:sp>
        <p:nvSpPr>
          <p:cNvPr id="27654" name=""/>
          <p:cNvSpPr/>
          <p:nvPr/>
        </p:nvSpPr>
        <p:spPr>
          <a:xfrm>
            <a:off x="5867400" y="2133600"/>
            <a:ext cx="2362200" cy="677862"/>
          </a:xfrm>
          <a:prstGeom prst="rect">
            <a:avLst/>
          </a:prstGeom>
          <a:noFill/>
          <a:ln w="38100">
            <a:solidFill>
              <a:srgbClr val="FF0000"/>
            </a:solid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lnSpc>
                <a:spcPct val="150000"/>
              </a:lnSpc>
            </a:pPr>
            <a:r>
              <a:rPr kumimoji="1" sz="2400" b="1">
                <a:solidFill>
                  <a:srgbClr val="339966"/>
                </a:solidFill>
                <a:effectLst>
                  <a:outerShdw blurRad="38100" dist="38100" dir="2700000" algn="tl">
                    <a:schemeClr val="bg2"/>
                  </a:outerShdw>
                </a:effectLst>
                <a:latin typeface="Times New Roman" pitchFamily="18" charset="0"/>
                <a:ea typeface="华文新魏" pitchFamily="2" charset="-122"/>
              </a:rPr>
              <a:t>广泛的放大倍率</a:t>
            </a:r>
            <a:endParaRPr kumimoji="1" sz="2400" b="1">
              <a:solidFill>
                <a:srgbClr val="339966"/>
              </a:solidFill>
              <a:effectLst>
                <a:outerShdw blurRad="38100" dist="38100" dir="2700000" algn="tl">
                  <a:schemeClr val="bg2"/>
                </a:outerShdw>
              </a:effectLst>
              <a:latin typeface="Times New Roman" pitchFamily="18" charset="0"/>
              <a:ea typeface="华文新魏" pitchFamily="2" charset="-122"/>
            </a:endParaRPr>
          </a:p>
        </p:txBody>
      </p:sp>
      <p:sp>
        <p:nvSpPr>
          <p:cNvPr id="27655" name="Date Placeholder 3"/>
          <p:cNvSpPr>
            <a:spLocks noGrp="1"/>
          </p:cNvSpPr>
          <p:nvPr>
            <p:ph type="dt" sz="half" idx="2"/>
          </p:nvPr>
        </p:nvSpPr>
        <p:spPr/>
        <p:txBody>
          <a:bodyPr/>
          <a:lstStyle/>
          <a:p>
            <a:pPr lvl="0"/>
            <a:endParaRPr sz="1400"/>
          </a:p>
        </p:txBody>
      </p:sp>
      <p:sp>
        <p:nvSpPr>
          <p:cNvPr id="27656" name="Footer Placeholder 4"/>
          <p:cNvSpPr>
            <a:spLocks noGrp="1"/>
          </p:cNvSpPr>
          <p:nvPr>
            <p:ph type="ftr" sz="quarter" idx="3"/>
          </p:nvPr>
        </p:nvSpPr>
        <p:spPr/>
        <p:txBody>
          <a:bodyPr/>
          <a:lstStyle/>
          <a:p>
            <a:pPr lvl="0" algn="ctr"/>
            <a:fld id="{3FA9AF23-86AC-4637-A4A2-40D57AE1CE3C}" type="footer">
              <a:rPr sz="1400"/>
              <a:t/>
            </a:fld>
            <a:endParaRPr sz="1400"/>
          </a:p>
        </p:txBody>
      </p:sp>
      <p:sp>
        <p:nvSpPr>
          <p:cNvPr id="27657" name="TextBox 2765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3253" name=""/>
          <p:cNvPicPr/>
          <p:nvPr/>
        </p:nvPicPr>
        <p:blipFill>
          <a:blip r:embed="rId2"/>
          <a:stretch>
            <a:fillRect/>
          </a:stretch>
        </p:blipFill>
        <p:spPr>
          <a:xfrm>
            <a:off x="323850" y="0"/>
            <a:ext cx="4319588" cy="2420938"/>
          </a:xfrm>
          <a:prstGeom prst="rect">
            <a:avLst/>
          </a:prstGeom>
          <a:noFill/>
          <a:ln>
            <a:noFill/>
            <a:miter lim="800000"/>
          </a:ln>
          <a:effectLst/>
        </p:spPr>
      </p:pic>
      <p:pic>
        <p:nvPicPr>
          <p:cNvPr id="53254" name=""/>
          <p:cNvPicPr/>
          <p:nvPr/>
        </p:nvPicPr>
        <p:blipFill>
          <a:blip r:embed="rId3"/>
          <a:stretch>
            <a:fillRect/>
          </a:stretch>
        </p:blipFill>
        <p:spPr>
          <a:xfrm>
            <a:off x="323850" y="2420938"/>
            <a:ext cx="4321175" cy="2160588"/>
          </a:xfrm>
          <a:prstGeom prst="rect">
            <a:avLst/>
          </a:prstGeom>
          <a:noFill/>
          <a:ln>
            <a:noFill/>
            <a:miter lim="800000"/>
          </a:ln>
          <a:effectLst/>
        </p:spPr>
      </p:pic>
      <p:pic>
        <p:nvPicPr>
          <p:cNvPr id="53256" name=""/>
          <p:cNvPicPr/>
          <p:nvPr/>
        </p:nvPicPr>
        <p:blipFill>
          <a:blip r:embed="rId4"/>
          <a:stretch>
            <a:fillRect/>
          </a:stretch>
        </p:blipFill>
        <p:spPr>
          <a:xfrm>
            <a:off x="323850" y="4573588"/>
            <a:ext cx="4464050" cy="2284412"/>
          </a:xfrm>
          <a:prstGeom prst="rect">
            <a:avLst/>
          </a:prstGeom>
          <a:noFill/>
          <a:ln>
            <a:noFill/>
            <a:miter lim="800000"/>
          </a:ln>
          <a:effectLst/>
        </p:spPr>
      </p:pic>
      <p:pic>
        <p:nvPicPr>
          <p:cNvPr id="53255" name=""/>
          <p:cNvPicPr/>
          <p:nvPr/>
        </p:nvPicPr>
        <p:blipFill>
          <a:blip r:embed="rId5"/>
          <a:stretch>
            <a:fillRect/>
          </a:stretch>
        </p:blipFill>
        <p:spPr>
          <a:xfrm>
            <a:off x="4716462" y="1582738"/>
            <a:ext cx="4000500" cy="5275262"/>
          </a:xfrm>
          <a:prstGeom prst="rect">
            <a:avLst/>
          </a:prstGeom>
          <a:noFill/>
          <a:ln>
            <a:noFill/>
            <a:miter lim="800000"/>
          </a:ln>
          <a:effectLst/>
        </p:spPr>
      </p:pic>
      <p:sp>
        <p:nvSpPr>
          <p:cNvPr id="53257" name=""/>
          <p:cNvSpPr/>
          <p:nvPr/>
        </p:nvSpPr>
        <p:spPr>
          <a:xfrm>
            <a:off x="4787900" y="260350"/>
            <a:ext cx="4032250" cy="1066800"/>
          </a:xfrm>
          <a:prstGeom prst="rect">
            <a:avLst/>
          </a:prstGeom>
          <a:solidFill>
            <a:srgbClr val="FFFF99"/>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20000"/>
              </a:spcBef>
              <a:buClr>
                <a:schemeClr val="accent1"/>
              </a:buClr>
            </a:pPr>
            <a:r>
              <a:rPr kumimoji="1" sz="3200" b="1">
                <a:solidFill>
                  <a:schemeClr val="hlink"/>
                </a:solidFill>
                <a:latin typeface="楷体_GB2312" pitchFamily="49" charset="-122"/>
                <a:ea typeface="楷体_GB2312" pitchFamily="49" charset="-122"/>
              </a:rPr>
              <a:t>2．</a:t>
            </a:r>
            <a:r>
              <a:rPr kumimoji="1" sz="3200" b="1">
                <a:solidFill>
                  <a:srgbClr val="FF0000"/>
                </a:solidFill>
                <a:latin typeface="楷体_GB2312" pitchFamily="49" charset="-122"/>
                <a:ea typeface="楷体_GB2312" pitchFamily="49" charset="-122"/>
                <a:hlinkClick r:id="rId6"/>
              </a:rPr>
              <a:t>扫描电子显微镜的工作原理</a:t>
            </a:r>
            <a:endParaRPr kumimoji="1" sz="3200" b="1">
              <a:solidFill>
                <a:srgbClr val="FF0000"/>
              </a:solidFill>
              <a:latin typeface="楷体_GB2312" pitchFamily="49" charset="-122"/>
              <a:ea typeface="楷体_GB2312" pitchFamily="49" charset="-122"/>
            </a:endParaRPr>
          </a:p>
        </p:txBody>
      </p:sp>
      <p:sp>
        <p:nvSpPr>
          <p:cNvPr id="53258" name="Date Placeholder 1"/>
          <p:cNvSpPr>
            <a:spLocks noGrp="1"/>
          </p:cNvSpPr>
          <p:nvPr>
            <p:ph type="dt" sz="half"/>
          </p:nvPr>
        </p:nvSpPr>
        <p:spPr/>
        <p:txBody>
          <a:bodyPr/>
          <a:lstStyle/>
          <a:p>
            <a:pPr lvl="0"/>
            <a:endParaRPr sz="1400"/>
          </a:p>
        </p:txBody>
      </p:sp>
      <p:sp>
        <p:nvSpPr>
          <p:cNvPr id="53259" name="Footer Placeholder 2"/>
          <p:cNvSpPr>
            <a:spLocks noGrp="1"/>
          </p:cNvSpPr>
          <p:nvPr>
            <p:ph type="ftr" sz="quarter" idx="1"/>
          </p:nvPr>
        </p:nvSpPr>
        <p:spPr/>
        <p:txBody>
          <a:bodyPr/>
          <a:lstStyle/>
          <a:p>
            <a:pPr lvl="0" algn="ctr"/>
            <a:fld id="{7930442E-CB4F-4808-A93E-F9E5CEE52243}" type="footer">
              <a:rPr sz="1400"/>
              <a:t/>
            </a:fld>
            <a:endParaRPr sz="1400"/>
          </a:p>
        </p:txBody>
      </p:sp>
      <p:sp>
        <p:nvSpPr>
          <p:cNvPr id="53260" name="TextBox 5325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5" name=""/>
          <p:cNvSpPr/>
          <p:nvPr/>
        </p:nvSpPr>
        <p:spPr>
          <a:xfrm>
            <a:off x="0" y="476250"/>
            <a:ext cx="9144000" cy="3529012"/>
          </a:xfrm>
          <a:prstGeom prst="rect">
            <a:avLst/>
          </a:prstGeom>
          <a:noFill/>
          <a:ln>
            <a:noFill/>
            <a:miter lim="800000"/>
          </a:ln>
          <a:effectLst/>
        </p:spPr>
        <p:txBody>
          <a:bodyPr>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190500" lvl="1" indent="0">
              <a:spcBef>
                <a:spcPct val="20000"/>
              </a:spcBef>
            </a:pPr>
            <a:r>
              <a:rPr kumimoji="1" sz="2400" b="1">
                <a:solidFill>
                  <a:srgbClr val="0B85FF"/>
                </a:solidFill>
                <a:latin typeface="楷体_GB2312" pitchFamily="49" charset="-122"/>
                <a:ea typeface="楷体_GB2312" pitchFamily="49" charset="-122"/>
              </a:rPr>
              <a:t>扫描电镜的主要结构</a:t>
            </a:r>
            <a:endParaRPr kumimoji="1" sz="2400" b="1">
              <a:solidFill>
                <a:srgbClr val="0B85FF"/>
              </a:solidFill>
              <a:latin typeface="楷体_GB2312" pitchFamily="49" charset="-122"/>
              <a:ea typeface="楷体_GB2312" pitchFamily="49" charset="-122"/>
            </a:endParaRPr>
          </a:p>
          <a:p>
            <a:pPr marL="190500" lvl="1" indent="0">
              <a:spcBef>
                <a:spcPct val="20000"/>
              </a:spcBef>
              <a:buClr>
                <a:schemeClr val="tx1"/>
              </a:buClr>
              <a:buBlip>
                <a:blip r:embed="rId2"/>
              </a:buBlip>
            </a:pPr>
            <a:r>
              <a:rPr kumimoji="1" sz="2400" b="1">
                <a:solidFill>
                  <a:srgbClr val="FF0000"/>
                </a:solidFill>
                <a:effectLst>
                  <a:outerShdw blurRad="38100" dist="38100" dir="2700000" algn="tl">
                    <a:schemeClr val="bg2"/>
                  </a:outerShdw>
                </a:effectLst>
                <a:latin typeface="楷体_GB2312" pitchFamily="49" charset="-122"/>
                <a:ea typeface="楷体_GB2312" pitchFamily="49" charset="-122"/>
              </a:rPr>
              <a:t>电子光学系统</a:t>
            </a:r>
            <a:endParaRPr kumimoji="1" sz="2400" b="1">
              <a:solidFill>
                <a:srgbClr val="FF0000"/>
              </a:solidFill>
              <a:effectLst>
                <a:outerShdw blurRad="38100" dist="38100" dir="2700000" algn="tl">
                  <a:schemeClr val="bg2"/>
                </a:outerShdw>
              </a:effectLst>
              <a:latin typeface="楷体_GB2312" pitchFamily="49" charset="-122"/>
              <a:ea typeface="楷体_GB2312" pitchFamily="49" charset="-122"/>
            </a:endParaRPr>
          </a:p>
          <a:p>
            <a:pPr marL="190500" lvl="1" indent="0">
              <a:spcBef>
                <a:spcPct val="20000"/>
              </a:spcBef>
              <a:buClr>
                <a:schemeClr val="tx1"/>
              </a:buClr>
            </a:pPr>
            <a:r>
              <a:rPr kumimoji="1" sz="2400" b="1">
                <a:latin typeface="楷体_GB2312" pitchFamily="49" charset="-122"/>
                <a:ea typeface="楷体_GB2312" pitchFamily="49" charset="-122"/>
              </a:rPr>
              <a:t>获得扫描电子束，作为信号的</a:t>
            </a:r>
            <a:r>
              <a:rPr kumimoji="1" sz="2400" b="1">
                <a:solidFill>
                  <a:srgbClr val="FF0000"/>
                </a:solidFill>
                <a:latin typeface="楷体_GB2312" pitchFamily="49" charset="-122"/>
                <a:ea typeface="楷体_GB2312" pitchFamily="49" charset="-122"/>
              </a:rPr>
              <a:t>激发源</a:t>
            </a:r>
            <a:r>
              <a:rPr kumimoji="1" sz="2400" b="1">
                <a:latin typeface="楷体_GB2312" pitchFamily="49" charset="-122"/>
                <a:ea typeface="楷体_GB2312" pitchFamily="49" charset="-122"/>
              </a:rPr>
              <a:t>。为了获得较高的信号强度和图像分辨率，扫描电子束应具有较高的亮度和尽可能小的束斑直径</a:t>
            </a:r>
            <a:endParaRPr kumimoji="1" sz="2400" b="1">
              <a:solidFill>
                <a:srgbClr val="FF6600"/>
              </a:solidFill>
              <a:latin typeface="楷体_GB2312" pitchFamily="49" charset="-122"/>
              <a:ea typeface="楷体_GB2312" pitchFamily="49" charset="-122"/>
            </a:endParaRPr>
          </a:p>
          <a:p>
            <a:pPr marL="381000" lvl="2" indent="0">
              <a:spcBef>
                <a:spcPct val="20000"/>
              </a:spcBef>
              <a:buClr>
                <a:srgbClr val="66FF33"/>
              </a:buClr>
              <a:buFont typeface="Wingdings" pitchFamily="2" charset="2"/>
              <a:buBlip>
                <a:blip r:embed="rId3"/>
              </a:buBlip>
            </a:pPr>
            <a:r>
              <a:rPr kumimoji="1" sz="2400" b="1">
                <a:solidFill>
                  <a:srgbClr val="FF6600"/>
                </a:solidFill>
                <a:latin typeface="楷体_GB2312" pitchFamily="49" charset="-122"/>
                <a:ea typeface="楷体_GB2312" pitchFamily="49" charset="-122"/>
                <a:hlinkClick r:id="rId4"/>
              </a:rPr>
              <a:t>电子枪</a:t>
            </a:r>
            <a:r>
              <a:rPr kumimoji="1" sz="2400" b="1">
                <a:latin typeface="楷体_GB2312" pitchFamily="49" charset="-122"/>
                <a:ea typeface="楷体_GB2312" pitchFamily="49" charset="-122"/>
              </a:rPr>
              <a:t>1.热发射电子枪：W丝阴极：20-50um；LaB</a:t>
            </a:r>
            <a:r>
              <a:rPr kumimoji="1" sz="2400" b="1" baseline="-25000">
                <a:latin typeface="楷体_GB2312" pitchFamily="49" charset="-122"/>
                <a:ea typeface="楷体_GB2312" pitchFamily="49" charset="-122"/>
              </a:rPr>
              <a:t>6</a:t>
            </a:r>
            <a:r>
              <a:rPr kumimoji="1" sz="2400" b="1">
                <a:latin typeface="楷体_GB2312" pitchFamily="49" charset="-122"/>
                <a:ea typeface="楷体_GB2312" pitchFamily="49" charset="-122"/>
              </a:rPr>
              <a:t>阴极：20um</a:t>
            </a:r>
            <a:endParaRPr kumimoji="1" sz="2400" b="1">
              <a:latin typeface="楷体_GB2312" pitchFamily="49" charset="-122"/>
              <a:ea typeface="楷体_GB2312" pitchFamily="49" charset="-122"/>
            </a:endParaRPr>
          </a:p>
          <a:p>
            <a:pPr marL="381000" lvl="2" indent="0">
              <a:spcBef>
                <a:spcPct val="20000"/>
              </a:spcBef>
              <a:buClr>
                <a:srgbClr val="66FF33"/>
              </a:buClr>
              <a:buFont typeface="Wingdings" pitchFamily="2" charset="2"/>
              <a:buBlip>
                <a:blip r:embed="rId3"/>
              </a:buBlip>
            </a:pPr>
            <a:r>
              <a:rPr kumimoji="1" sz="2400" b="1">
                <a:latin typeface="楷体_GB2312" pitchFamily="49" charset="-122"/>
                <a:ea typeface="楷体_GB2312" pitchFamily="49" charset="-122"/>
              </a:rPr>
              <a:t>        2.场发射电子枪：冷场致发射和热场致发射：10-20nm</a:t>
            </a:r>
            <a:endParaRPr kumimoji="1" sz="2400" b="1">
              <a:latin typeface="楷体_GB2312" pitchFamily="49" charset="-122"/>
              <a:ea typeface="楷体_GB2312" pitchFamily="49" charset="-122"/>
            </a:endParaRPr>
          </a:p>
          <a:p>
            <a:pPr marL="381000" lvl="2" indent="0">
              <a:spcBef>
                <a:spcPct val="20000"/>
              </a:spcBef>
              <a:buClr>
                <a:srgbClr val="66FF33"/>
              </a:buClr>
              <a:buFont typeface="Wingdings" pitchFamily="2" charset="2"/>
              <a:buBlip>
                <a:blip r:embed="rId3"/>
              </a:buBlip>
            </a:pPr>
            <a:r>
              <a:rPr kumimoji="1" sz="2400" b="1">
                <a:solidFill>
                  <a:srgbClr val="FF6600"/>
                </a:solidFill>
                <a:latin typeface="楷体_GB2312" pitchFamily="49" charset="-122"/>
                <a:ea typeface="楷体_GB2312" pitchFamily="49" charset="-122"/>
                <a:hlinkClick r:id="rId5"/>
              </a:rPr>
              <a:t>聚光镜（</a:t>
            </a:r>
            <a:r>
              <a:rPr kumimoji="1" sz="2400" b="1">
                <a:solidFill>
                  <a:srgbClr val="FF6600"/>
                </a:solidFill>
                <a:latin typeface="楷体_GB2312" pitchFamily="49" charset="-122"/>
                <a:ea typeface="楷体_GB2312" pitchFamily="49" charset="-122"/>
              </a:rPr>
              <a:t>、 第二聚光镜和物镜）   </a:t>
            </a:r>
            <a:endParaRPr kumimoji="1" sz="2400" b="1">
              <a:solidFill>
                <a:srgbClr val="FF6600"/>
              </a:solidFill>
              <a:latin typeface="楷体_GB2312" pitchFamily="49" charset="-122"/>
              <a:ea typeface="楷体_GB2312" pitchFamily="49" charset="-122"/>
            </a:endParaRPr>
          </a:p>
          <a:p>
            <a:pPr marL="381000" lvl="2" indent="0">
              <a:spcBef>
                <a:spcPct val="20000"/>
              </a:spcBef>
              <a:buClr>
                <a:srgbClr val="66FF33"/>
              </a:buClr>
              <a:buFont typeface="Wingdings" pitchFamily="2" charset="2"/>
              <a:buBlip>
                <a:blip r:embed="rId3"/>
              </a:buBlip>
            </a:pPr>
            <a:r>
              <a:rPr kumimoji="1" sz="2400" b="1" u="sng">
                <a:solidFill>
                  <a:schemeClr val="hlink"/>
                </a:solidFill>
                <a:latin typeface="楷体_GB2312" pitchFamily="49" charset="-122"/>
                <a:ea typeface="楷体_GB2312" pitchFamily="49" charset="-122"/>
              </a:rPr>
              <a:t>物镜光阑</a:t>
            </a:r>
            <a:endParaRPr kumimoji="1" sz="2400" b="1" u="sng">
              <a:solidFill>
                <a:schemeClr val="hlink"/>
              </a:solidFill>
              <a:latin typeface="楷体_GB2312" pitchFamily="49" charset="-122"/>
              <a:ea typeface="楷体_GB2312" pitchFamily="49" charset="-122"/>
            </a:endParaRPr>
          </a:p>
          <a:p>
            <a:pPr marL="381000" lvl="2" indent="0">
              <a:spcBef>
                <a:spcPct val="20000"/>
              </a:spcBef>
              <a:buClr>
                <a:srgbClr val="66FF33"/>
              </a:buClr>
              <a:buFont typeface="Wingdings" pitchFamily="2" charset="2"/>
              <a:buBlip>
                <a:blip r:embed="rId3"/>
              </a:buBlip>
            </a:pPr>
            <a:endParaRPr kumimoji="1" sz="2400" b="1">
              <a:latin typeface="楷体_GB2312" pitchFamily="49" charset="-122"/>
              <a:ea typeface="楷体_GB2312" pitchFamily="49" charset="-122"/>
            </a:endParaRPr>
          </a:p>
        </p:txBody>
      </p:sp>
      <p:sp>
        <p:nvSpPr>
          <p:cNvPr id="2056" name=""/>
          <p:cNvSpPr/>
          <p:nvPr/>
        </p:nvSpPr>
        <p:spPr>
          <a:xfrm>
            <a:off x="0" y="4365625"/>
            <a:ext cx="3124200" cy="2100262"/>
          </a:xfrm>
          <a:prstGeom prst="rect">
            <a:avLst/>
          </a:prstGeom>
          <a:noFill/>
          <a:ln>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190500" lvl="1" indent="0">
              <a:spcBef>
                <a:spcPct val="50000"/>
              </a:spcBef>
              <a:buClr>
                <a:srgbClr val="66FF33"/>
              </a:buClr>
              <a:buFont typeface="Wingdings" pitchFamily="2" charset="2"/>
              <a:buBlip>
                <a:blip r:embed="rId2"/>
              </a:buBlip>
            </a:pPr>
            <a:r>
              <a:rPr kumimoji="1" sz="2400" b="1">
                <a:solidFill>
                  <a:srgbClr val="FF0000"/>
                </a:solidFill>
                <a:effectLst>
                  <a:outerShdw blurRad="38100" dist="38100" dir="2700000" algn="tl">
                    <a:schemeClr val="bg2"/>
                  </a:outerShdw>
                </a:effectLst>
                <a:latin typeface="Tahoma" pitchFamily="34" charset="0"/>
                <a:ea typeface="楷体_GB2312" pitchFamily="49" charset="-122"/>
                <a:hlinkClick r:id="rId6"/>
              </a:rPr>
              <a:t>扫描系统</a:t>
            </a:r>
            <a:endParaRPr kumimoji="1" sz="2400" b="1">
              <a:solidFill>
                <a:srgbClr val="FF0000"/>
              </a:solidFill>
              <a:effectLst>
                <a:outerShdw blurRad="38100" dist="38100" dir="2700000" algn="tl">
                  <a:schemeClr val="bg2"/>
                </a:outerShdw>
              </a:effectLst>
              <a:latin typeface="Tahoma" pitchFamily="34" charset="0"/>
              <a:ea typeface="楷体_GB2312" pitchFamily="49" charset="-122"/>
            </a:endParaRPr>
          </a:p>
          <a:p>
            <a:pPr marL="385762" lvl="2" indent="-4762">
              <a:spcBef>
                <a:spcPct val="50000"/>
              </a:spcBef>
              <a:buClr>
                <a:srgbClr val="66FF33"/>
              </a:buClr>
              <a:buFont typeface="Wingdings" pitchFamily="2" charset="2"/>
              <a:buBlip>
                <a:blip r:embed="rId3"/>
              </a:buBlip>
            </a:pPr>
            <a:r>
              <a:rPr kumimoji="1" sz="2400" b="1">
                <a:solidFill>
                  <a:srgbClr val="FF6699"/>
                </a:solidFill>
                <a:latin typeface="Tahoma" pitchFamily="34" charset="0"/>
                <a:ea typeface="楷体_GB2312" pitchFamily="49" charset="-122"/>
              </a:rPr>
              <a:t>扫描信号发生器</a:t>
            </a:r>
            <a:endParaRPr kumimoji="1" sz="2400" b="1">
              <a:solidFill>
                <a:srgbClr val="FF6699"/>
              </a:solidFill>
              <a:latin typeface="Tahoma" pitchFamily="34" charset="0"/>
              <a:ea typeface="楷体_GB2312" pitchFamily="49" charset="-122"/>
            </a:endParaRPr>
          </a:p>
          <a:p>
            <a:pPr marL="385762" lvl="2" indent="-4762">
              <a:spcBef>
                <a:spcPct val="50000"/>
              </a:spcBef>
              <a:buClr>
                <a:srgbClr val="66FF33"/>
              </a:buClr>
              <a:buFont typeface="Wingdings" pitchFamily="2" charset="2"/>
              <a:buBlip>
                <a:blip r:embed="rId3"/>
              </a:buBlip>
            </a:pPr>
            <a:r>
              <a:rPr kumimoji="1" sz="2400" b="1">
                <a:solidFill>
                  <a:srgbClr val="FF6699"/>
                </a:solidFill>
                <a:latin typeface="Tahoma" pitchFamily="34" charset="0"/>
                <a:ea typeface="楷体_GB2312" pitchFamily="49" charset="-122"/>
              </a:rPr>
              <a:t>扫描放大控制器</a:t>
            </a:r>
            <a:endParaRPr kumimoji="1" sz="2400" b="1">
              <a:solidFill>
                <a:srgbClr val="FF6699"/>
              </a:solidFill>
              <a:latin typeface="Tahoma" pitchFamily="34" charset="0"/>
              <a:ea typeface="楷体_GB2312" pitchFamily="49" charset="-122"/>
            </a:endParaRPr>
          </a:p>
          <a:p>
            <a:pPr marL="385762" lvl="2" indent="-4762">
              <a:spcBef>
                <a:spcPct val="50000"/>
              </a:spcBef>
              <a:buClr>
                <a:srgbClr val="66FF33"/>
              </a:buClr>
              <a:buFont typeface="Wingdings" pitchFamily="2" charset="2"/>
              <a:buBlip>
                <a:blip r:embed="rId3"/>
              </a:buBlip>
            </a:pPr>
            <a:r>
              <a:rPr kumimoji="1" sz="2400" b="1">
                <a:solidFill>
                  <a:srgbClr val="FF6699"/>
                </a:solidFill>
                <a:latin typeface="Tahoma" pitchFamily="34" charset="0"/>
                <a:ea typeface="楷体_GB2312" pitchFamily="49" charset="-122"/>
              </a:rPr>
              <a:t>扫描偏转线圈</a:t>
            </a:r>
            <a:endParaRPr kumimoji="1" sz="2400" b="1">
              <a:solidFill>
                <a:srgbClr val="FF6699"/>
              </a:solidFill>
              <a:latin typeface="Tahoma" pitchFamily="34" charset="0"/>
              <a:ea typeface="楷体_GB2312" pitchFamily="49" charset="-122"/>
            </a:endParaRPr>
          </a:p>
        </p:txBody>
      </p:sp>
      <p:sp>
        <p:nvSpPr>
          <p:cNvPr id="2057" name="Date Placeholder 1"/>
          <p:cNvSpPr>
            <a:spLocks noGrp="1"/>
          </p:cNvSpPr>
          <p:nvPr>
            <p:ph type="dt" sz="half"/>
          </p:nvPr>
        </p:nvSpPr>
        <p:spPr/>
        <p:txBody>
          <a:bodyPr/>
          <a:lstStyle/>
          <a:p>
            <a:pPr lvl="0"/>
            <a:endParaRPr sz="1400"/>
          </a:p>
        </p:txBody>
      </p:sp>
      <p:sp>
        <p:nvSpPr>
          <p:cNvPr id="2058" name="Footer Placeholder 2"/>
          <p:cNvSpPr>
            <a:spLocks noGrp="1"/>
          </p:cNvSpPr>
          <p:nvPr>
            <p:ph type="ftr" sz="quarter" idx="1"/>
          </p:nvPr>
        </p:nvSpPr>
        <p:spPr/>
        <p:txBody>
          <a:bodyPr/>
          <a:lstStyle/>
          <a:p>
            <a:pPr lvl="0" algn="ctr"/>
            <a:fld id="{0E445DAF-59CB-40E6-97A8-2BAF18334CC9}" type="footer">
              <a:rPr sz="1400"/>
              <a:t/>
            </a:fld>
            <a:endParaRPr sz="1400"/>
          </a:p>
        </p:txBody>
      </p:sp>
      <p:sp>
        <p:nvSpPr>
          <p:cNvPr id="2059" name="TextBox 205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56"/>
                                        </p:tgtEl>
                                        <p:attrNameLst>
                                          <p:attrName>style.visibility</p:attrName>
                                        </p:attrNameLst>
                                      </p:cBhvr>
                                      <p:to>
                                        <p:strVal val="visible"/>
                                      </p:to>
                                    </p:set>
                                    <p:anim calcmode="lin" valueType="num">
                                      <p:cBhvr additive="base">
                                        <p:cTn id="7" dur="500" fill="hold"/>
                                        <p:tgtEl>
                                          <p:spTgt spid="2056"/>
                                        </p:tgtEl>
                                        <p:attrNameLst>
                                          <p:attrName>ppt_x</p:attrName>
                                        </p:attrNameLst>
                                      </p:cBhvr>
                                      <p:tavLst>
                                        <p:tav tm="0">
                                          <p:val>
                                            <p:strVal val="0-#ppt_w/2"/>
                                          </p:val>
                                        </p:tav>
                                        <p:tav tm="100000">
                                          <p:val>
                                            <p:strVal val="#ppt_x"/>
                                          </p:val>
                                        </p:tav>
                                      </p:tavLst>
                                    </p:anim>
                                    <p:anim calcmode="lin" valueType="num">
                                      <p:cBhvr additive="base">
                                        <p:cTn id="8" dur="500" fill="hold"/>
                                        <p:tgtEl>
                                          <p:spTgt spid="205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395288" y="26035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kumimoji="1" sz="2800" b="1">
                <a:solidFill>
                  <a:schemeClr val="hlink"/>
                </a:solidFill>
                <a:latin typeface="楷体_GB2312" pitchFamily="49" charset="-122"/>
                <a:ea typeface="楷体_GB2312" pitchFamily="49" charset="-122"/>
              </a:rPr>
              <a:t>3. 扫描电镜的工作内容</a:t>
            </a:r>
            <a:br>
              <a:rPr kumimoji="1" sz="2800" b="1">
                <a:solidFill>
                  <a:schemeClr val="hlink"/>
                </a:solidFill>
                <a:latin typeface="楷体_GB2312" pitchFamily="49" charset="-122"/>
                <a:ea typeface="楷体_GB2312" pitchFamily="49" charset="-122"/>
              </a:rPr>
            </a:br>
            <a:endParaRPr kumimoji="1" sz="2800" b="1">
              <a:solidFill>
                <a:schemeClr val="hlink"/>
              </a:solidFill>
              <a:latin typeface="楷体_GB2312" pitchFamily="49" charset="-122"/>
              <a:ea typeface="楷体_GB2312" pitchFamily="49" charset="-122"/>
            </a:endParaRPr>
          </a:p>
        </p:txBody>
      </p:sp>
      <p:sp>
        <p:nvSpPr>
          <p:cNvPr id="19459" name=""/>
          <p:cNvSpPr/>
          <p:nvPr>
            <p:ph type="body" idx="4294967295"/>
          </p:nvPr>
        </p:nvSpPr>
        <p:spPr>
          <a:xfrm>
            <a:off x="468312" y="2276475"/>
            <a:ext cx="8351838" cy="26654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pPr>
            <a:r>
              <a:rPr sz="2800" b="1">
                <a:solidFill>
                  <a:schemeClr val="accent2"/>
                </a:solidFill>
                <a:ea typeface="楷体_GB2312" pitchFamily="49" charset="-122"/>
              </a:rPr>
              <a:t>二次电子像：</a:t>
            </a:r>
            <a:r>
              <a:rPr sz="2800" b="1">
                <a:solidFill>
                  <a:srgbClr val="FF0000"/>
                </a:solidFill>
                <a:ea typeface="楷体_GB2312" pitchFamily="49" charset="-122"/>
              </a:rPr>
              <a:t>微观形貌像</a:t>
            </a:r>
            <a:r>
              <a:rPr sz="2800" b="1">
                <a:solidFill>
                  <a:schemeClr val="accent2"/>
                </a:solidFill>
                <a:ea typeface="楷体_GB2312" pitchFamily="49" charset="-122"/>
              </a:rPr>
              <a:t>--- 得到物质表面形貌反差的信息。</a:t>
            </a:r>
            <a:endParaRPr sz="2800" b="1">
              <a:solidFill>
                <a:schemeClr val="accent2"/>
              </a:solidFill>
              <a:ea typeface="楷体_GB2312" pitchFamily="49" charset="-122"/>
            </a:endParaRPr>
          </a:p>
          <a:p>
            <a:pPr lvl="0">
              <a:lnSpc>
                <a:spcPct val="90000"/>
              </a:lnSpc>
            </a:pPr>
            <a:endParaRPr sz="2800" b="1">
              <a:solidFill>
                <a:schemeClr val="accent2"/>
              </a:solidFill>
              <a:ea typeface="楷体_GB2312" pitchFamily="49" charset="-122"/>
            </a:endParaRPr>
          </a:p>
          <a:p>
            <a:pPr lvl="0">
              <a:lnSpc>
                <a:spcPct val="90000"/>
              </a:lnSpc>
            </a:pPr>
            <a:r>
              <a:rPr sz="2800" b="1">
                <a:solidFill>
                  <a:schemeClr val="accent2"/>
                </a:solidFill>
                <a:ea typeface="楷体_GB2312" pitchFamily="49" charset="-122"/>
              </a:rPr>
              <a:t>背散射电子像：</a:t>
            </a:r>
            <a:r>
              <a:rPr sz="2800" b="1">
                <a:solidFill>
                  <a:srgbClr val="FF0000"/>
                </a:solidFill>
                <a:ea typeface="楷体_GB2312" pitchFamily="49" charset="-122"/>
              </a:rPr>
              <a:t>组成分布像</a:t>
            </a:r>
            <a:r>
              <a:rPr sz="2800" b="1">
                <a:solidFill>
                  <a:schemeClr val="accent2"/>
                </a:solidFill>
                <a:ea typeface="楷体_GB2312" pitchFamily="49" charset="-122"/>
              </a:rPr>
              <a:t>----可得到不同区域内平均原子序数差别的信息。</a:t>
            </a:r>
            <a:endParaRPr sz="2800" b="1">
              <a:solidFill>
                <a:schemeClr val="accent2"/>
              </a:solidFill>
              <a:ea typeface="楷体_GB2312" pitchFamily="49" charset="-122"/>
            </a:endParaRPr>
          </a:p>
          <a:p>
            <a:pPr lvl="0">
              <a:lnSpc>
                <a:spcPct val="90000"/>
              </a:lnSpc>
              <a:buNone/>
            </a:pPr>
            <a:endParaRPr b="1">
              <a:solidFill>
                <a:schemeClr val="accent2"/>
              </a:solidFill>
              <a:ea typeface="楷体_GB2312" pitchFamily="49" charset="-122"/>
            </a:endParaRPr>
          </a:p>
        </p:txBody>
      </p:sp>
      <p:sp>
        <p:nvSpPr>
          <p:cNvPr id="19460" name=""/>
          <p:cNvSpPr/>
          <p:nvPr/>
        </p:nvSpPr>
        <p:spPr>
          <a:xfrm>
            <a:off x="755650" y="1557338"/>
            <a:ext cx="2327275" cy="519112"/>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b="1">
                <a:solidFill>
                  <a:srgbClr val="FF0000"/>
                </a:solidFill>
                <a:effectLst>
                  <a:outerShdw blurRad="38100" dist="38100" dir="2700000" algn="tl">
                    <a:schemeClr val="bg2"/>
                  </a:outerShdw>
                </a:effectLst>
                <a:ea typeface="楷体_GB2312" pitchFamily="49" charset="-122"/>
              </a:rPr>
              <a:t>微区形貌观测</a:t>
            </a:r>
            <a:endParaRPr sz="2800" b="1">
              <a:solidFill>
                <a:srgbClr val="FF0000"/>
              </a:solidFill>
              <a:effectLst>
                <a:outerShdw blurRad="38100" dist="38100" dir="2700000" algn="tl">
                  <a:schemeClr val="bg2"/>
                </a:outerShdw>
              </a:effectLst>
              <a:ea typeface="楷体_GB2312" pitchFamily="49" charset="-122"/>
            </a:endParaRPr>
          </a:p>
        </p:txBody>
      </p:sp>
      <p:sp>
        <p:nvSpPr>
          <p:cNvPr id="19461" name="Date Placeholder 3"/>
          <p:cNvSpPr>
            <a:spLocks noGrp="1"/>
          </p:cNvSpPr>
          <p:nvPr>
            <p:ph type="dt" sz="half" idx="2"/>
          </p:nvPr>
        </p:nvSpPr>
        <p:spPr/>
        <p:txBody>
          <a:bodyPr/>
          <a:lstStyle/>
          <a:p>
            <a:pPr lvl="0"/>
            <a:endParaRPr sz="1400"/>
          </a:p>
        </p:txBody>
      </p:sp>
      <p:sp>
        <p:nvSpPr>
          <p:cNvPr id="19462" name="Footer Placeholder 4"/>
          <p:cNvSpPr>
            <a:spLocks noGrp="1"/>
          </p:cNvSpPr>
          <p:nvPr>
            <p:ph type="ftr" sz="quarter" idx="3"/>
          </p:nvPr>
        </p:nvSpPr>
        <p:spPr/>
        <p:txBody>
          <a:bodyPr/>
          <a:lstStyle/>
          <a:p>
            <a:pPr lvl="0" algn="ctr"/>
            <a:fld id="{D22EB0CC-367E-408E-ADCA-A84780721613}" type="footer">
              <a:rPr sz="1400"/>
              <a:t/>
            </a:fld>
            <a:endParaRPr sz="1400"/>
          </a:p>
        </p:txBody>
      </p:sp>
      <p:sp>
        <p:nvSpPr>
          <p:cNvPr id="19463" name="TextBox 1946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3" name=""/>
          <p:cNvSpPr/>
          <p:nvPr/>
        </p:nvSpPr>
        <p:spPr>
          <a:xfrm>
            <a:off x="611188" y="908050"/>
            <a:ext cx="7543800" cy="26670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190500" lvl="1" indent="0">
              <a:lnSpc>
                <a:spcPct val="90000"/>
              </a:lnSpc>
              <a:spcBef>
                <a:spcPct val="20000"/>
              </a:spcBef>
              <a:buClr>
                <a:schemeClr val="hlink"/>
              </a:buClr>
            </a:pPr>
            <a:r>
              <a:rPr kumimoji="1" sz="2800" b="1">
                <a:solidFill>
                  <a:srgbClr val="FF0000"/>
                </a:solidFill>
                <a:latin typeface="楷体_GB2312" pitchFamily="49" charset="-122"/>
                <a:ea typeface="楷体_GB2312" pitchFamily="49" charset="-122"/>
              </a:rPr>
              <a:t>3.1、</a:t>
            </a:r>
            <a:r>
              <a:rPr kumimoji="1" sz="2800" b="1">
                <a:solidFill>
                  <a:srgbClr val="FF0000"/>
                </a:solidFill>
                <a:latin typeface="楷体_GB2312" pitchFamily="49" charset="-122"/>
                <a:ea typeface="楷体_GB2312" pitchFamily="49" charset="-122"/>
                <a:hlinkClick r:id="rId2"/>
              </a:rPr>
              <a:t>二次电子</a:t>
            </a:r>
            <a:r>
              <a:rPr kumimoji="1" sz="2800" b="1">
                <a:solidFill>
                  <a:srgbClr val="FF0000"/>
                </a:solidFill>
                <a:latin typeface="楷体_GB2312" pitchFamily="49" charset="-122"/>
                <a:ea typeface="楷体_GB2312" pitchFamily="49" charset="-122"/>
              </a:rPr>
              <a:t>像</a:t>
            </a:r>
            <a:endParaRPr kumimoji="1" sz="2800" b="1">
              <a:solidFill>
                <a:srgbClr val="FF0000"/>
              </a:solidFill>
              <a:latin typeface="楷体_GB2312" pitchFamily="49" charset="-122"/>
              <a:ea typeface="楷体_GB2312" pitchFamily="49" charset="-122"/>
            </a:endParaRPr>
          </a:p>
          <a:p>
            <a:pPr marL="190500" lvl="1" indent="0">
              <a:lnSpc>
                <a:spcPct val="90000"/>
              </a:lnSpc>
              <a:spcBef>
                <a:spcPct val="20000"/>
              </a:spcBef>
              <a:buClr>
                <a:schemeClr val="hlink"/>
              </a:buClr>
            </a:pPr>
            <a:r>
              <a:rPr kumimoji="1" sz="2400" b="1">
                <a:latin typeface="楷体_GB2312" pitchFamily="49" charset="-122"/>
                <a:ea typeface="楷体_GB2312" pitchFamily="49" charset="-122"/>
              </a:rPr>
              <a:t>    </a:t>
            </a:r>
            <a:r>
              <a:rPr kumimoji="1" sz="2400" b="1">
                <a:solidFill>
                  <a:schemeClr val="accent2"/>
                </a:solidFill>
                <a:latin typeface="楷体_GB2312" pitchFamily="49" charset="-122"/>
                <a:ea typeface="楷体_GB2312" pitchFamily="49" charset="-122"/>
              </a:rPr>
              <a:t>二次电子是被入射电子轰出的试样原子的核外电子，其主要特点是：</a:t>
            </a:r>
            <a:endParaRPr kumimoji="1" sz="2400" b="1">
              <a:solidFill>
                <a:schemeClr val="accent2"/>
              </a:solidFill>
              <a:latin typeface="楷体_GB2312" pitchFamily="49" charset="-122"/>
              <a:ea typeface="楷体_GB2312" pitchFamily="49" charset="-122"/>
            </a:endParaRPr>
          </a:p>
          <a:p>
            <a:pPr marL="190500" lvl="1" indent="0">
              <a:lnSpc>
                <a:spcPct val="90000"/>
              </a:lnSpc>
              <a:spcBef>
                <a:spcPct val="20000"/>
              </a:spcBef>
              <a:buClr>
                <a:schemeClr val="hlink"/>
              </a:buClr>
            </a:pPr>
            <a:r>
              <a:rPr kumimoji="1" sz="2400" b="1">
                <a:latin typeface="楷体_GB2312" pitchFamily="49" charset="-122"/>
                <a:ea typeface="楷体_GB2312" pitchFamily="49" charset="-122"/>
              </a:rPr>
              <a:t>   </a:t>
            </a:r>
            <a:r>
              <a:rPr kumimoji="1" sz="2400" b="1">
                <a:solidFill>
                  <a:srgbClr val="009900"/>
                </a:solidFill>
                <a:latin typeface="楷体_GB2312" pitchFamily="49" charset="-122"/>
                <a:ea typeface="楷体_GB2312" pitchFamily="49" charset="-122"/>
              </a:rPr>
              <a:t>（l）能量小于50eV，主要反映试样表面10nm层内的状态，成像分辨率高。</a:t>
            </a:r>
            <a:endParaRPr kumimoji="1" sz="2400" b="1">
              <a:solidFill>
                <a:srgbClr val="009900"/>
              </a:solidFill>
              <a:latin typeface="楷体_GB2312" pitchFamily="49" charset="-122"/>
              <a:ea typeface="楷体_GB2312" pitchFamily="49" charset="-122"/>
            </a:endParaRPr>
          </a:p>
          <a:p>
            <a:pPr marL="190500" lvl="1" indent="0">
              <a:lnSpc>
                <a:spcPct val="90000"/>
              </a:lnSpc>
              <a:spcBef>
                <a:spcPct val="20000"/>
              </a:spcBef>
              <a:buClr>
                <a:schemeClr val="hlink"/>
              </a:buClr>
            </a:pPr>
            <a:r>
              <a:rPr kumimoji="1" sz="2400" b="1">
                <a:latin typeface="楷体_GB2312" pitchFamily="49" charset="-122"/>
                <a:ea typeface="楷体_GB2312" pitchFamily="49" charset="-122"/>
              </a:rPr>
              <a:t>   </a:t>
            </a:r>
            <a:r>
              <a:rPr kumimoji="1" sz="2400" b="1">
                <a:solidFill>
                  <a:srgbClr val="FF0000"/>
                </a:solidFill>
                <a:latin typeface="楷体_GB2312" pitchFamily="49" charset="-122"/>
                <a:ea typeface="楷体_GB2312" pitchFamily="49" charset="-122"/>
              </a:rPr>
              <a:t>（2）二次电子发射系数与入射束的能量有关。随着入射束能量增加，二次电子发射系数减小</a:t>
            </a:r>
            <a:r>
              <a:rPr kumimoji="1" sz="2400" b="1">
                <a:latin typeface="楷体_GB2312" pitchFamily="49" charset="-122"/>
                <a:ea typeface="楷体_GB2312" pitchFamily="49" charset="-122"/>
              </a:rPr>
              <a:t> </a:t>
            </a:r>
            <a:endParaRPr kumimoji="1" sz="2400">
              <a:solidFill>
                <a:schemeClr val="accent2"/>
              </a:solidFill>
              <a:latin typeface="Times New Roman" pitchFamily="18" charset="0"/>
            </a:endParaRPr>
          </a:p>
        </p:txBody>
      </p:sp>
      <p:graphicFrame>
        <p:nvGraphicFramePr>
          <p:cNvPr id="56353" name=""/>
          <p:cNvGraphicFramePr>
            <a:graphicFrameLocks noGrp="1"/>
          </p:cNvGraphicFramePr>
          <p:nvPr/>
        </p:nvGraphicFramePr>
        <p:xfrm>
          <a:off x="1258888" y="3573462"/>
          <a:ext cx="6019800" cy="2283587"/>
        </p:xfrm>
        <a:graphic>
          <a:graphicData uri="http://schemas.openxmlformats.org/drawingml/2006/table">
            <a:tbl>
              <a:tblPr/>
              <a:tblGrid>
                <a:gridCol w="1884362"/>
                <a:gridCol w="1355725"/>
                <a:gridCol w="1373188"/>
                <a:gridCol w="1406525"/>
              </a:tblGrid>
              <a:tr h="473075">
                <a:tc grid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二次电子发射系数</a:t>
                      </a:r>
                      <a:endParaRPr sz="2400" b="1">
                        <a:latin typeface="楷体_GB2312" pitchFamily="49" charset="-122"/>
                        <a:ea typeface="楷体_GB2312" pitchFamily="49" charset="-122"/>
                      </a:endParaRPr>
                    </a:p>
                  </a:txBody>
                  <a:tcPr anchor="ctr">
                    <a:lnL w="12700">
                      <a:noFill/>
                      <a:miter lim="800000"/>
                    </a:lnL>
                    <a:lnR w="12700" cap="sq">
                      <a:noFill/>
                      <a:miter lim="800000"/>
                    </a:lnR>
                    <a:lnT w="12700" cap="sq">
                      <a:noFill/>
                      <a:miter lim="800000"/>
                    </a:lnT>
                    <a:lnB w="12700">
                      <a:solidFill>
                        <a:schemeClr val="tx1"/>
                      </a:solidFill>
                      <a:miter lim="800000"/>
                    </a:lnB>
                    <a:solidFill>
                      <a:schemeClr val="accent1"/>
                    </a:solidFill>
                  </a:tcPr>
                </a:tc>
                <a:tc hMerge="1">
                  <a:txBody>
                    <a:bodyPr vert="horz" wrap="square"/>
                    <a:lstStyle/>
                    <a:p/>
                  </a:txBody>
                  <a:tcPr>
                    <a:lnT w="12700" cap="sq">
                      <a:noFill/>
                      <a:miter lim="800000"/>
                    </a:lnT>
                    <a:lnB w="12700">
                      <a:solidFill>
                        <a:schemeClr val="tx1"/>
                      </a:solidFill>
                      <a:miter lim="800000"/>
                    </a:lnB>
                  </a:tcPr>
                </a:tc>
                <a:tc hMerge="1">
                  <a:txBody>
                    <a:bodyPr vert="horz" wrap="square"/>
                    <a:lstStyle/>
                    <a:p/>
                  </a:txBody>
                  <a:tcPr>
                    <a:lnT w="12700" cap="sq">
                      <a:noFill/>
                      <a:miter lim="800000"/>
                    </a:lnT>
                    <a:lnB w="12700">
                      <a:solidFill>
                        <a:schemeClr val="tx1"/>
                      </a:solidFill>
                      <a:miter lim="800000"/>
                    </a:lnB>
                  </a:tcPr>
                </a:tc>
                <a:tc hMerge="1">
                  <a:txBody>
                    <a:bodyPr vert="horz" wrap="square"/>
                    <a:lstStyle/>
                    <a:p/>
                  </a:txBody>
                  <a:tcPr>
                    <a:lnR w="12700" cap="sq">
                      <a:noFill/>
                      <a:miter lim="800000"/>
                    </a:lnR>
                    <a:lnT w="12700" cap="sq">
                      <a:noFill/>
                      <a:miter lim="800000"/>
                    </a:lnT>
                    <a:lnB w="12700">
                      <a:solidFill>
                        <a:schemeClr val="tx1"/>
                      </a:solidFill>
                      <a:miter lim="800000"/>
                    </a:lnB>
                  </a:tcPr>
                </a:tc>
              </a:tr>
              <a:tr h="73818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r">
                        <a:buNone/>
                      </a:pPr>
                      <a:r>
                        <a:rPr sz="2400" b="1">
                          <a:latin typeface="楷体_GB2312" pitchFamily="49" charset="-122"/>
                          <a:ea typeface="楷体_GB2312" pitchFamily="49" charset="-122"/>
                        </a:rPr>
                        <a:t>能量</a:t>
                      </a:r>
                      <a:endParaRPr sz="2400" b="1">
                        <a:latin typeface="楷体_GB2312" pitchFamily="49" charset="-122"/>
                        <a:ea typeface="楷体_GB2312" pitchFamily="49" charset="-122"/>
                      </a:endParaRPr>
                    </a:p>
                    <a:p>
                      <a:pPr marL="0" lvl="0" indent="0">
                        <a:buNone/>
                      </a:pPr>
                      <a:r>
                        <a:rPr sz="2400" b="1">
                          <a:latin typeface="楷体_GB2312" pitchFamily="49" charset="-122"/>
                          <a:ea typeface="楷体_GB2312" pitchFamily="49" charset="-122"/>
                        </a:rPr>
                        <a:t>  元素</a:t>
                      </a:r>
                      <a:endParaRPr sz="2400" b="1">
                        <a:latin typeface="楷体_GB2312" pitchFamily="49" charset="-122"/>
                        <a:ea typeface="楷体_GB2312" pitchFamily="49" charset="-122"/>
                      </a:endParaRPr>
                    </a:p>
                  </a:txBody>
                  <a:tcPr anchor="ctr">
                    <a:lnL w="12700" cap="sq">
                      <a:solidFill>
                        <a:schemeClr val="tx1"/>
                      </a:solidFill>
                      <a:miter lim="800000"/>
                    </a:lnL>
                    <a:lnR w="12700" cap="sq">
                      <a:solidFill>
                        <a:schemeClr val="tx1"/>
                      </a:solidFill>
                      <a:miter lim="800000"/>
                    </a:lnR>
                    <a:lnT w="12700">
                      <a:solidFill>
                        <a:schemeClr val="tx1"/>
                      </a:solidFill>
                      <a:miter lim="800000"/>
                    </a:lnT>
                    <a:lnB w="12700" cap="sq">
                      <a:solidFill>
                        <a:schemeClr val="tx1"/>
                      </a:solidFill>
                      <a:miter lim="800000"/>
                    </a:lnB>
                    <a:lnTlToBr w="12700" cap="rnd">
                      <a:solidFill>
                        <a:schemeClr val="tx1"/>
                      </a:solidFill>
                      <a:miter lim="800000"/>
                    </a:lnTlToBr>
                    <a:solidFill>
                      <a:srgbClr val="FFFF00"/>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10keV</a:t>
                      </a:r>
                      <a:endParaRPr sz="2400" b="1">
                        <a:latin typeface="楷体_GB2312" pitchFamily="49" charset="-122"/>
                        <a:ea typeface="楷体_GB2312" pitchFamily="49" charset="-122"/>
                      </a:endParaRPr>
                    </a:p>
                  </a:txBody>
                  <a:tcPr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FFFF00"/>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30keV</a:t>
                      </a:r>
                      <a:endParaRPr sz="24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FFFF00"/>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50keV</a:t>
                      </a:r>
                      <a:endParaRPr sz="2400" b="1">
                        <a:latin typeface="楷体_GB2312" pitchFamily="49" charset="-122"/>
                        <a:ea typeface="楷体_GB2312" pitchFamily="49" charset="-122"/>
                      </a:endParaRPr>
                    </a:p>
                  </a:txBody>
                  <a:tcPr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solidFill>
                      <a:srgbClr val="FFFF00"/>
                    </a:solidFill>
                  </a:tcPr>
                </a:tc>
              </a:tr>
              <a:tr h="3825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铝</a:t>
                      </a:r>
                      <a:endParaRPr sz="2400" b="1">
                        <a:latin typeface="楷体_GB2312" pitchFamily="49" charset="-122"/>
                        <a:ea typeface="楷体_GB2312" pitchFamily="49" charset="-122"/>
                      </a:endParaRPr>
                    </a:p>
                  </a:txBody>
                  <a:tcPr>
                    <a:lnL w="12700" cap="sq">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solidFill>
                      <a:srgbClr val="FFFF00"/>
                    </a:soli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0.40</a:t>
                      </a:r>
                      <a:endParaRPr sz="2400" b="1">
                        <a:latin typeface="楷体_GB2312" pitchFamily="49" charset="-122"/>
                        <a:ea typeface="楷体_GB2312" pitchFamily="49"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FFFF00"/>
                    </a:soli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0.10</a:t>
                      </a:r>
                      <a:endParaRPr sz="2400" b="1">
                        <a:latin typeface="楷体_GB2312" pitchFamily="49" charset="-122"/>
                        <a:ea typeface="楷体_GB2312" pitchFamily="49"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FFFF00"/>
                    </a:soli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0.05</a:t>
                      </a:r>
                      <a:endParaRPr sz="2400" b="1">
                        <a:latin typeface="楷体_GB2312" pitchFamily="49" charset="-122"/>
                        <a:ea typeface="楷体_GB2312" pitchFamily="49"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solidFill>
                      <a:srgbClr val="FFFF00"/>
                    </a:solidFill>
                  </a:tcPr>
                </a:tc>
              </a:tr>
              <a:tr h="3841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金</a:t>
                      </a:r>
                      <a:endParaRPr sz="2400" b="1">
                        <a:latin typeface="楷体_GB2312" pitchFamily="49" charset="-122"/>
                        <a:ea typeface="楷体_GB2312" pitchFamily="49" charset="-122"/>
                      </a:endParaRPr>
                    </a:p>
                  </a:txBody>
                  <a:tcPr>
                    <a:lnL w="12700" cap="sq">
                      <a:solidFill>
                        <a:schemeClr val="tx1"/>
                      </a:solidFill>
                      <a:miter lim="800000"/>
                    </a:lnL>
                    <a:lnR w="12700">
                      <a:solidFill>
                        <a:schemeClr val="tx1"/>
                      </a:solidFill>
                      <a:miter lim="800000"/>
                    </a:lnR>
                    <a:lnT w="12700">
                      <a:solidFill>
                        <a:schemeClr val="tx1"/>
                      </a:solidFill>
                      <a:miter lim="800000"/>
                    </a:lnT>
                    <a:lnB w="12700" cap="sq">
                      <a:solidFill>
                        <a:schemeClr val="tx1"/>
                      </a:solidFill>
                      <a:miter lim="800000"/>
                    </a:lnB>
                    <a:solidFill>
                      <a:srgbClr val="FFFF00"/>
                    </a:soli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0.70</a:t>
                      </a:r>
                      <a:endParaRPr sz="2400" b="1">
                        <a:latin typeface="楷体_GB2312" pitchFamily="49" charset="-122"/>
                        <a:ea typeface="楷体_GB2312" pitchFamily="49" charset="-122"/>
                      </a:endParaRPr>
                    </a:p>
                  </a:txBody>
                  <a:tcPr>
                    <a:lnL w="12700">
                      <a:solidFill>
                        <a:schemeClr val="tx1"/>
                      </a:solidFill>
                      <a:miter lim="800000"/>
                    </a:lnL>
                    <a:lnR w="12700">
                      <a:solidFill>
                        <a:schemeClr val="tx1"/>
                      </a:solidFill>
                      <a:miter lim="800000"/>
                    </a:lnR>
                    <a:lnT w="12700">
                      <a:solidFill>
                        <a:schemeClr val="tx1"/>
                      </a:solidFill>
                      <a:miter lim="800000"/>
                    </a:lnT>
                    <a:lnB w="12700" cap="sq">
                      <a:solidFill>
                        <a:schemeClr val="tx1"/>
                      </a:solidFill>
                      <a:miter lim="800000"/>
                    </a:lnB>
                    <a:solidFill>
                      <a:srgbClr val="FFFF00"/>
                    </a:soli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0.20</a:t>
                      </a:r>
                      <a:endParaRPr sz="2400" b="1">
                        <a:latin typeface="楷体_GB2312" pitchFamily="49" charset="-122"/>
                        <a:ea typeface="楷体_GB2312" pitchFamily="49" charset="-122"/>
                      </a:endParaRPr>
                    </a:p>
                  </a:txBody>
                  <a:tcPr>
                    <a:lnL w="12700">
                      <a:solidFill>
                        <a:schemeClr val="tx1"/>
                      </a:solidFill>
                      <a:miter lim="800000"/>
                    </a:lnL>
                    <a:lnR w="12700">
                      <a:solidFill>
                        <a:schemeClr val="tx1"/>
                      </a:solidFill>
                      <a:miter lim="800000"/>
                    </a:lnR>
                    <a:lnT w="12700">
                      <a:solidFill>
                        <a:schemeClr val="tx1"/>
                      </a:solidFill>
                      <a:miter lim="800000"/>
                    </a:lnT>
                    <a:lnB w="12700" cap="sq">
                      <a:solidFill>
                        <a:schemeClr val="tx1"/>
                      </a:solidFill>
                      <a:miter lim="800000"/>
                    </a:lnB>
                    <a:solidFill>
                      <a:srgbClr val="FFFF00"/>
                    </a:soli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lgn="ctr">
                        <a:buNone/>
                      </a:pPr>
                      <a:r>
                        <a:rPr sz="2400" b="1">
                          <a:latin typeface="楷体_GB2312" pitchFamily="49" charset="-122"/>
                          <a:ea typeface="楷体_GB2312" pitchFamily="49" charset="-122"/>
                        </a:rPr>
                        <a:t>0.10</a:t>
                      </a:r>
                      <a:endParaRPr sz="2400" b="1">
                        <a:latin typeface="楷体_GB2312" pitchFamily="49" charset="-122"/>
                        <a:ea typeface="楷体_GB2312" pitchFamily="49"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cap="sq">
                      <a:solidFill>
                        <a:schemeClr val="tx1"/>
                      </a:solidFill>
                      <a:miter lim="800000"/>
                    </a:lnB>
                    <a:solidFill>
                      <a:srgbClr val="FFFF00"/>
                    </a:solidFill>
                  </a:tcPr>
                </a:tc>
              </a:tr>
            </a:tbl>
          </a:graphicData>
        </a:graphic>
      </p:graphicFrame>
      <p:sp>
        <p:nvSpPr>
          <p:cNvPr id="56354" name=""/>
          <p:cNvSpPr/>
          <p:nvPr/>
        </p:nvSpPr>
        <p:spPr>
          <a:xfrm>
            <a:off x="900112" y="5929312"/>
            <a:ext cx="7539038" cy="822325"/>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400" b="1">
                <a:solidFill>
                  <a:srgbClr val="FF0000"/>
                </a:solidFill>
                <a:latin typeface="楷体_GB2312" pitchFamily="49" charset="-122"/>
                <a:ea typeface="楷体_GB2312" pitchFamily="49" charset="-122"/>
              </a:rPr>
              <a:t>（3） 二次电子发射系数和试样表面倾角有如下关系：</a:t>
            </a:r>
            <a:endParaRPr kumimoji="1" sz="2400" b="1">
              <a:solidFill>
                <a:srgbClr val="FF0000"/>
              </a:solidFill>
              <a:latin typeface="楷体_GB2312" pitchFamily="49" charset="-122"/>
              <a:ea typeface="楷体_GB2312" pitchFamily="49" charset="-122"/>
            </a:endParaRPr>
          </a:p>
          <a:p>
            <a:pPr lvl="0"/>
            <a:r>
              <a:rPr kumimoji="1" sz="2400" b="1">
                <a:solidFill>
                  <a:srgbClr val="FF0000"/>
                </a:solidFill>
                <a:latin typeface="楷体_GB2312" pitchFamily="49" charset="-122"/>
                <a:ea typeface="楷体_GB2312" pitchFamily="49" charset="-122"/>
              </a:rPr>
              <a:t> δ∝1/cosθ</a:t>
            </a:r>
            <a:endParaRPr kumimoji="1" sz="2400" b="1">
              <a:solidFill>
                <a:srgbClr val="FF0000"/>
              </a:solidFill>
              <a:latin typeface="楷体_GB2312" pitchFamily="49" charset="-122"/>
              <a:ea typeface="楷体_GB2312" pitchFamily="49" charset="-122"/>
            </a:endParaRPr>
          </a:p>
        </p:txBody>
      </p:sp>
      <p:sp>
        <p:nvSpPr>
          <p:cNvPr id="56355" name="Date Placeholder 1"/>
          <p:cNvSpPr>
            <a:spLocks noGrp="1"/>
          </p:cNvSpPr>
          <p:nvPr>
            <p:ph type="dt" sz="half"/>
          </p:nvPr>
        </p:nvSpPr>
        <p:spPr/>
        <p:txBody>
          <a:bodyPr/>
          <a:lstStyle/>
          <a:p>
            <a:pPr lvl="0"/>
            <a:endParaRPr sz="1400"/>
          </a:p>
        </p:txBody>
      </p:sp>
      <p:sp>
        <p:nvSpPr>
          <p:cNvPr id="56356" name="Footer Placeholder 2"/>
          <p:cNvSpPr>
            <a:spLocks noGrp="1"/>
          </p:cNvSpPr>
          <p:nvPr>
            <p:ph type="ftr" sz="quarter" idx="1"/>
          </p:nvPr>
        </p:nvSpPr>
        <p:spPr/>
        <p:txBody>
          <a:bodyPr/>
          <a:lstStyle/>
          <a:p>
            <a:pPr lvl="0" algn="ctr"/>
            <a:fld id="{9E6D5E3B-655C-437C-9D3D-AEF07BCFAA30}" type="footer">
              <a:rPr sz="1400"/>
              <a:t/>
            </a:fld>
            <a:endParaRPr sz="1400"/>
          </a:p>
        </p:txBody>
      </p:sp>
      <p:sp>
        <p:nvSpPr>
          <p:cNvPr id="56357" name="TextBox 5635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2800" b="1">
                <a:solidFill>
                  <a:schemeClr val="accent2"/>
                </a:solidFill>
                <a:latin typeface="楷体_GB2312" pitchFamily="49" charset="-122"/>
                <a:ea typeface="楷体_GB2312" pitchFamily="49" charset="-122"/>
              </a:rPr>
              <a:t>3.2 背散射电子像</a:t>
            </a:r>
            <a:endParaRPr sz="2800" b="1">
              <a:solidFill>
                <a:schemeClr val="accent2"/>
              </a:solidFill>
              <a:latin typeface="楷体_GB2312" pitchFamily="49" charset="-122"/>
              <a:ea typeface="楷体_GB2312" pitchFamily="49" charset="-122"/>
            </a:endParaRPr>
          </a:p>
        </p:txBody>
      </p:sp>
      <p:sp>
        <p:nvSpPr>
          <p:cNvPr id="22531" name=""/>
          <p:cNvSpPr/>
          <p:nvPr>
            <p:ph type="body" idx="4294967295"/>
          </p:nvPr>
        </p:nvSpPr>
        <p:spPr>
          <a:xfrm>
            <a:off x="179388" y="1412875"/>
            <a:ext cx="8748712" cy="48244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80000"/>
              </a:lnSpc>
              <a:buNone/>
            </a:pPr>
            <a:r>
              <a:rPr sz="2400">
                <a:latin typeface="楷体_GB2312" pitchFamily="49" charset="-122"/>
                <a:ea typeface="楷体_GB2312" pitchFamily="49" charset="-122"/>
              </a:rPr>
              <a:t>背散射电子既可以用来显示</a:t>
            </a:r>
            <a:r>
              <a:rPr sz="2400">
                <a:solidFill>
                  <a:srgbClr val="FF0000"/>
                </a:solidFill>
                <a:latin typeface="楷体_GB2312" pitchFamily="49" charset="-122"/>
                <a:ea typeface="楷体_GB2312" pitchFamily="49" charset="-122"/>
              </a:rPr>
              <a:t>形貌衬度</a:t>
            </a:r>
            <a:r>
              <a:rPr sz="2400">
                <a:latin typeface="楷体_GB2312" pitchFamily="49" charset="-122"/>
                <a:ea typeface="楷体_GB2312" pitchFamily="49" charset="-122"/>
              </a:rPr>
              <a:t>，也可以用来显示</a:t>
            </a:r>
            <a:r>
              <a:rPr sz="2400">
                <a:solidFill>
                  <a:srgbClr val="FF0000"/>
                </a:solidFill>
                <a:latin typeface="楷体_GB2312" pitchFamily="49" charset="-122"/>
                <a:ea typeface="楷体_GB2312" pitchFamily="49" charset="-122"/>
              </a:rPr>
              <a:t>成分衬度</a:t>
            </a:r>
            <a:r>
              <a:rPr sz="2400">
                <a:latin typeface="楷体_GB2312" pitchFamily="49" charset="-122"/>
                <a:ea typeface="楷体_GB2312" pitchFamily="49" charset="-122"/>
              </a:rPr>
              <a:t>。 </a:t>
            </a:r>
            <a:endParaRPr sz="2400" b="1">
              <a:latin typeface="楷体_GB2312" pitchFamily="49" charset="-122"/>
              <a:ea typeface="楷体_GB2312" pitchFamily="49" charset="-122"/>
            </a:endParaRPr>
          </a:p>
          <a:p>
            <a:pPr lvl="0">
              <a:lnSpc>
                <a:spcPct val="80000"/>
              </a:lnSpc>
              <a:buNone/>
            </a:pPr>
            <a:r>
              <a:rPr sz="2400" b="1">
                <a:solidFill>
                  <a:srgbClr val="FF0000"/>
                </a:solidFill>
                <a:effectLst>
                  <a:outerShdw blurRad="38100" dist="38100" dir="2700000" algn="tl">
                    <a:schemeClr val="bg2"/>
                  </a:outerShdw>
                </a:effectLst>
                <a:latin typeface="楷体_GB2312" pitchFamily="49" charset="-122"/>
                <a:ea typeface="楷体_GB2312" pitchFamily="49" charset="-122"/>
              </a:rPr>
              <a:t>1. 形貌衬度</a:t>
            </a:r>
            <a:r>
              <a:rPr sz="2400" b="1">
                <a:latin typeface="楷体_GB2312" pitchFamily="49" charset="-122"/>
                <a:ea typeface="楷体_GB2312" pitchFamily="49" charset="-122"/>
              </a:rPr>
              <a:t> </a:t>
            </a:r>
            <a:endParaRPr sz="2400" b="1">
              <a:latin typeface="楷体_GB2312" pitchFamily="49" charset="-122"/>
              <a:ea typeface="楷体_GB2312" pitchFamily="49" charset="-122"/>
            </a:endParaRPr>
          </a:p>
          <a:p>
            <a:pPr lvl="0">
              <a:lnSpc>
                <a:spcPct val="80000"/>
              </a:lnSpc>
            </a:pPr>
            <a:r>
              <a:rPr sz="2400">
                <a:latin typeface="楷体_GB2312" pitchFamily="49" charset="-122"/>
                <a:ea typeface="楷体_GB2312" pitchFamily="49" charset="-122"/>
              </a:rPr>
              <a:t>用背反射信号进行形貌分析时，其分辨率远比二次电子低。</a:t>
            </a:r>
            <a:endParaRPr sz="2400">
              <a:latin typeface="楷体_GB2312" pitchFamily="49" charset="-122"/>
              <a:ea typeface="楷体_GB2312" pitchFamily="49" charset="-122"/>
            </a:endParaRPr>
          </a:p>
          <a:p>
            <a:pPr lvl="0">
              <a:lnSpc>
                <a:spcPct val="80000"/>
              </a:lnSpc>
            </a:pPr>
            <a:r>
              <a:rPr sz="2400">
                <a:latin typeface="楷体_GB2312" pitchFamily="49" charset="-122"/>
                <a:ea typeface="楷体_GB2312" pitchFamily="49" charset="-122"/>
              </a:rPr>
              <a:t>因为背反射电子时来自一个较大的作用体积。此外，背反射电子能量较高，它们以直线轨迹逸出样品表面，对于背向检测器的样品表面，因检测器无法收集到背反射电子，而掩盖了许多有用的细节。</a:t>
            </a:r>
            <a:endParaRPr sz="2400" b="1">
              <a:latin typeface="楷体_GB2312" pitchFamily="49" charset="-122"/>
              <a:ea typeface="楷体_GB2312" pitchFamily="49" charset="-122"/>
            </a:endParaRPr>
          </a:p>
          <a:p>
            <a:pPr lvl="0">
              <a:lnSpc>
                <a:spcPct val="80000"/>
              </a:lnSpc>
              <a:buNone/>
            </a:pPr>
            <a:r>
              <a:rPr sz="2400" b="1">
                <a:solidFill>
                  <a:srgbClr val="FF0000"/>
                </a:solidFill>
                <a:effectLst>
                  <a:outerShdw blurRad="38100" dist="38100" dir="2700000" algn="tl">
                    <a:schemeClr val="bg2"/>
                  </a:outerShdw>
                </a:effectLst>
                <a:latin typeface="楷体_GB2312" pitchFamily="49" charset="-122"/>
                <a:ea typeface="楷体_GB2312" pitchFamily="49" charset="-122"/>
              </a:rPr>
              <a:t>2. 成分衬度</a:t>
            </a:r>
            <a:r>
              <a:rPr sz="2400" b="1">
                <a:latin typeface="楷体_GB2312" pitchFamily="49" charset="-122"/>
                <a:ea typeface="楷体_GB2312" pitchFamily="49" charset="-122"/>
              </a:rPr>
              <a:t> </a:t>
            </a:r>
            <a:endParaRPr sz="2400" b="1">
              <a:latin typeface="楷体_GB2312" pitchFamily="49" charset="-122"/>
              <a:ea typeface="楷体_GB2312" pitchFamily="49" charset="-122"/>
            </a:endParaRPr>
          </a:p>
          <a:p>
            <a:pPr lvl="0">
              <a:lnSpc>
                <a:spcPct val="80000"/>
              </a:lnSpc>
            </a:pPr>
            <a:r>
              <a:rPr sz="2400">
                <a:latin typeface="楷体_GB2312" pitchFamily="49" charset="-122"/>
                <a:ea typeface="楷体_GB2312" pitchFamily="49" charset="-122"/>
              </a:rPr>
              <a:t>背散射电子发射系数可表示为</a:t>
            </a:r>
            <a:endParaRPr sz="2400">
              <a:latin typeface="楷体_GB2312" pitchFamily="49" charset="-122"/>
              <a:ea typeface="楷体_GB2312" pitchFamily="49" charset="-122"/>
            </a:endParaRPr>
          </a:p>
          <a:p>
            <a:pPr lvl="0">
              <a:lnSpc>
                <a:spcPct val="80000"/>
              </a:lnSpc>
            </a:pPr>
            <a:r>
              <a:rPr sz="2400">
                <a:latin typeface="楷体_GB2312" pitchFamily="49" charset="-122"/>
                <a:ea typeface="楷体_GB2312" pitchFamily="49" charset="-122"/>
              </a:rPr>
              <a:t>样品中重元素区域在图像上是亮区，而轻元素在图像上是暗区。利用原子序数造成的衬度变化可以对各种合金进行定性分析。</a:t>
            </a:r>
            <a:endParaRPr sz="2400">
              <a:latin typeface="楷体_GB2312" pitchFamily="49" charset="-122"/>
              <a:ea typeface="楷体_GB2312" pitchFamily="49" charset="-122"/>
            </a:endParaRPr>
          </a:p>
          <a:p>
            <a:pPr lvl="0">
              <a:lnSpc>
                <a:spcPct val="80000"/>
              </a:lnSpc>
            </a:pPr>
            <a:r>
              <a:rPr sz="2400">
                <a:latin typeface="楷体_GB2312" pitchFamily="49" charset="-122"/>
                <a:ea typeface="楷体_GB2312" pitchFamily="49" charset="-122"/>
              </a:rPr>
              <a:t>背反射电子信号强度要比二次电子低的多，所以粗糙表面的原子序数衬度往往被形貌衬度所掩盖。</a:t>
            </a:r>
            <a:endParaRPr sz="2400">
              <a:latin typeface="楷体_GB2312" pitchFamily="49" charset="-122"/>
              <a:ea typeface="楷体_GB2312" pitchFamily="49" charset="-122"/>
            </a:endParaRPr>
          </a:p>
        </p:txBody>
      </p:sp>
      <p:sp>
        <p:nvSpPr>
          <p:cNvPr id="22532" name=""/>
          <p:cNvSpPr/>
          <p:nvPr/>
        </p:nvSpPr>
        <p:spPr>
          <a:xfrm>
            <a:off x="0" y="0"/>
            <a:ext cx="9144000" cy="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pic>
        <p:nvPicPr>
          <p:cNvPr id="22533" name=""/>
          <p:cNvPicPr/>
          <p:nvPr/>
        </p:nvPicPr>
        <p:blipFill>
          <a:blip r:embed="rId2"/>
          <a:stretch>
            <a:fillRect/>
          </a:stretch>
        </p:blipFill>
        <p:spPr>
          <a:xfrm>
            <a:off x="4716462" y="3860800"/>
            <a:ext cx="1066800" cy="539750"/>
          </a:xfrm>
          <a:prstGeom prst="rect">
            <a:avLst/>
          </a:prstGeom>
          <a:noFill/>
          <a:ln>
            <a:miter lim="800000"/>
          </a:ln>
        </p:spPr>
      </p:pic>
      <p:sp>
        <p:nvSpPr>
          <p:cNvPr id="22534" name="Date Placeholder 3"/>
          <p:cNvSpPr>
            <a:spLocks noGrp="1"/>
          </p:cNvSpPr>
          <p:nvPr>
            <p:ph type="dt" sz="half" idx="2"/>
          </p:nvPr>
        </p:nvSpPr>
        <p:spPr/>
        <p:txBody>
          <a:bodyPr/>
          <a:lstStyle/>
          <a:p>
            <a:pPr lvl="0"/>
            <a:endParaRPr sz="1400"/>
          </a:p>
        </p:txBody>
      </p:sp>
      <p:sp>
        <p:nvSpPr>
          <p:cNvPr id="22535" name="Footer Placeholder 4"/>
          <p:cNvSpPr>
            <a:spLocks noGrp="1"/>
          </p:cNvSpPr>
          <p:nvPr>
            <p:ph type="ftr" sz="quarter" idx="3"/>
          </p:nvPr>
        </p:nvSpPr>
        <p:spPr/>
        <p:txBody>
          <a:bodyPr/>
          <a:lstStyle/>
          <a:p>
            <a:pPr lvl="0" algn="ctr"/>
            <a:fld id="{59105FCA-6B8F-4EA9-B32A-6CC039915ADE}" type="footer">
              <a:rPr sz="1400"/>
              <a:t/>
            </a:fld>
            <a:endParaRPr sz="1400"/>
          </a:p>
        </p:txBody>
      </p:sp>
      <p:sp>
        <p:nvSpPr>
          <p:cNvPr id="22536" name="TextBox 2253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两种图像的对比</a:t>
            </a:r>
          </a:p>
        </p:txBody>
      </p:sp>
      <p:pic>
        <p:nvPicPr>
          <p:cNvPr id="23555" name=""/>
          <p:cNvPicPr/>
          <p:nvPr>
            <p:ph type="body" idx="4294967295"/>
          </p:nvPr>
        </p:nvPicPr>
        <p:blipFill>
          <a:blip r:embed="rId2">
            <a:lum bright="6000" contrast="24000"/>
          </a:blip>
          <a:stretch>
            <a:fillRect/>
          </a:stretch>
        </p:blipFill>
        <p:spPr>
          <a:xfrm>
            <a:off x="685800" y="1905000"/>
            <a:ext cx="3733800" cy="3060700"/>
          </a:xfrm>
          <a:prstGeom prst="rect">
            <a:avLst/>
          </a:prstGeom>
          <a:noFill/>
          <a:ln>
            <a:noFill/>
            <a:miter lim="800000"/>
          </a:ln>
        </p:spPr>
      </p:pic>
      <p:pic>
        <p:nvPicPr>
          <p:cNvPr id="23556" name=""/>
          <p:cNvPicPr/>
          <p:nvPr/>
        </p:nvPicPr>
        <p:blipFill>
          <a:blip r:embed="rId3">
            <a:lum contrast="12000"/>
          </a:blip>
          <a:stretch>
            <a:fillRect/>
          </a:stretch>
        </p:blipFill>
        <p:spPr>
          <a:xfrm>
            <a:off x="4495800" y="1905000"/>
            <a:ext cx="3581400" cy="3024188"/>
          </a:xfrm>
          <a:prstGeom prst="rect">
            <a:avLst/>
          </a:prstGeom>
          <a:noFill/>
          <a:ln>
            <a:miter lim="800000"/>
          </a:ln>
        </p:spPr>
      </p:pic>
      <p:sp>
        <p:nvSpPr>
          <p:cNvPr id="23557" name=""/>
          <p:cNvSpPr/>
          <p:nvPr/>
        </p:nvSpPr>
        <p:spPr>
          <a:xfrm>
            <a:off x="755650" y="5334000"/>
            <a:ext cx="664845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t>锡铅镀层的表面图像（a）二次电子图像（b）背散射电子图像</a:t>
            </a:r>
          </a:p>
        </p:txBody>
      </p:sp>
      <p:sp>
        <p:nvSpPr>
          <p:cNvPr id="23558" name="Date Placeholder 3"/>
          <p:cNvSpPr>
            <a:spLocks noGrp="1"/>
          </p:cNvSpPr>
          <p:nvPr>
            <p:ph type="dt" sz="half" idx="2"/>
          </p:nvPr>
        </p:nvSpPr>
        <p:spPr/>
        <p:txBody>
          <a:bodyPr/>
          <a:lstStyle/>
          <a:p>
            <a:pPr lvl="0"/>
            <a:endParaRPr sz="1400"/>
          </a:p>
        </p:txBody>
      </p:sp>
      <p:sp>
        <p:nvSpPr>
          <p:cNvPr id="23559" name="Footer Placeholder 4"/>
          <p:cNvSpPr>
            <a:spLocks noGrp="1"/>
          </p:cNvSpPr>
          <p:nvPr>
            <p:ph type="ftr" sz="quarter" idx="3"/>
          </p:nvPr>
        </p:nvSpPr>
        <p:spPr/>
        <p:txBody>
          <a:bodyPr/>
          <a:lstStyle/>
          <a:p>
            <a:pPr lvl="0" algn="ctr"/>
            <a:fld id="{B054CBDE-1093-490C-A91D-FC62C02F8A98}" type="footer">
              <a:rPr sz="1400"/>
              <a:t/>
            </a:fld>
            <a:endParaRPr sz="1400"/>
          </a:p>
        </p:txBody>
      </p:sp>
      <p:sp>
        <p:nvSpPr>
          <p:cNvPr id="23560" name="TextBox 2355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
          <p:cNvSpPr/>
          <p:nvPr/>
        </p:nvSpPr>
        <p:spPr>
          <a:xfrm>
            <a:off x="990600" y="152400"/>
            <a:ext cx="7772400" cy="1066800"/>
          </a:xfrm>
          <a:prstGeom prst="rect">
            <a:avLst/>
          </a:prstGeom>
          <a:noFill/>
          <a:ln>
            <a:noFill/>
            <a:miter lim="800000"/>
          </a:ln>
        </p:spPr>
        <p:txBody>
          <a:bodyPr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r>
              <a:rPr kumimoji="1" sz="2800" b="1">
                <a:solidFill>
                  <a:srgbClr val="C673FF"/>
                </a:solidFill>
                <a:latin typeface="楷体_GB2312" pitchFamily="49" charset="-122"/>
                <a:ea typeface="楷体_GB2312" pitchFamily="49" charset="-122"/>
              </a:rPr>
              <a:t>扫描电镜图象及其衬度</a:t>
            </a:r>
            <a:endParaRPr kumimoji="1" sz="2800" b="1">
              <a:solidFill>
                <a:srgbClr val="C673FF"/>
              </a:solidFill>
              <a:latin typeface="楷体_GB2312" pitchFamily="49" charset="-122"/>
              <a:ea typeface="楷体_GB2312" pitchFamily="49" charset="-122"/>
            </a:endParaRPr>
          </a:p>
        </p:txBody>
      </p:sp>
      <p:pic>
        <p:nvPicPr>
          <p:cNvPr id="63491" name=""/>
          <p:cNvPicPr/>
          <p:nvPr/>
        </p:nvPicPr>
        <p:blipFill>
          <a:blip r:embed="rId2"/>
          <a:stretch>
            <a:fillRect/>
          </a:stretch>
        </p:blipFill>
        <p:spPr>
          <a:xfrm>
            <a:off x="1371600" y="1905000"/>
            <a:ext cx="7543800" cy="3487738"/>
          </a:xfrm>
          <a:prstGeom prst="rect">
            <a:avLst/>
          </a:prstGeom>
          <a:noFill/>
          <a:ln w="57150" cmpd="thinThick">
            <a:solidFill>
              <a:srgbClr val="FF6600"/>
            </a:solidFill>
            <a:miter lim="800000"/>
          </a:ln>
        </p:spPr>
      </p:pic>
      <p:pic>
        <p:nvPicPr>
          <p:cNvPr id="63492" name=""/>
          <p:cNvPicPr/>
          <p:nvPr/>
        </p:nvPicPr>
        <p:blipFill>
          <a:blip r:embed="rId3"/>
          <a:stretch>
            <a:fillRect/>
          </a:stretch>
        </p:blipFill>
        <p:spPr>
          <a:xfrm>
            <a:off x="2819400" y="1752600"/>
            <a:ext cx="4864100" cy="4038600"/>
          </a:xfrm>
          <a:prstGeom prst="rect">
            <a:avLst/>
          </a:prstGeom>
          <a:noFill/>
          <a:ln w="57150" cmpd="thickThin">
            <a:solidFill>
              <a:srgbClr val="00FF00"/>
            </a:solidFill>
            <a:miter lim="800000"/>
          </a:ln>
        </p:spPr>
      </p:pic>
      <p:sp>
        <p:nvSpPr>
          <p:cNvPr id="63493" name="Date Placeholder 1"/>
          <p:cNvSpPr>
            <a:spLocks noGrp="1"/>
          </p:cNvSpPr>
          <p:nvPr>
            <p:ph type="dt" sz="half"/>
          </p:nvPr>
        </p:nvSpPr>
        <p:spPr/>
        <p:txBody>
          <a:bodyPr/>
          <a:lstStyle/>
          <a:p>
            <a:pPr lvl="0"/>
            <a:endParaRPr sz="1400"/>
          </a:p>
        </p:txBody>
      </p:sp>
      <p:sp>
        <p:nvSpPr>
          <p:cNvPr id="63494" name="Footer Placeholder 2"/>
          <p:cNvSpPr>
            <a:spLocks noGrp="1"/>
          </p:cNvSpPr>
          <p:nvPr>
            <p:ph type="ftr" sz="quarter" idx="1"/>
          </p:nvPr>
        </p:nvSpPr>
        <p:spPr/>
        <p:txBody>
          <a:bodyPr/>
          <a:lstStyle/>
          <a:p>
            <a:pPr lvl="0" algn="ctr"/>
            <a:fld id="{2566DD6A-C339-4D64-803F-252372D2B101}" type="footer">
              <a:rPr sz="1400"/>
              <a:t/>
            </a:fld>
            <a:endParaRPr sz="1400"/>
          </a:p>
        </p:txBody>
      </p:sp>
      <p:sp>
        <p:nvSpPr>
          <p:cNvPr id="63495" name="TextBox 6349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63491"/>
                                        </p:tgtEl>
                                        <p:attrNameLst>
                                          <p:attrName>style.visibility</p:attrName>
                                        </p:attrNameLst>
                                      </p:cBhvr>
                                      <p:to>
                                        <p:strVal val="visible"/>
                                      </p:to>
                                    </p:set>
                                    <p:anim calcmode="lin" valueType="num">
                                      <p:cBhvr additive="base">
                                        <p:cTn id="7" dur="500" fill="hold"/>
                                        <p:tgtEl>
                                          <p:spTgt spid="63491"/>
                                        </p:tgtEl>
                                        <p:attrNameLst>
                                          <p:attrName>ppt_x</p:attrName>
                                        </p:attrNameLst>
                                      </p:cBhvr>
                                      <p:tavLst>
                                        <p:tav tm="0">
                                          <p:val>
                                            <p:strVal val="0-#ppt_w/2"/>
                                          </p:val>
                                        </p:tav>
                                        <p:tav tm="100000">
                                          <p:val>
                                            <p:strVal val="#ppt_x"/>
                                          </p:val>
                                        </p:tav>
                                      </p:tavLst>
                                    </p:anim>
                                    <p:anim calcmode="lin" valueType="num">
                                      <p:cBhvr additive="base">
                                        <p:cTn id="8" dur="500" fill="hold"/>
                                        <p:tgtEl>
                                          <p:spTgt spid="63491"/>
                                        </p:tgtEl>
                                        <p:attrNameLst>
                                          <p:attrName>ppt_y</p:attrName>
                                        </p:attrNameLst>
                                      </p:cBhvr>
                                      <p:tavLst>
                                        <p:tav tm="0">
                                          <p:val>
                                            <p:strVal val="#ppt_y"/>
                                          </p:val>
                                        </p:tav>
                                        <p:tav tm="100000">
                                          <p:val>
                                            <p:strVal val="#ppt_y"/>
                                          </p:val>
                                        </p:tav>
                                      </p:tavLst>
                                    </p:anim>
                                  </p:childTnLst>
                                  <p:subTnLst>
                                    <p:set>
                                      <p:cBhvr additive="base">
                                        <p:cTn dur="1" repeatDur="-9223372036854775808" fill="hold" display="0" afterEffect="1"/>
                                        <p:tgtEl>
                                          <p:spTgt spid="63491"/>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nodeType="clickEffect">
                                  <p:stCondLst>
                                    <p:cond delay="0"/>
                                  </p:stCondLst>
                                  <p:childTnLst>
                                    <p:set>
                                      <p:cBhvr additive="base">
                                        <p:cTn id="12" dur="1" fill="hold">
                                          <p:stCondLst>
                                            <p:cond delay="0"/>
                                          </p:stCondLst>
                                        </p:cTn>
                                        <p:tgtEl>
                                          <p:spTgt spid="63492"/>
                                        </p:tgtEl>
                                        <p:attrNameLst>
                                          <p:attrName>style.visibility</p:attrName>
                                        </p:attrNameLst>
                                      </p:cBhvr>
                                      <p:to>
                                        <p:strVal val="visible"/>
                                      </p:to>
                                    </p:set>
                                    <p:anim calcmode="lin" valueType="num">
                                      <p:cBhvr additive="base">
                                        <p:cTn id="13" dur="500" fill="hold"/>
                                        <p:tgtEl>
                                          <p:spTgt spid="63492"/>
                                        </p:tgtEl>
                                        <p:attrNameLst>
                                          <p:attrName>ppt_x</p:attrName>
                                        </p:attrNameLst>
                                      </p:cBhvr>
                                      <p:tavLst>
                                        <p:tav tm="0">
                                          <p:val>
                                            <p:strVal val="0-#ppt_w/2"/>
                                          </p:val>
                                        </p:tav>
                                        <p:tav tm="100000">
                                          <p:val>
                                            <p:strVal val="#ppt_x"/>
                                          </p:val>
                                        </p:tav>
                                      </p:tavLst>
                                    </p:anim>
                                    <p:anim calcmode="lin" valueType="num">
                                      <p:cBhvr additive="base">
                                        <p:cTn id="14" dur="500" fill="hold"/>
                                        <p:tgtEl>
                                          <p:spTgt spid="6349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solidFill>
                  <a:srgbClr val="FF0000"/>
                </a:solidFill>
                <a:effectLst>
                  <a:outerShdw blurRad="38100" dist="38100" dir="2700000" algn="tl">
                    <a:schemeClr val="bg2"/>
                  </a:outerShdw>
                </a:effectLst>
                <a:ea typeface="楷体_GB2312" pitchFamily="49" charset="-122"/>
              </a:rPr>
              <a:t>3.扫描电镜的主要特征</a:t>
            </a:r>
            <a:endParaRPr sz="3200" b="1">
              <a:solidFill>
                <a:srgbClr val="FF0000"/>
              </a:solidFill>
              <a:effectLst>
                <a:outerShdw blurRad="38100" dist="38100" dir="2700000" algn="tl">
                  <a:schemeClr val="bg2"/>
                </a:outerShdw>
              </a:effectLst>
              <a:ea typeface="楷体_GB2312" pitchFamily="49" charset="-122"/>
            </a:endParaRPr>
          </a:p>
        </p:txBody>
      </p:sp>
      <p:grpSp>
        <p:nvGrpSpPr>
          <p:cNvPr id="6153" name=""/>
          <p:cNvGrpSpPr/>
          <p:nvPr/>
        </p:nvGrpSpPr>
        <p:grpSpPr>
          <a:xfrm>
            <a:off x="-900112" y="1052512"/>
            <a:ext cx="7200900" cy="5484812"/>
            <a:chOff x="0" y="384"/>
            <a:chExt cx="5280" cy="3853"/>
          </a:xfrm>
        </p:grpSpPr>
        <p:sp>
          <p:nvSpPr>
            <p:cNvPr id="6154" name=""/>
            <p:cNvSpPr/>
            <p:nvPr/>
          </p:nvSpPr>
          <p:spPr>
            <a:xfrm>
              <a:off x="0" y="384"/>
              <a:ext cx="5280" cy="3853"/>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2"/>
              <a:endParaRPr kumimoji="1" sz="2400" b="1">
                <a:latin typeface="Times New Roman" pitchFamily="18" charset="0"/>
              </a:endParaRPr>
            </a:p>
            <a:p>
              <a:pPr lvl="2">
                <a:spcBef>
                  <a:spcPct val="50000"/>
                </a:spcBef>
              </a:pPr>
              <a:r>
                <a:rPr sz="2800" b="1">
                  <a:solidFill>
                    <a:schemeClr val="hlink"/>
                  </a:solidFill>
                  <a:latin typeface="楷体_GB2312" pitchFamily="49" charset="-122"/>
                  <a:ea typeface="楷体_GB2312" pitchFamily="49" charset="-122"/>
                </a:rPr>
                <a:t>     (1)放大倍数</a:t>
              </a:r>
              <a:endParaRPr sz="2800" b="1">
                <a:solidFill>
                  <a:schemeClr val="hlink"/>
                </a:solidFill>
                <a:latin typeface="楷体_GB2312" pitchFamily="49" charset="-122"/>
                <a:ea typeface="楷体_GB2312" pitchFamily="49" charset="-122"/>
              </a:endParaRPr>
            </a:p>
            <a:p>
              <a:pPr lvl="2">
                <a:spcBef>
                  <a:spcPct val="50000"/>
                </a:spcBef>
              </a:pPr>
              <a:r>
                <a:rPr kumimoji="1" sz="2400" b="1">
                  <a:latin typeface="Times New Roman" pitchFamily="18" charset="0"/>
                </a:rPr>
                <a:t>                         </a:t>
              </a:r>
              <a:r>
                <a:rPr kumimoji="1" sz="2000" b="1">
                  <a:latin typeface="Times New Roman" pitchFamily="18" charset="0"/>
                  <a:ea typeface="楷体_GB2312" pitchFamily="49" charset="-122"/>
                </a:rPr>
                <a:t>荧光屏上的扫描振幅</a:t>
              </a:r>
              <a:r>
                <a:rPr kumimoji="1" sz="2400" b="1">
                  <a:latin typeface="Times New Roman" pitchFamily="18" charset="0"/>
                </a:rPr>
                <a:t>   </a:t>
              </a:r>
              <a:endParaRPr kumimoji="1" sz="2400" b="1">
                <a:latin typeface="Times New Roman" pitchFamily="18" charset="0"/>
              </a:endParaRPr>
            </a:p>
            <a:p>
              <a:pPr lvl="2"/>
              <a:r>
                <a:rPr kumimoji="1" sz="2400" b="1">
                  <a:latin typeface="Times New Roman" pitchFamily="18" charset="0"/>
                </a:rPr>
                <a:t>                         </a:t>
              </a:r>
              <a:r>
                <a:rPr kumimoji="1" sz="2000" b="1">
                  <a:latin typeface="Times New Roman" pitchFamily="18" charset="0"/>
                  <a:ea typeface="楷体_GB2312" pitchFamily="49" charset="-122"/>
                </a:rPr>
                <a:t>电子束在样品上的扫描振幅</a:t>
              </a:r>
              <a:endParaRPr kumimoji="1" sz="2000" b="1">
                <a:latin typeface="Times New Roman" pitchFamily="18" charset="0"/>
                <a:ea typeface="楷体_GB2312" pitchFamily="49" charset="-122"/>
              </a:endParaRPr>
            </a:p>
            <a:p>
              <a:pPr lvl="2"/>
              <a:endParaRPr kumimoji="1" sz="2400" b="1">
                <a:latin typeface="Times New Roman" pitchFamily="18" charset="0"/>
              </a:endParaRPr>
            </a:p>
            <a:p>
              <a:pPr lvl="2"/>
              <a:r>
                <a:rPr kumimoji="1" sz="2400" b="1">
                  <a:latin typeface="Times New Roman" pitchFamily="18" charset="0"/>
                </a:rPr>
                <a:t>       </a:t>
              </a:r>
              <a:r>
                <a:rPr kumimoji="1" sz="2000" b="1">
                  <a:latin typeface="楷体_GB2312" pitchFamily="49" charset="-122"/>
                  <a:ea typeface="楷体_GB2312" pitchFamily="49" charset="-122"/>
                </a:rPr>
                <a:t>放大倍数与扫描面积的关系：</a:t>
              </a:r>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(若荧光屏画面面积为10×10cm</a:t>
              </a:r>
              <a:r>
                <a:rPr kumimoji="1" sz="2000" b="1" baseline="30000">
                  <a:latin typeface="楷体_GB2312" pitchFamily="49" charset="-122"/>
                  <a:ea typeface="楷体_GB2312" pitchFamily="49" charset="-122"/>
                </a:rPr>
                <a:t>2</a:t>
              </a:r>
              <a:r>
                <a:rPr kumimoji="1" sz="2000" b="1">
                  <a:latin typeface="楷体_GB2312" pitchFamily="49" charset="-122"/>
                  <a:ea typeface="楷体_GB2312" pitchFamily="49" charset="-122"/>
                </a:rPr>
                <a:t>)</a:t>
              </a:r>
              <a:endParaRPr kumimoji="1" sz="2000" b="1">
                <a:latin typeface="楷体_GB2312" pitchFamily="49" charset="-122"/>
                <a:ea typeface="楷体_GB2312" pitchFamily="49" charset="-122"/>
              </a:endParaRPr>
            </a:p>
            <a:p>
              <a:pPr lvl="2"/>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放大倍数          扫描面积</a:t>
              </a:r>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10×         (1cm)</a:t>
              </a:r>
              <a:r>
                <a:rPr kumimoji="1" sz="2000" b="1" baseline="30000">
                  <a:latin typeface="楷体_GB2312" pitchFamily="49" charset="-122"/>
                  <a:ea typeface="楷体_GB2312" pitchFamily="49" charset="-122"/>
                </a:rPr>
                <a:t>2</a:t>
              </a:r>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100×         (1mm)</a:t>
              </a:r>
              <a:r>
                <a:rPr kumimoji="1" sz="2000" b="1" baseline="30000">
                  <a:latin typeface="楷体_GB2312" pitchFamily="49" charset="-122"/>
                  <a:ea typeface="楷体_GB2312" pitchFamily="49" charset="-122"/>
                </a:rPr>
                <a:t>2</a:t>
              </a:r>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1,000×         (100μm)</a:t>
              </a:r>
              <a:r>
                <a:rPr kumimoji="1" sz="2000" b="1" baseline="30000">
                  <a:latin typeface="楷体_GB2312" pitchFamily="49" charset="-122"/>
                  <a:ea typeface="楷体_GB2312" pitchFamily="49" charset="-122"/>
                </a:rPr>
                <a:t>2</a:t>
              </a:r>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10,000×         (10μm)</a:t>
              </a:r>
              <a:r>
                <a:rPr kumimoji="1" sz="2000" b="1" baseline="30000">
                  <a:latin typeface="楷体_GB2312" pitchFamily="49" charset="-122"/>
                  <a:ea typeface="楷体_GB2312" pitchFamily="49" charset="-122"/>
                </a:rPr>
                <a:t>2</a:t>
              </a:r>
              <a:endParaRPr kumimoji="1" sz="2000" b="1">
                <a:latin typeface="楷体_GB2312" pitchFamily="49" charset="-122"/>
                <a:ea typeface="楷体_GB2312" pitchFamily="49" charset="-122"/>
              </a:endParaRPr>
            </a:p>
            <a:p>
              <a:pPr lvl="2"/>
              <a:r>
                <a:rPr kumimoji="1" sz="2000" b="1">
                  <a:latin typeface="楷体_GB2312" pitchFamily="49" charset="-122"/>
                  <a:ea typeface="楷体_GB2312" pitchFamily="49" charset="-122"/>
                </a:rPr>
                <a:t>             100,000×         (1μm)</a:t>
              </a:r>
              <a:r>
                <a:rPr kumimoji="1" sz="2000" b="1" baseline="30000">
                  <a:latin typeface="楷体_GB2312" pitchFamily="49" charset="-122"/>
                  <a:ea typeface="楷体_GB2312" pitchFamily="49" charset="-122"/>
                </a:rPr>
                <a:t>2</a:t>
              </a:r>
              <a:endParaRPr kumimoji="1" sz="2000" b="1">
                <a:latin typeface="楷体_GB2312" pitchFamily="49" charset="-122"/>
                <a:ea typeface="楷体_GB2312" pitchFamily="49" charset="-122"/>
              </a:endParaRPr>
            </a:p>
            <a:p>
              <a:pPr lvl="0"/>
              <a:endParaRPr kumimoji="1" sz="2000">
                <a:latin typeface="楷体_GB2312" pitchFamily="49" charset="-122"/>
                <a:ea typeface="楷体_GB2312" pitchFamily="49" charset="-122"/>
              </a:endParaRPr>
            </a:p>
          </p:txBody>
        </p:sp>
        <p:pic>
          <p:nvPicPr>
            <p:cNvPr id="6155" name=""/>
            <p:cNvPicPr/>
            <p:nvPr/>
          </p:nvPicPr>
          <p:blipFill>
            <a:blip r:embed="rId2"/>
            <a:stretch>
              <a:fillRect/>
            </a:stretch>
          </p:blipFill>
          <p:spPr>
            <a:xfrm>
              <a:off x="1056" y="1104"/>
              <a:ext cx="720" cy="556"/>
            </a:xfrm>
            <a:prstGeom prst="rect">
              <a:avLst/>
            </a:prstGeom>
            <a:noFill/>
            <a:ln>
              <a:noFill/>
              <a:miter lim="800000"/>
            </a:ln>
            <a:effectLst/>
          </p:spPr>
        </p:pic>
      </p:grpSp>
      <p:sp>
        <p:nvSpPr>
          <p:cNvPr id="6156" name="Date Placeholder 3"/>
          <p:cNvSpPr>
            <a:spLocks noGrp="1"/>
          </p:cNvSpPr>
          <p:nvPr>
            <p:ph type="dt" sz="half" idx="2"/>
          </p:nvPr>
        </p:nvSpPr>
        <p:spPr/>
        <p:txBody>
          <a:bodyPr/>
          <a:lstStyle/>
          <a:p>
            <a:pPr lvl="0"/>
            <a:endParaRPr sz="1400"/>
          </a:p>
        </p:txBody>
      </p:sp>
      <p:sp>
        <p:nvSpPr>
          <p:cNvPr id="6157" name="Footer Placeholder 4"/>
          <p:cNvSpPr>
            <a:spLocks noGrp="1"/>
          </p:cNvSpPr>
          <p:nvPr>
            <p:ph type="ftr" sz="quarter" idx="3"/>
          </p:nvPr>
        </p:nvSpPr>
        <p:spPr/>
        <p:txBody>
          <a:bodyPr/>
          <a:lstStyle/>
          <a:p>
            <a:pPr lvl="0" algn="ctr"/>
            <a:fld id="{F0036D59-D360-484B-905B-66CDB946AAAF}" type="footer">
              <a:rPr sz="1400"/>
              <a:t/>
            </a:fld>
            <a:endParaRPr sz="1400"/>
          </a:p>
        </p:txBody>
      </p:sp>
      <p:sp>
        <p:nvSpPr>
          <p:cNvPr id="6158" name="TextBox 615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nodeType="clickEffect">
                                  <p:stCondLst>
                                    <p:cond delay="0"/>
                                  </p:stCondLst>
                                  <p:childTnLst>
                                    <p:set>
                                      <p:cBhvr additive="base">
                                        <p:cTn id="6" dur="1" fill="hold">
                                          <p:stCondLst>
                                            <p:cond delay="0"/>
                                          </p:stCondLst>
                                        </p:cTn>
                                        <p:tgtEl>
                                          <p:spTgt spid="6153"/>
                                        </p:tgtEl>
                                        <p:attrNameLst>
                                          <p:attrName>style.visibility</p:attrName>
                                        </p:attrNameLst>
                                      </p:cBhvr>
                                      <p:to>
                                        <p:strVal val="visible"/>
                                      </p:to>
                                    </p:set>
                                    <p:animEffect transition="in" filter="box(out)">
                                      <p:cBhvr additive="base">
                                        <p:cTn id="7" dur="500"/>
                                        <p:tgtEl>
                                          <p:spTgt spid="6153"/>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ph type="ctrTitle"/>
          </p:nvPr>
        </p:nvSpPr>
        <p:spPr>
          <a:xfrm>
            <a:off x="539750" y="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gn="l"/>
            <a:r>
              <a:rPr sz="2800" b="1">
                <a:solidFill>
                  <a:schemeClr val="hlink"/>
                </a:solidFill>
                <a:latin typeface="楷体_GB2312" pitchFamily="49" charset="-122"/>
                <a:ea typeface="楷体_GB2312" pitchFamily="49" charset="-122"/>
              </a:rPr>
              <a:t>(3)景深大</a:t>
            </a:r>
            <a:r>
              <a:t> </a:t>
            </a:r>
          </a:p>
        </p:txBody>
      </p:sp>
      <p:sp>
        <p:nvSpPr>
          <p:cNvPr id="9219" name=""/>
          <p:cNvSpPr/>
          <p:nvPr>
            <p:ph type="subTitle" idx="1"/>
          </p:nvPr>
        </p:nvSpPr>
        <p:spPr>
          <a:xfrm>
            <a:off x="250825" y="836612"/>
            <a:ext cx="8193088" cy="2133600"/>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5pPr>
          </a:lstStyle>
          <a:p>
            <a:pPr lvl="0" algn="just"/>
            <a:r>
              <a:rPr b="1"/>
              <a:t> 　</a:t>
            </a:r>
            <a:r>
              <a:rPr sz="2400" b="1">
                <a:latin typeface="楷体_GB2312" pitchFamily="49" charset="-122"/>
                <a:ea typeface="楷体_GB2312" pitchFamily="49" charset="-122"/>
              </a:rPr>
              <a:t>景深是指一个透镜对高低不平的试样各部位能同时聚焦成像的一个能力范围。景深大的图像立体感强，对粗糙不平的断口样品观察需要大景深的SEM。SEM的景深Δf可以用如下公式表示：</a:t>
            </a:r>
            <a:endParaRPr sz="2400" b="1">
              <a:latin typeface="楷体_GB2312" pitchFamily="49" charset="-122"/>
              <a:ea typeface="楷体_GB2312" pitchFamily="49" charset="-122"/>
            </a:endParaRPr>
          </a:p>
          <a:p>
            <a:pPr lvl="0"/>
            <a:endParaRPr sz="2400" b="1"/>
          </a:p>
        </p:txBody>
      </p:sp>
      <p:sp>
        <p:nvSpPr>
          <p:cNvPr id="9221" name=""/>
          <p:cNvSpPr/>
          <p:nvPr/>
        </p:nvSpPr>
        <p:spPr>
          <a:xfrm>
            <a:off x="4191000" y="3230562"/>
            <a:ext cx="9144000" cy="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nvGrpSpPr>
          <p:cNvPr id="9224" name=""/>
          <p:cNvGrpSpPr/>
          <p:nvPr/>
        </p:nvGrpSpPr>
        <p:grpSpPr>
          <a:xfrm>
            <a:off x="2411412" y="2420938"/>
            <a:ext cx="2514600" cy="793750"/>
            <a:chOff x="1488" y="2112"/>
            <a:chExt cx="1584" cy="500"/>
          </a:xfrm>
        </p:grpSpPr>
        <p:sp>
          <p:nvSpPr>
            <p:cNvPr id="9220" name=""/>
            <p:cNvSpPr/>
            <p:nvPr/>
          </p:nvSpPr>
          <p:spPr>
            <a:xfrm>
              <a:off x="1488" y="2256"/>
              <a:ext cx="816" cy="327"/>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800">
                  <a:latin typeface="宋体" pitchFamily="2" charset="-122"/>
                </a:rPr>
                <a:t>Δ</a:t>
              </a:r>
              <a:r>
                <a:rPr kumimoji="1" sz="2800">
                  <a:latin typeface="Times New Roman" pitchFamily="18" charset="0"/>
                </a:rPr>
                <a:t>f =</a:t>
              </a:r>
              <a:r>
                <a:rPr kumimoji="1" sz="1100">
                  <a:latin typeface="Times New Roman" pitchFamily="18" charset="0"/>
                </a:rPr>
                <a:t> </a:t>
              </a:r>
              <a:endParaRPr kumimoji="1" sz="2400">
                <a:latin typeface="Times New Roman" pitchFamily="18" charset="0"/>
              </a:endParaRPr>
            </a:p>
          </p:txBody>
        </p:sp>
        <p:pic>
          <p:nvPicPr>
            <p:cNvPr id="9222" name=""/>
            <p:cNvPicPr/>
            <p:nvPr/>
          </p:nvPicPr>
          <p:blipFill>
            <a:blip r:embed="rId2"/>
            <a:stretch>
              <a:fillRect/>
            </a:stretch>
          </p:blipFill>
          <p:spPr>
            <a:xfrm>
              <a:off x="2112" y="2112"/>
              <a:ext cx="960" cy="500"/>
            </a:xfrm>
            <a:prstGeom prst="rect">
              <a:avLst/>
            </a:prstGeom>
            <a:solidFill>
              <a:srgbClr val="000000"/>
            </a:solidFill>
            <a:ln>
              <a:miter lim="800000"/>
            </a:ln>
          </p:spPr>
        </p:pic>
      </p:grpSp>
      <p:sp>
        <p:nvSpPr>
          <p:cNvPr id="9223" name=""/>
          <p:cNvSpPr/>
          <p:nvPr/>
        </p:nvSpPr>
        <p:spPr>
          <a:xfrm>
            <a:off x="468312" y="3213100"/>
            <a:ext cx="8064500" cy="15557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lgn="just">
              <a:tabLst>
                <a:tab pos="5715000"/>
              </a:tabLst>
            </a:pPr>
            <a:r>
              <a:rPr kumimoji="1" sz="2800" b="1">
                <a:latin typeface="Times New Roman" pitchFamily="18" charset="0"/>
              </a:rPr>
              <a:t>　</a:t>
            </a:r>
            <a:r>
              <a:rPr kumimoji="1" sz="2800" b="1">
                <a:latin typeface="楷体_GB2312" pitchFamily="49" charset="-122"/>
                <a:ea typeface="楷体_GB2312" pitchFamily="49" charset="-122"/>
              </a:rPr>
              <a:t>　</a:t>
            </a:r>
            <a:r>
              <a:rPr kumimoji="1" sz="2000" b="1">
                <a:latin typeface="楷体_GB2312" pitchFamily="49" charset="-122"/>
                <a:ea typeface="楷体_GB2312" pitchFamily="49" charset="-122"/>
              </a:rPr>
              <a:t>式中D为工作距离，a为物镜光阑孔径，M为放大倍率，d为电子束直径。可以看出，长工作距离、小物镜光阑、低放大倍率能得到大景深图像。</a:t>
            </a:r>
            <a:endParaRPr kumimoji="1" sz="2000" b="1">
              <a:latin typeface="楷体_GB2312" pitchFamily="49" charset="-122"/>
              <a:ea typeface="楷体_GB2312" pitchFamily="49" charset="-122"/>
            </a:endParaRPr>
          </a:p>
          <a:p>
            <a:pPr marL="0" lvl="0" indent="0" eaLnBrk="0" hangingPunct="0">
              <a:tabLst>
                <a:tab pos="5715000"/>
              </a:tabLst>
            </a:pPr>
            <a:endParaRPr kumimoji="1" sz="2800">
              <a:latin typeface="Times New Roman" pitchFamily="18" charset="0"/>
            </a:endParaRPr>
          </a:p>
        </p:txBody>
      </p:sp>
      <p:sp>
        <p:nvSpPr>
          <p:cNvPr id="9225" name=""/>
          <p:cNvSpPr/>
          <p:nvPr/>
        </p:nvSpPr>
        <p:spPr>
          <a:xfrm>
            <a:off x="1187450" y="4581525"/>
            <a:ext cx="7561262" cy="863600"/>
          </a:xfrm>
          <a:prstGeom prst="rect">
            <a:avLst/>
          </a:prstGeom>
          <a:solidFill>
            <a:srgbClr val="FFFF99"/>
          </a:solidFill>
          <a:ln>
            <a:noFill/>
            <a:miter lim="800000"/>
          </a:ln>
        </p:spPr>
        <p:txBody>
          <a:bodyPr/>
          <a:lstStyle>
            <a:defPPr algn="l" rtl="0" eaLnBrk="1" hangingPunct="1">
              <a:defRPr kumimoji="0" lang="zh-CN" altLang="en-US"/>
            </a:defPPr>
            <a:lvl1pPr marL="0" indent="0" algn="ctr" defTabSz="914400" rtl="0" eaLnBrk="1" fontAlgn="base" hangingPunct="1">
              <a:lnSpc>
                <a:spcPct val="100000"/>
              </a:lnSpc>
              <a:spcBef>
                <a:spcPct val="20000"/>
              </a:spcBef>
              <a:spcAft>
                <a:spcPct val="0"/>
              </a:spcAft>
              <a:buClrTx/>
              <a:buSzTx/>
              <a:buFontTx/>
              <a:buNone/>
              <a:defRPr kumimoji="0"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5pPr>
          </a:lstStyle>
          <a:p>
            <a:pPr lvl="0" algn="just"/>
            <a:r>
              <a:rPr sz="2400" b="1">
                <a:solidFill>
                  <a:schemeClr val="accent2"/>
                </a:solidFill>
                <a:latin typeface="楷体_GB2312" pitchFamily="49" charset="-122"/>
                <a:ea typeface="楷体_GB2312" pitchFamily="49" charset="-122"/>
              </a:rPr>
              <a:t>一般情况下，SEM景深比TEM大10倍，</a:t>
            </a:r>
            <a:endParaRPr sz="2400" b="1">
              <a:solidFill>
                <a:schemeClr val="accent2"/>
              </a:solidFill>
              <a:latin typeface="楷体_GB2312" pitchFamily="49" charset="-122"/>
              <a:ea typeface="楷体_GB2312" pitchFamily="49" charset="-122"/>
            </a:endParaRPr>
          </a:p>
          <a:p>
            <a:pPr lvl="0" algn="just"/>
            <a:r>
              <a:rPr sz="2400" b="1">
                <a:solidFill>
                  <a:schemeClr val="accent2"/>
                </a:solidFill>
                <a:latin typeface="楷体_GB2312" pitchFamily="49" charset="-122"/>
                <a:ea typeface="楷体_GB2312" pitchFamily="49" charset="-122"/>
              </a:rPr>
              <a:t>                   比光学显微镜（OM）大100倍。</a:t>
            </a:r>
            <a:endParaRPr sz="2400" b="1">
              <a:solidFill>
                <a:schemeClr val="accent2"/>
              </a:solidFill>
              <a:latin typeface="楷体_GB2312" pitchFamily="49" charset="-122"/>
              <a:ea typeface="楷体_GB2312" pitchFamily="49" charset="-122"/>
            </a:endParaRPr>
          </a:p>
        </p:txBody>
      </p:sp>
      <p:sp>
        <p:nvSpPr>
          <p:cNvPr id="9226" name="Date Placeholder 3"/>
          <p:cNvSpPr>
            <a:spLocks noGrp="1"/>
          </p:cNvSpPr>
          <p:nvPr>
            <p:ph type="dt" sz="half" idx="2"/>
          </p:nvPr>
        </p:nvSpPr>
        <p:spPr/>
        <p:txBody>
          <a:bodyPr/>
          <a:lstStyle/>
          <a:p>
            <a:pPr lvl="0"/>
            <a:endParaRPr sz="1400"/>
          </a:p>
        </p:txBody>
      </p:sp>
      <p:sp>
        <p:nvSpPr>
          <p:cNvPr id="9227" name="Footer Placeholder 4"/>
          <p:cNvSpPr>
            <a:spLocks noGrp="1"/>
          </p:cNvSpPr>
          <p:nvPr>
            <p:ph type="ftr" sz="quarter" idx="3"/>
          </p:nvPr>
        </p:nvSpPr>
        <p:spPr/>
        <p:txBody>
          <a:bodyPr/>
          <a:lstStyle/>
          <a:p>
            <a:pPr lvl="0" algn="ctr"/>
            <a:fld id="{9DE19B69-2F49-4AF1-96F0-1950EA5512D4}" type="footer">
              <a:rPr sz="1400"/>
              <a:t/>
            </a:fld>
            <a:endParaRPr sz="1400"/>
          </a:p>
        </p:txBody>
      </p:sp>
      <p:sp>
        <p:nvSpPr>
          <p:cNvPr id="9228" name="TextBox 922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ctrTitle"/>
          </p:nvPr>
        </p:nvSpPr>
        <p:spPr>
          <a:xfrm>
            <a:off x="611188" y="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gn="l"/>
            <a:r>
              <a:rPr sz="2800" b="1">
                <a:solidFill>
                  <a:schemeClr val="hlink"/>
                </a:solidFill>
                <a:latin typeface="楷体_GB2312" pitchFamily="49" charset="-122"/>
                <a:ea typeface="楷体_GB2312" pitchFamily="49" charset="-122"/>
              </a:rPr>
              <a:t>(5)样品制备简单</a:t>
            </a:r>
            <a:r>
              <a:t> </a:t>
            </a:r>
          </a:p>
        </p:txBody>
      </p:sp>
      <p:sp>
        <p:nvSpPr>
          <p:cNvPr id="11267" name=""/>
          <p:cNvSpPr/>
          <p:nvPr>
            <p:ph type="subTitle" idx="1"/>
          </p:nvPr>
        </p:nvSpPr>
        <p:spPr>
          <a:xfrm>
            <a:off x="684212" y="836612"/>
            <a:ext cx="7848600" cy="2519362"/>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5pPr>
          </a:lstStyle>
          <a:p>
            <a:pPr lvl="0" algn="just">
              <a:lnSpc>
                <a:spcPct val="130000"/>
              </a:lnSpc>
            </a:pPr>
            <a:r>
              <a:rPr sz="2400"/>
              <a:t>　</a:t>
            </a:r>
            <a:r>
              <a:rPr sz="2400">
                <a:latin typeface="楷体_GB2312" pitchFamily="49" charset="-122"/>
                <a:ea typeface="楷体_GB2312" pitchFamily="49" charset="-122"/>
              </a:rPr>
              <a:t>样品可以是自然面、断口、块状、粉体、反光及透光光片，对不导电的样品如塑料、矿物只需蒸镀一层20nm的导电膜。</a:t>
            </a:r>
            <a:endParaRPr sz="2400">
              <a:latin typeface="楷体_GB2312" pitchFamily="49" charset="-122"/>
              <a:ea typeface="楷体_GB2312" pitchFamily="49" charset="-122"/>
            </a:endParaRPr>
          </a:p>
          <a:p>
            <a:pPr lvl="0" algn="just">
              <a:lnSpc>
                <a:spcPct val="130000"/>
              </a:lnSpc>
            </a:pPr>
            <a:r>
              <a:rPr sz="2400">
                <a:latin typeface="楷体_GB2312" pitchFamily="49" charset="-122"/>
                <a:ea typeface="楷体_GB2312" pitchFamily="49" charset="-122"/>
              </a:rPr>
              <a:t>通常采用二次电子发射系数较高的</a:t>
            </a:r>
            <a:r>
              <a:rPr sz="2400">
                <a:solidFill>
                  <a:srgbClr val="FF0000"/>
                </a:solidFill>
                <a:latin typeface="楷体_GB2312" pitchFamily="49" charset="-122"/>
                <a:ea typeface="楷体_GB2312" pitchFamily="49" charset="-122"/>
              </a:rPr>
              <a:t>金银或碳膜</a:t>
            </a:r>
            <a:r>
              <a:rPr sz="2400">
                <a:latin typeface="楷体_GB2312" pitchFamily="49" charset="-122"/>
                <a:ea typeface="楷体_GB2312" pitchFamily="49" charset="-122"/>
              </a:rPr>
              <a:t>做导电层.</a:t>
            </a:r>
            <a:endParaRPr sz="2400">
              <a:latin typeface="楷体_GB2312" pitchFamily="49" charset="-122"/>
              <a:ea typeface="楷体_GB2312" pitchFamily="49" charset="-122"/>
            </a:endParaRPr>
          </a:p>
          <a:p>
            <a:pPr lvl="0" algn="just">
              <a:lnSpc>
                <a:spcPct val="130000"/>
              </a:lnSpc>
            </a:pPr>
            <a:r>
              <a:rPr sz="2400">
                <a:latin typeface="楷体_GB2312" pitchFamily="49" charset="-122"/>
                <a:ea typeface="楷体_GB2312" pitchFamily="49" charset="-122"/>
              </a:rPr>
              <a:t>   另外，现在许多SEM具有图像处理和图像分析功能。有的SEM加入附件后，能进行加热、冷却、拉伸及弯曲等动态过程的观察。</a:t>
            </a:r>
            <a:endParaRPr sz="2400">
              <a:latin typeface="楷体_GB2312" pitchFamily="49" charset="-122"/>
              <a:ea typeface="楷体_GB2312" pitchFamily="49" charset="-122"/>
            </a:endParaRPr>
          </a:p>
        </p:txBody>
      </p:sp>
      <p:sp>
        <p:nvSpPr>
          <p:cNvPr id="11268" name="Date Placeholder 3"/>
          <p:cNvSpPr>
            <a:spLocks noGrp="1"/>
          </p:cNvSpPr>
          <p:nvPr>
            <p:ph type="dt" sz="half" idx="2"/>
          </p:nvPr>
        </p:nvSpPr>
        <p:spPr/>
        <p:txBody>
          <a:bodyPr/>
          <a:lstStyle/>
          <a:p>
            <a:pPr lvl="0"/>
            <a:endParaRPr sz="1400"/>
          </a:p>
        </p:txBody>
      </p:sp>
      <p:sp>
        <p:nvSpPr>
          <p:cNvPr id="11269" name="Footer Placeholder 4"/>
          <p:cNvSpPr>
            <a:spLocks noGrp="1"/>
          </p:cNvSpPr>
          <p:nvPr>
            <p:ph type="ftr" sz="quarter" idx="3"/>
          </p:nvPr>
        </p:nvSpPr>
        <p:spPr/>
        <p:txBody>
          <a:bodyPr/>
          <a:lstStyle/>
          <a:p>
            <a:pPr lvl="0" algn="ctr"/>
            <a:fld id="{261FCDE2-B964-437D-9456-C9184608977E}" type="footer">
              <a:rPr sz="1400"/>
              <a:t/>
            </a:fld>
            <a:endParaRPr sz="1400"/>
          </a:p>
        </p:txBody>
      </p:sp>
      <p:sp>
        <p:nvSpPr>
          <p:cNvPr id="11270" name="TextBox 1126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0421" name=""/>
          <p:cNvPicPr/>
          <p:nvPr/>
        </p:nvPicPr>
        <p:blipFill>
          <a:blip r:embed="rId2"/>
          <a:stretch>
            <a:fillRect/>
          </a:stretch>
        </p:blipFill>
        <p:spPr>
          <a:xfrm>
            <a:off x="4770438" y="1484312"/>
            <a:ext cx="4373562" cy="4341812"/>
          </a:xfrm>
          <a:prstGeom prst="rect">
            <a:avLst/>
          </a:prstGeom>
          <a:noFill/>
          <a:ln>
            <a:miter lim="800000"/>
          </a:ln>
        </p:spPr>
      </p:pic>
      <p:sp>
        <p:nvSpPr>
          <p:cNvPr id="60422" name=""/>
          <p:cNvSpPr/>
          <p:nvPr/>
        </p:nvSpPr>
        <p:spPr>
          <a:xfrm>
            <a:off x="395288" y="404812"/>
            <a:ext cx="4527550" cy="62261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0000"/>
              </a:lnSpc>
              <a:spcBef>
                <a:spcPct val="50000"/>
              </a:spcBef>
              <a:buClr>
                <a:schemeClr val="accent1"/>
              </a:buClr>
              <a:buSzPct val="80000"/>
              <a:buFont typeface="Wingdings" pitchFamily="2" charset="2"/>
            </a:pPr>
            <a:r>
              <a:rPr kumimoji="1" sz="2400" b="1">
                <a:solidFill>
                  <a:srgbClr val="FF0000"/>
                </a:solidFill>
                <a:ea typeface="楷体_GB2312" pitchFamily="49" charset="-122"/>
              </a:rPr>
              <a:t>离子溅射镀膜</a:t>
            </a:r>
            <a:r>
              <a:rPr kumimoji="1" sz="2400" b="1">
                <a:solidFill>
                  <a:schemeClr val="accent2"/>
                </a:solidFill>
                <a:ea typeface="楷体_GB2312" pitchFamily="49" charset="-122"/>
              </a:rPr>
              <a:t>的原理是：在低气压系统中，气体分子在相隔一定距离的阳极和阴极之间的强电场作用下电离成正离子和电子，正离子飞向阴极，电子飞向阳极，二电极间形成辉光放电，在辉光放电过程中，具有一定动量的正离子撞击阴极，使阴极表面的原子被逐出，称为溅射</a:t>
            </a:r>
            <a:r>
              <a:rPr kumimoji="1" sz="2400" b="1">
                <a:ea typeface="楷体_GB2312" pitchFamily="49" charset="-122"/>
              </a:rPr>
              <a:t>，</a:t>
            </a:r>
            <a:r>
              <a:rPr kumimoji="1" sz="2400" b="1">
                <a:solidFill>
                  <a:srgbClr val="9966FF"/>
                </a:solidFill>
                <a:ea typeface="楷体_GB2312" pitchFamily="49" charset="-122"/>
              </a:rPr>
              <a:t>如果阴极表面为用来镀膜的材料（靶材），需要镀膜的样品放在作为阳极的样品台上，则被正离子轰击而溅射出来的靶材原子沉积在试样上，形成一定厚度的镀膜层</a:t>
            </a:r>
            <a:r>
              <a:rPr kumimoji="1" sz="2400" b="1">
                <a:solidFill>
                  <a:srgbClr val="9966FF"/>
                </a:solidFill>
              </a:rPr>
              <a:t>。</a:t>
            </a:r>
            <a:endParaRPr kumimoji="1" sz="2400" b="1">
              <a:solidFill>
                <a:srgbClr val="9966FF"/>
              </a:solidFill>
            </a:endParaRPr>
          </a:p>
        </p:txBody>
      </p:sp>
      <p:sp>
        <p:nvSpPr>
          <p:cNvPr id="60423" name="Date Placeholder 1"/>
          <p:cNvSpPr>
            <a:spLocks noGrp="1"/>
          </p:cNvSpPr>
          <p:nvPr>
            <p:ph type="dt" sz="half"/>
          </p:nvPr>
        </p:nvSpPr>
        <p:spPr/>
        <p:txBody>
          <a:bodyPr/>
          <a:lstStyle/>
          <a:p>
            <a:pPr lvl="0"/>
            <a:endParaRPr sz="1400"/>
          </a:p>
        </p:txBody>
      </p:sp>
      <p:sp>
        <p:nvSpPr>
          <p:cNvPr id="60424" name="Footer Placeholder 2"/>
          <p:cNvSpPr>
            <a:spLocks noGrp="1"/>
          </p:cNvSpPr>
          <p:nvPr>
            <p:ph type="ftr" sz="quarter" idx="1"/>
          </p:nvPr>
        </p:nvSpPr>
        <p:spPr/>
        <p:txBody>
          <a:bodyPr/>
          <a:lstStyle/>
          <a:p>
            <a:pPr lvl="0" algn="ctr"/>
            <a:fld id="{EA103D9D-8BD8-437E-893F-F3AA07A14847}" type="footer">
              <a:rPr sz="1400"/>
              <a:t/>
            </a:fld>
            <a:endParaRPr sz="1400"/>
          </a:p>
        </p:txBody>
      </p:sp>
      <p:sp>
        <p:nvSpPr>
          <p:cNvPr id="60425" name="TextBox 6042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2.粉体样品</a:t>
            </a:r>
          </a:p>
        </p:txBody>
      </p:sp>
      <p:sp>
        <p:nvSpPr>
          <p:cNvPr id="51203" name=""/>
          <p:cNvSpPr/>
          <p:nvPr>
            <p:ph type="body" idx="4294967295"/>
          </p:nvPr>
        </p:nvSpPr>
        <p:spPr>
          <a:xfrm>
            <a:off x="457200" y="1600200"/>
            <a:ext cx="8229600" cy="29083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buNone/>
            </a:pPr>
            <a:endParaRPr sz="2800">
              <a:ea typeface="楷体_GB2312" pitchFamily="49" charset="-122"/>
            </a:endParaRPr>
          </a:p>
          <a:p>
            <a:pPr lvl="0"/>
            <a:r>
              <a:rPr sz="2800">
                <a:ea typeface="楷体_GB2312" pitchFamily="49" charset="-122"/>
              </a:rPr>
              <a:t>粉体可以直接撒在样品座的双面碳导电胶上，用平的表面物体，例如玻璃板压紧，然后用洗耳球吹去粘结不牢固的颗粒</a:t>
            </a:r>
            <a:endParaRPr sz="2800">
              <a:ea typeface="楷体_GB2312" pitchFamily="49" charset="-122"/>
            </a:endParaRPr>
          </a:p>
          <a:p>
            <a:pPr lvl="0"/>
            <a:r>
              <a:rPr sz="2800">
                <a:ea typeface="楷体_GB2312" pitchFamily="49" charset="-122"/>
              </a:rPr>
              <a:t>也可以将粗颗粒粉体用环氧树脂等镶嵌材料混合后，进行粗磨、细磨及抛光方法制备</a:t>
            </a:r>
            <a:endParaRPr sz="2800">
              <a:ea typeface="楷体_GB2312" pitchFamily="49" charset="-122"/>
            </a:endParaRPr>
          </a:p>
          <a:p>
            <a:pPr lvl="0"/>
            <a:endParaRPr sz="2800">
              <a:ea typeface="楷体_GB2312" pitchFamily="49" charset="-122"/>
            </a:endParaRPr>
          </a:p>
          <a:p>
            <a:pPr lvl="0"/>
            <a:endParaRPr sz="2800">
              <a:ea typeface="楷体_GB2312" pitchFamily="49" charset="-122"/>
            </a:endParaRPr>
          </a:p>
        </p:txBody>
      </p:sp>
      <p:sp>
        <p:nvSpPr>
          <p:cNvPr id="51204" name="Date Placeholder 3"/>
          <p:cNvSpPr>
            <a:spLocks noGrp="1"/>
          </p:cNvSpPr>
          <p:nvPr>
            <p:ph type="dt" sz="half" idx="2"/>
          </p:nvPr>
        </p:nvSpPr>
        <p:spPr/>
        <p:txBody>
          <a:bodyPr/>
          <a:lstStyle/>
          <a:p>
            <a:pPr lvl="0"/>
            <a:endParaRPr sz="1400"/>
          </a:p>
        </p:txBody>
      </p:sp>
      <p:sp>
        <p:nvSpPr>
          <p:cNvPr id="51205" name="Footer Placeholder 4"/>
          <p:cNvSpPr>
            <a:spLocks noGrp="1"/>
          </p:cNvSpPr>
          <p:nvPr>
            <p:ph type="ftr" sz="quarter" idx="3"/>
          </p:nvPr>
        </p:nvSpPr>
        <p:spPr/>
        <p:txBody>
          <a:bodyPr/>
          <a:lstStyle/>
          <a:p>
            <a:pPr lvl="0" algn="ctr"/>
            <a:fld id="{55D2366E-F1CD-4516-BF53-4F33B4CB5B16}" type="footer">
              <a:rPr sz="1400"/>
              <a:t/>
            </a:fld>
            <a:endParaRPr sz="1400"/>
          </a:p>
        </p:txBody>
      </p:sp>
      <p:sp>
        <p:nvSpPr>
          <p:cNvPr id="51206" name="TextBox 5120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4. </a:t>
            </a:r>
            <a:r>
              <a:rPr b="1"/>
              <a:t>扫描电镜应用实例</a:t>
            </a:r>
            <a:endParaRPr b="1"/>
          </a:p>
        </p:txBody>
      </p:sp>
      <p:sp>
        <p:nvSpPr>
          <p:cNvPr id="14339"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b="1"/>
              <a:t>断口形貌分析</a:t>
            </a:r>
            <a:endParaRPr b="1"/>
          </a:p>
          <a:p>
            <a:pPr lvl="0"/>
            <a:r>
              <a:rPr b="1"/>
              <a:t>纳米材料形貌分析</a:t>
            </a:r>
            <a:endParaRPr b="1"/>
          </a:p>
          <a:p>
            <a:pPr lvl="0"/>
            <a:r>
              <a:rPr b="1"/>
              <a:t>在微电子工业方面的应用</a:t>
            </a:r>
            <a:r>
              <a:t> </a:t>
            </a:r>
          </a:p>
          <a:p>
            <a:pPr lvl="0">
              <a:spcBef>
                <a:spcPct val="0"/>
              </a:spcBef>
              <a:buFontTx/>
              <a:buNone/>
            </a:pPr>
          </a:p>
        </p:txBody>
      </p:sp>
      <p:sp>
        <p:nvSpPr>
          <p:cNvPr id="14340" name="Date Placeholder 3"/>
          <p:cNvSpPr>
            <a:spLocks noGrp="1"/>
          </p:cNvSpPr>
          <p:nvPr>
            <p:ph type="dt" sz="half" idx="2"/>
          </p:nvPr>
        </p:nvSpPr>
        <p:spPr/>
        <p:txBody>
          <a:bodyPr/>
          <a:lstStyle/>
          <a:p>
            <a:pPr lvl="0"/>
            <a:endParaRPr sz="1400"/>
          </a:p>
        </p:txBody>
      </p:sp>
      <p:sp>
        <p:nvSpPr>
          <p:cNvPr id="14341" name="Footer Placeholder 4"/>
          <p:cNvSpPr>
            <a:spLocks noGrp="1"/>
          </p:cNvSpPr>
          <p:nvPr>
            <p:ph type="ftr" sz="quarter" idx="3"/>
          </p:nvPr>
        </p:nvSpPr>
        <p:spPr/>
        <p:txBody>
          <a:bodyPr/>
          <a:lstStyle/>
          <a:p>
            <a:pPr lvl="0" algn="ctr"/>
            <a:fld id="{2C2EC1C7-249E-4E3B-8301-EA2519BDFCFF}" type="footer">
              <a:rPr sz="1400"/>
              <a:t/>
            </a:fld>
            <a:endParaRPr sz="1400"/>
          </a:p>
        </p:txBody>
      </p:sp>
      <p:sp>
        <p:nvSpPr>
          <p:cNvPr id="14342" name="TextBox 1434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386" name=""/>
          <p:cNvPicPr/>
          <p:nvPr/>
        </p:nvPicPr>
        <p:blipFill>
          <a:blip r:embed="rId2">
            <a:lum bright="18000" contrast="12000"/>
          </a:blip>
          <a:stretch>
            <a:fillRect/>
          </a:stretch>
        </p:blipFill>
        <p:spPr>
          <a:xfrm>
            <a:off x="1295400" y="1676400"/>
            <a:ext cx="3200400" cy="2400300"/>
          </a:xfrm>
          <a:prstGeom prst="rect">
            <a:avLst/>
          </a:prstGeom>
          <a:noFill/>
          <a:ln>
            <a:miter lim="800000"/>
          </a:ln>
        </p:spPr>
      </p:pic>
      <p:pic>
        <p:nvPicPr>
          <p:cNvPr id="16387" name=""/>
          <p:cNvPicPr/>
          <p:nvPr/>
        </p:nvPicPr>
        <p:blipFill>
          <a:blip r:embed="rId3">
            <a:lum bright="18000" contrast="18000"/>
          </a:blip>
          <a:stretch>
            <a:fillRect/>
          </a:stretch>
        </p:blipFill>
        <p:spPr>
          <a:xfrm>
            <a:off x="4876800" y="1676400"/>
            <a:ext cx="3276600" cy="2463800"/>
          </a:xfrm>
          <a:prstGeom prst="rect">
            <a:avLst/>
          </a:prstGeom>
          <a:noFill/>
          <a:ln>
            <a:miter lim="800000"/>
          </a:ln>
        </p:spPr>
      </p:pic>
      <p:pic>
        <p:nvPicPr>
          <p:cNvPr id="16388" name=""/>
          <p:cNvPicPr/>
          <p:nvPr/>
        </p:nvPicPr>
        <p:blipFill>
          <a:blip r:embed="rId4"/>
          <a:stretch>
            <a:fillRect/>
          </a:stretch>
        </p:blipFill>
        <p:spPr>
          <a:xfrm>
            <a:off x="4419600" y="4419600"/>
            <a:ext cx="2762250" cy="2057400"/>
          </a:xfrm>
          <a:prstGeom prst="rect">
            <a:avLst/>
          </a:prstGeom>
          <a:noFill/>
          <a:ln>
            <a:miter lim="800000"/>
          </a:ln>
        </p:spPr>
      </p:pic>
      <p:sp>
        <p:nvSpPr>
          <p:cNvPr id="16389" name=""/>
          <p:cNvSpPr/>
          <p:nvPr/>
        </p:nvSpPr>
        <p:spPr>
          <a:xfrm>
            <a:off x="1219200" y="5257800"/>
            <a:ext cx="2978150" cy="366712"/>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ZnO纳米线的二次电子图像 </a:t>
            </a:r>
          </a:p>
        </p:txBody>
      </p:sp>
      <p:sp>
        <p:nvSpPr>
          <p:cNvPr id="16390" name=""/>
          <p:cNvSpPr/>
          <p:nvPr/>
        </p:nvSpPr>
        <p:spPr>
          <a:xfrm>
            <a:off x="1143000" y="4114800"/>
            <a:ext cx="661035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t>多孔氧化铝模板制备的金纳米线的形貌（a）低倍像（b）高倍像</a:t>
            </a:r>
          </a:p>
        </p:txBody>
      </p:sp>
      <p:sp>
        <p:nvSpPr>
          <p:cNvPr id="16391" name=""/>
          <p:cNvSpPr/>
          <p:nvPr/>
        </p:nvSpPr>
        <p:spPr>
          <a:xfrm>
            <a:off x="971550" y="504825"/>
            <a:ext cx="3124200" cy="457200"/>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b="1">
                <a:latin typeface="楷体_GB2312" pitchFamily="49" charset="-122"/>
                <a:ea typeface="楷体_GB2312" pitchFamily="49" charset="-122"/>
              </a:rPr>
              <a:t>4.2纳米材料形貌分析</a:t>
            </a:r>
            <a:endParaRPr sz="2400" b="1">
              <a:latin typeface="楷体_GB2312" pitchFamily="49" charset="-122"/>
              <a:ea typeface="楷体_GB2312" pitchFamily="49" charset="-122"/>
            </a:endParaRPr>
          </a:p>
        </p:txBody>
      </p:sp>
      <p:sp>
        <p:nvSpPr>
          <p:cNvPr id="16392" name="Date Placeholder 1"/>
          <p:cNvSpPr>
            <a:spLocks noGrp="1"/>
          </p:cNvSpPr>
          <p:nvPr>
            <p:ph type="dt" sz="half"/>
          </p:nvPr>
        </p:nvSpPr>
        <p:spPr/>
        <p:txBody>
          <a:bodyPr/>
          <a:lstStyle/>
          <a:p>
            <a:pPr lvl="0"/>
            <a:endParaRPr sz="1400"/>
          </a:p>
        </p:txBody>
      </p:sp>
      <p:sp>
        <p:nvSpPr>
          <p:cNvPr id="16393" name="Footer Placeholder 2"/>
          <p:cNvSpPr>
            <a:spLocks noGrp="1"/>
          </p:cNvSpPr>
          <p:nvPr>
            <p:ph type="ftr" sz="quarter" idx="1"/>
          </p:nvPr>
        </p:nvSpPr>
        <p:spPr/>
        <p:txBody>
          <a:bodyPr/>
          <a:lstStyle/>
          <a:p>
            <a:pPr lvl="0" algn="ctr"/>
            <a:fld id="{E33FDDAE-078D-473D-8A7B-58B1B5832AC9}" type="footer">
              <a:rPr sz="1400"/>
              <a:t/>
            </a:fld>
            <a:endParaRPr sz="1400"/>
          </a:p>
        </p:txBody>
      </p:sp>
      <p:sp>
        <p:nvSpPr>
          <p:cNvPr id="16394" name="TextBox 1639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410" name=""/>
          <p:cNvPicPr/>
          <p:nvPr/>
        </p:nvPicPr>
        <p:blipFill>
          <a:blip r:embed="rId2"/>
          <a:stretch>
            <a:fillRect/>
          </a:stretch>
        </p:blipFill>
        <p:spPr>
          <a:xfrm>
            <a:off x="1143000" y="1905000"/>
            <a:ext cx="3200400" cy="2552700"/>
          </a:xfrm>
          <a:prstGeom prst="rect">
            <a:avLst/>
          </a:prstGeom>
          <a:noFill/>
          <a:ln>
            <a:miter lim="800000"/>
          </a:ln>
        </p:spPr>
      </p:pic>
      <p:pic>
        <p:nvPicPr>
          <p:cNvPr id="17411" name=""/>
          <p:cNvPicPr/>
          <p:nvPr/>
        </p:nvPicPr>
        <p:blipFill>
          <a:blip r:embed="rId3"/>
          <a:stretch>
            <a:fillRect/>
          </a:stretch>
        </p:blipFill>
        <p:spPr>
          <a:xfrm>
            <a:off x="4419600" y="1905000"/>
            <a:ext cx="3505200" cy="2565400"/>
          </a:xfrm>
          <a:prstGeom prst="rect">
            <a:avLst/>
          </a:prstGeom>
          <a:noFill/>
          <a:ln>
            <a:miter lim="800000"/>
          </a:ln>
        </p:spPr>
      </p:pic>
      <p:sp>
        <p:nvSpPr>
          <p:cNvPr id="17412" name=""/>
          <p:cNvSpPr/>
          <p:nvPr/>
        </p:nvSpPr>
        <p:spPr>
          <a:xfrm>
            <a:off x="609600" y="4953000"/>
            <a:ext cx="7445375"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t>（a）芯片导线的表面形貌图， （b）CCD相机的光电二极管剖面图。</a:t>
            </a:r>
          </a:p>
        </p:txBody>
      </p:sp>
      <p:sp>
        <p:nvSpPr>
          <p:cNvPr id="17413" name=""/>
          <p:cNvSpPr/>
          <p:nvPr/>
        </p:nvSpPr>
        <p:spPr>
          <a:xfrm>
            <a:off x="900112" y="692150"/>
            <a:ext cx="4233862" cy="457200"/>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b="1">
                <a:latin typeface="楷体_GB2312" pitchFamily="49" charset="-122"/>
                <a:ea typeface="楷体_GB2312" pitchFamily="49" charset="-122"/>
              </a:rPr>
              <a:t>4.3 在微电子工业方面的应用</a:t>
            </a:r>
            <a:endParaRPr sz="2400" b="1">
              <a:latin typeface="楷体_GB2312" pitchFamily="49" charset="-122"/>
              <a:ea typeface="楷体_GB2312" pitchFamily="49" charset="-122"/>
            </a:endParaRPr>
          </a:p>
        </p:txBody>
      </p:sp>
      <p:sp>
        <p:nvSpPr>
          <p:cNvPr id="17414" name="Date Placeholder 1"/>
          <p:cNvSpPr>
            <a:spLocks noGrp="1"/>
          </p:cNvSpPr>
          <p:nvPr>
            <p:ph type="dt" sz="half"/>
          </p:nvPr>
        </p:nvSpPr>
        <p:spPr/>
        <p:txBody>
          <a:bodyPr/>
          <a:lstStyle/>
          <a:p>
            <a:pPr lvl="0"/>
            <a:endParaRPr sz="1400"/>
          </a:p>
        </p:txBody>
      </p:sp>
      <p:sp>
        <p:nvSpPr>
          <p:cNvPr id="17415" name="Footer Placeholder 2"/>
          <p:cNvSpPr>
            <a:spLocks noGrp="1"/>
          </p:cNvSpPr>
          <p:nvPr>
            <p:ph type="ftr" sz="quarter" idx="1"/>
          </p:nvPr>
        </p:nvSpPr>
        <p:spPr/>
        <p:txBody>
          <a:bodyPr/>
          <a:lstStyle/>
          <a:p>
            <a:pPr lvl="0" algn="ctr"/>
            <a:fld id="{D1820B17-9A9E-464B-BB89-F5D9C31C1C00}" type="footer">
              <a:rPr sz="1400"/>
              <a:t/>
            </a:fld>
            <a:endParaRPr sz="1400"/>
          </a:p>
        </p:txBody>
      </p:sp>
      <p:sp>
        <p:nvSpPr>
          <p:cNvPr id="17416" name="TextBox 1741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1444" name=""/>
          <p:cNvPicPr/>
          <p:nvPr/>
        </p:nvPicPr>
        <p:blipFill>
          <a:blip r:embed="rId2"/>
          <a:stretch>
            <a:fillRect/>
          </a:stretch>
        </p:blipFill>
        <p:spPr>
          <a:xfrm>
            <a:off x="971550" y="476250"/>
            <a:ext cx="6600825" cy="6121400"/>
          </a:xfrm>
          <a:prstGeom prst="rect">
            <a:avLst/>
          </a:prstGeom>
          <a:noFill/>
          <a:ln>
            <a:miter lim="800000"/>
          </a:ln>
        </p:spPr>
      </p:pic>
      <p:sp>
        <p:nvSpPr>
          <p:cNvPr id="61445" name="Date Placeholder 1"/>
          <p:cNvSpPr>
            <a:spLocks noGrp="1"/>
          </p:cNvSpPr>
          <p:nvPr>
            <p:ph type="dt" sz="half"/>
          </p:nvPr>
        </p:nvSpPr>
        <p:spPr/>
        <p:txBody>
          <a:bodyPr/>
          <a:lstStyle/>
          <a:p>
            <a:pPr lvl="0"/>
            <a:endParaRPr sz="1400"/>
          </a:p>
        </p:txBody>
      </p:sp>
      <p:sp>
        <p:nvSpPr>
          <p:cNvPr id="61446" name="Footer Placeholder 2"/>
          <p:cNvSpPr>
            <a:spLocks noGrp="1"/>
          </p:cNvSpPr>
          <p:nvPr>
            <p:ph type="ftr" sz="quarter" idx="1"/>
          </p:nvPr>
        </p:nvSpPr>
        <p:spPr/>
        <p:txBody>
          <a:bodyPr/>
          <a:lstStyle/>
          <a:p>
            <a:pPr lvl="0" algn="ctr"/>
            <a:fld id="{5E9459D1-0B19-4711-A50E-34C375E00EF3}" type="footer">
              <a:rPr sz="1400"/>
              <a:t/>
            </a:fld>
            <a:endParaRPr sz="1400"/>
          </a:p>
        </p:txBody>
      </p:sp>
      <p:sp>
        <p:nvSpPr>
          <p:cNvPr id="61447" name="TextBox 6144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4756" name=""/>
          <p:cNvPicPr/>
          <p:nvPr/>
        </p:nvPicPr>
        <p:blipFill>
          <a:blip r:embed="rId2"/>
          <a:srcRect r="-61"/>
          <a:stretch>
            <a:fillRect/>
          </a:stretch>
        </p:blipFill>
        <p:spPr>
          <a:xfrm>
            <a:off x="1763712" y="1628775"/>
            <a:ext cx="5148262" cy="4714875"/>
          </a:xfrm>
          <a:prstGeom prst="rect">
            <a:avLst/>
          </a:prstGeom>
          <a:noFill/>
          <a:ln>
            <a:miter lim="800000"/>
          </a:ln>
        </p:spPr>
      </p:pic>
      <p:sp>
        <p:nvSpPr>
          <p:cNvPr id="74757" name=""/>
          <p:cNvSpPr/>
          <p:nvPr/>
        </p:nvSpPr>
        <p:spPr>
          <a:xfrm>
            <a:off x="457200" y="274638"/>
            <a:ext cx="8229600" cy="1143000"/>
          </a:xfrm>
          <a:prstGeom prst="rect">
            <a:avLst/>
          </a:prstGeom>
          <a:noFill/>
          <a:ln>
            <a:noFill/>
            <a:miter lim="800000"/>
          </a:ln>
        </p:spPr>
        <p:txBody>
          <a:bodyPr anchor="ctr" anchorCtr="0"/>
          <a:lstStyle>
            <a:defPPr algn="l" rtl="0" eaLnBrk="1" hangingPunct="1">
              <a:defRPr kumimoji="0" lang="zh-CN" altLang="en-US"/>
            </a:defPPr>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b="1">
                <a:solidFill>
                  <a:srgbClr val="FF6600"/>
                </a:solidFill>
              </a:rPr>
              <a:t>SEM+(WDS+EDS)</a:t>
            </a:r>
            <a:endParaRPr b="1">
              <a:solidFill>
                <a:srgbClr val="FF6600"/>
              </a:solidFill>
            </a:endParaRPr>
          </a:p>
        </p:txBody>
      </p:sp>
      <p:sp>
        <p:nvSpPr>
          <p:cNvPr id="74758" name="Date Placeholder 1"/>
          <p:cNvSpPr>
            <a:spLocks noGrp="1"/>
          </p:cNvSpPr>
          <p:nvPr>
            <p:ph type="dt" sz="half"/>
          </p:nvPr>
        </p:nvSpPr>
        <p:spPr/>
        <p:txBody>
          <a:bodyPr/>
          <a:lstStyle/>
          <a:p>
            <a:pPr lvl="0"/>
            <a:endParaRPr sz="1400"/>
          </a:p>
        </p:txBody>
      </p:sp>
      <p:sp>
        <p:nvSpPr>
          <p:cNvPr id="74759" name="Footer Placeholder 2"/>
          <p:cNvSpPr>
            <a:spLocks noGrp="1"/>
          </p:cNvSpPr>
          <p:nvPr>
            <p:ph type="ftr" sz="quarter" idx="1"/>
          </p:nvPr>
        </p:nvSpPr>
        <p:spPr/>
        <p:txBody>
          <a:bodyPr/>
          <a:lstStyle/>
          <a:p>
            <a:pPr lvl="0" algn="ctr"/>
            <a:fld id="{4A492CD9-F9D8-4E38-9532-37E7196D95D7}" type="footer">
              <a:rPr sz="1400"/>
              <a:t/>
            </a:fld>
            <a:endParaRPr sz="1400"/>
          </a:p>
        </p:txBody>
      </p:sp>
      <p:sp>
        <p:nvSpPr>
          <p:cNvPr id="74760" name="TextBox 7475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9396" name=""/>
          <p:cNvPicPr/>
          <p:nvPr/>
        </p:nvPicPr>
        <p:blipFill>
          <a:blip r:embed="rId2"/>
          <a:stretch>
            <a:fillRect/>
          </a:stretch>
        </p:blipFill>
        <p:spPr>
          <a:xfrm>
            <a:off x="827088" y="333375"/>
            <a:ext cx="6481762" cy="5826125"/>
          </a:xfrm>
          <a:prstGeom prst="rect">
            <a:avLst/>
          </a:prstGeom>
          <a:noFill/>
          <a:ln>
            <a:noFill/>
            <a:miter lim="800000"/>
          </a:ln>
          <a:effectLst/>
        </p:spPr>
      </p:pic>
      <p:sp>
        <p:nvSpPr>
          <p:cNvPr id="59397" name="Date Placeholder 1"/>
          <p:cNvSpPr>
            <a:spLocks noGrp="1"/>
          </p:cNvSpPr>
          <p:nvPr>
            <p:ph type="dt" sz="half"/>
          </p:nvPr>
        </p:nvSpPr>
        <p:spPr/>
        <p:txBody>
          <a:bodyPr/>
          <a:lstStyle/>
          <a:p>
            <a:pPr lvl="0"/>
            <a:endParaRPr sz="1400"/>
          </a:p>
        </p:txBody>
      </p:sp>
      <p:sp>
        <p:nvSpPr>
          <p:cNvPr id="59398" name="Footer Placeholder 2"/>
          <p:cNvSpPr>
            <a:spLocks noGrp="1"/>
          </p:cNvSpPr>
          <p:nvPr>
            <p:ph type="ftr" sz="quarter" idx="1"/>
          </p:nvPr>
        </p:nvSpPr>
        <p:spPr/>
        <p:txBody>
          <a:bodyPr/>
          <a:lstStyle/>
          <a:p>
            <a:pPr lvl="0" algn="ctr"/>
            <a:fld id="{94CCFB40-1A2E-4891-B65C-299C968CE8BA}" type="footer">
              <a:rPr sz="1400"/>
              <a:t/>
            </a:fld>
            <a:endParaRPr sz="1400"/>
          </a:p>
        </p:txBody>
      </p:sp>
      <p:sp>
        <p:nvSpPr>
          <p:cNvPr id="59399" name="TextBox 5939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0180" name=""/>
          <p:cNvPicPr/>
          <p:nvPr/>
        </p:nvPicPr>
        <p:blipFill>
          <a:blip r:embed="rId2"/>
          <a:stretch>
            <a:fillRect/>
          </a:stretch>
        </p:blipFill>
        <p:spPr>
          <a:xfrm>
            <a:off x="4067175" y="404812"/>
            <a:ext cx="4751388" cy="3373438"/>
          </a:xfrm>
          <a:prstGeom prst="rect">
            <a:avLst/>
          </a:prstGeom>
          <a:noFill/>
          <a:ln>
            <a:noFill/>
            <a:miter lim="800000"/>
          </a:ln>
          <a:effectLst/>
        </p:spPr>
      </p:pic>
      <p:sp>
        <p:nvSpPr>
          <p:cNvPr id="50181" name=""/>
          <p:cNvSpPr/>
          <p:nvPr/>
        </p:nvSpPr>
        <p:spPr>
          <a:xfrm>
            <a:off x="6227762" y="3624262"/>
            <a:ext cx="2330450" cy="457200"/>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b="1">
                <a:solidFill>
                  <a:srgbClr val="FF0000"/>
                </a:solidFill>
                <a:latin typeface="楷体_GB2312" pitchFamily="49" charset="-122"/>
                <a:ea typeface="楷体_GB2312" pitchFamily="49" charset="-122"/>
              </a:rPr>
              <a:t>X 射线分光原理</a:t>
            </a:r>
            <a:endParaRPr sz="2400" b="1">
              <a:solidFill>
                <a:srgbClr val="FF0000"/>
              </a:solidFill>
              <a:latin typeface="楷体_GB2312" pitchFamily="49" charset="-122"/>
              <a:ea typeface="楷体_GB2312" pitchFamily="49" charset="-122"/>
            </a:endParaRPr>
          </a:p>
        </p:txBody>
      </p:sp>
      <p:sp>
        <p:nvSpPr>
          <p:cNvPr id="50182" name=""/>
          <p:cNvSpPr/>
          <p:nvPr/>
        </p:nvSpPr>
        <p:spPr>
          <a:xfrm>
            <a:off x="250825" y="549275"/>
            <a:ext cx="3816350" cy="3378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latin typeface="楷体_GB2312" pitchFamily="49" charset="-122"/>
                <a:ea typeface="楷体_GB2312" pitchFamily="49" charset="-122"/>
              </a:rPr>
              <a:t>以R为半径的圆称为</a:t>
            </a:r>
            <a:r>
              <a:rPr lang="en-US" altLang="en-US" sz="2400">
                <a:solidFill>
                  <a:srgbClr val="FF0000"/>
                </a:solidFill>
                <a:latin typeface="楷体_GB2312" pitchFamily="49" charset="-122"/>
                <a:ea typeface="楷体_GB2312" pitchFamily="49" charset="-122"/>
              </a:rPr>
              <a:t>罗兰圆</a:t>
            </a:r>
            <a:endParaRPr lang="en-US" altLang="en-US" sz="2400">
              <a:solidFill>
                <a:srgbClr val="FF0000"/>
              </a:solidFill>
              <a:latin typeface="楷体_GB2312" pitchFamily="49" charset="-122"/>
              <a:ea typeface="楷体_GB2312" pitchFamily="49" charset="-122"/>
            </a:endParaRPr>
          </a:p>
          <a:p>
            <a:pPr lvl="0"/>
            <a:r>
              <a:rPr sz="2400">
                <a:latin typeface="楷体_GB2312" pitchFamily="49" charset="-122"/>
                <a:ea typeface="楷体_GB2312" pitchFamily="49" charset="-122"/>
              </a:rPr>
              <a:t>Rowlend 圆，也称聚焦圆(对X射线聚焦)。电子束入射到样品S 表面时，会产生反应样品成分的特征X 射线，特征X 射线经晶体分光聚焦后，被X 射线计数管接收。</a:t>
            </a:r>
            <a:endParaRPr sz="2400">
              <a:latin typeface="楷体_GB2312" pitchFamily="49" charset="-122"/>
              <a:ea typeface="楷体_GB2312" pitchFamily="49" charset="-122"/>
            </a:endParaRPr>
          </a:p>
          <a:p>
            <a:pPr lvl="0"/>
            <a:endParaRPr sz="2400">
              <a:latin typeface="楷体_GB2312" pitchFamily="49" charset="-122"/>
              <a:ea typeface="楷体_GB2312" pitchFamily="49" charset="-122"/>
            </a:endParaRPr>
          </a:p>
        </p:txBody>
      </p:sp>
      <p:sp>
        <p:nvSpPr>
          <p:cNvPr id="50183" name=""/>
          <p:cNvSpPr/>
          <p:nvPr/>
        </p:nvSpPr>
        <p:spPr>
          <a:xfrm>
            <a:off x="250825" y="5084762"/>
            <a:ext cx="5689600" cy="1552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latin typeface="楷体_GB2312" pitchFamily="49" charset="-122"/>
                <a:ea typeface="楷体_GB2312" pitchFamily="49" charset="-122"/>
              </a:rPr>
              <a:t>用X射线</a:t>
            </a:r>
            <a:r>
              <a:rPr sz="2400">
                <a:solidFill>
                  <a:srgbClr val="FF0000"/>
                </a:solidFill>
                <a:latin typeface="楷体_GB2312" pitchFamily="49" charset="-122"/>
                <a:ea typeface="楷体_GB2312" pitchFamily="49" charset="-122"/>
              </a:rPr>
              <a:t>波长色散谱仪(WDS</a:t>
            </a:r>
            <a:r>
              <a:rPr sz="2400">
                <a:latin typeface="楷体_GB2312" pitchFamily="49" charset="-122"/>
                <a:ea typeface="楷体_GB2312" pitchFamily="49" charset="-122"/>
              </a:rPr>
              <a:t>)测量电子激发样品所产生的</a:t>
            </a:r>
            <a:r>
              <a:rPr sz="2400">
                <a:solidFill>
                  <a:srgbClr val="FF0000"/>
                </a:solidFill>
                <a:latin typeface="楷体_GB2312" pitchFamily="49" charset="-122"/>
                <a:ea typeface="楷体_GB2312" pitchFamily="49" charset="-122"/>
              </a:rPr>
              <a:t>特征X 射线波长的种类</a:t>
            </a:r>
            <a:r>
              <a:rPr sz="2400">
                <a:latin typeface="楷体_GB2312" pitchFamily="49" charset="-122"/>
                <a:ea typeface="楷体_GB2312" pitchFamily="49" charset="-122"/>
              </a:rPr>
              <a:t>，</a:t>
            </a:r>
            <a:endParaRPr sz="2400">
              <a:latin typeface="楷体_GB2312" pitchFamily="49" charset="-122"/>
              <a:ea typeface="楷体_GB2312" pitchFamily="49" charset="-122"/>
            </a:endParaRPr>
          </a:p>
          <a:p>
            <a:pPr lvl="0"/>
            <a:r>
              <a:rPr sz="2400">
                <a:latin typeface="楷体_GB2312" pitchFamily="49" charset="-122"/>
                <a:ea typeface="楷体_GB2312" pitchFamily="49" charset="-122"/>
              </a:rPr>
              <a:t>即可确定样品中所</a:t>
            </a:r>
            <a:r>
              <a:rPr sz="2400">
                <a:solidFill>
                  <a:srgbClr val="FF0000"/>
                </a:solidFill>
                <a:latin typeface="楷体_GB2312" pitchFamily="49" charset="-122"/>
                <a:ea typeface="楷体_GB2312" pitchFamily="49" charset="-122"/>
              </a:rPr>
              <a:t>存在元素</a:t>
            </a:r>
            <a:r>
              <a:rPr sz="2400">
                <a:latin typeface="楷体_GB2312" pitchFamily="49" charset="-122"/>
                <a:ea typeface="楷体_GB2312" pitchFamily="49" charset="-122"/>
              </a:rPr>
              <a:t>的种类，这就是定性分析的基本原理</a:t>
            </a:r>
            <a:endParaRPr sz="2400">
              <a:latin typeface="楷体_GB2312" pitchFamily="49" charset="-122"/>
              <a:ea typeface="楷体_GB2312" pitchFamily="49" charset="-122"/>
            </a:endParaRPr>
          </a:p>
        </p:txBody>
      </p:sp>
      <p:sp>
        <p:nvSpPr>
          <p:cNvPr id="50184" name=""/>
          <p:cNvSpPr/>
          <p:nvPr/>
        </p:nvSpPr>
        <p:spPr>
          <a:xfrm>
            <a:off x="4486275" y="4149725"/>
            <a:ext cx="4657725" cy="701675"/>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000" b="1">
                <a:latin typeface="楷体_GB2312" pitchFamily="49" charset="-122"/>
                <a:ea typeface="楷体_GB2312" pitchFamily="49" charset="-122"/>
              </a:rPr>
              <a:t>不同X射线入射到晶体上，就会产生衍射</a:t>
            </a:r>
            <a:endParaRPr kumimoji="1" sz="2000" b="1">
              <a:latin typeface="楷体_GB2312" pitchFamily="49" charset="-122"/>
              <a:ea typeface="楷体_GB2312" pitchFamily="49" charset="-122"/>
            </a:endParaRPr>
          </a:p>
          <a:p>
            <a:pPr lvl="0"/>
            <a:r>
              <a:rPr kumimoji="1" sz="2000" b="1">
                <a:latin typeface="楷体_GB2312" pitchFamily="49" charset="-122"/>
                <a:ea typeface="楷体_GB2312" pitchFamily="49" charset="-122"/>
              </a:rPr>
              <a:t>根据Bragg公式：</a:t>
            </a:r>
            <a:endParaRPr kumimoji="1" sz="2000" b="1">
              <a:latin typeface="楷体_GB2312" pitchFamily="49" charset="-122"/>
              <a:ea typeface="楷体_GB2312" pitchFamily="49" charset="-122"/>
            </a:endParaRPr>
          </a:p>
        </p:txBody>
      </p:sp>
      <p:pic>
        <p:nvPicPr>
          <p:cNvPr id="50185" name=""/>
          <p:cNvPicPr/>
          <p:nvPr/>
        </p:nvPicPr>
        <p:blipFill>
          <a:blip r:embed="rId3"/>
          <a:srcRect b="24387"/>
          <a:stretch>
            <a:fillRect/>
          </a:stretch>
        </p:blipFill>
        <p:spPr>
          <a:xfrm>
            <a:off x="6300788" y="5013325"/>
            <a:ext cx="2376488" cy="544512"/>
          </a:xfrm>
          <a:prstGeom prst="rect">
            <a:avLst/>
          </a:prstGeom>
          <a:noFill/>
          <a:ln w="44450">
            <a:solidFill>
              <a:srgbClr val="008000"/>
            </a:solidFill>
            <a:miter lim="800000"/>
          </a:ln>
          <a:effectLst/>
        </p:spPr>
      </p:pic>
      <p:sp>
        <p:nvSpPr>
          <p:cNvPr id="50186" name="Date Placeholder 1"/>
          <p:cNvSpPr>
            <a:spLocks noGrp="1"/>
          </p:cNvSpPr>
          <p:nvPr>
            <p:ph type="dt" sz="half"/>
          </p:nvPr>
        </p:nvSpPr>
        <p:spPr/>
        <p:txBody>
          <a:bodyPr/>
          <a:lstStyle/>
          <a:p>
            <a:pPr lvl="0"/>
            <a:endParaRPr sz="1400"/>
          </a:p>
        </p:txBody>
      </p:sp>
      <p:sp>
        <p:nvSpPr>
          <p:cNvPr id="50187" name="Footer Placeholder 2"/>
          <p:cNvSpPr>
            <a:spLocks noGrp="1"/>
          </p:cNvSpPr>
          <p:nvPr>
            <p:ph type="ftr" sz="quarter" idx="1"/>
          </p:nvPr>
        </p:nvSpPr>
        <p:spPr/>
        <p:txBody>
          <a:bodyPr/>
          <a:lstStyle/>
          <a:p>
            <a:pPr lvl="0" algn="ctr"/>
            <a:fld id="{8FD0ADDF-0BD5-4592-9CE0-0E3037C09AEC}" type="footer">
              <a:rPr sz="1400"/>
              <a:t/>
            </a:fld>
            <a:endParaRPr sz="1400"/>
          </a:p>
        </p:txBody>
      </p:sp>
      <p:sp>
        <p:nvSpPr>
          <p:cNvPr id="50188" name="TextBox 5018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8" name=""/>
          <p:cNvSpPr/>
          <p:nvPr/>
        </p:nvSpPr>
        <p:spPr>
          <a:xfrm>
            <a:off x="611188" y="744538"/>
            <a:ext cx="2176462" cy="822325"/>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kumimoji="1" sz="2400" b="1">
              <a:latin typeface="楷体_GB2312" pitchFamily="49" charset="-122"/>
              <a:ea typeface="楷体_GB2312" pitchFamily="49" charset="-122"/>
            </a:endParaRPr>
          </a:p>
          <a:p>
            <a:pPr lvl="0"/>
            <a:r>
              <a:rPr kumimoji="1" sz="2400" b="1">
                <a:solidFill>
                  <a:srgbClr val="FF0000"/>
                </a:solidFill>
                <a:latin typeface="楷体_GB2312" pitchFamily="49" charset="-122"/>
                <a:ea typeface="楷体_GB2312" pitchFamily="49" charset="-122"/>
              </a:rPr>
              <a:t>△ 直进式模式</a:t>
            </a:r>
            <a:endParaRPr kumimoji="1" sz="2400" b="1">
              <a:solidFill>
                <a:srgbClr val="FF0000"/>
              </a:solidFill>
              <a:latin typeface="楷体_GB2312" pitchFamily="49" charset="-122"/>
              <a:ea typeface="楷体_GB2312" pitchFamily="49" charset="-122"/>
            </a:endParaRPr>
          </a:p>
        </p:txBody>
      </p:sp>
      <p:sp>
        <p:nvSpPr>
          <p:cNvPr id="62469" name=""/>
          <p:cNvSpPr/>
          <p:nvPr/>
        </p:nvSpPr>
        <p:spPr>
          <a:xfrm>
            <a:off x="900112" y="203200"/>
            <a:ext cx="1970088" cy="519112"/>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b="1">
                <a:solidFill>
                  <a:schemeClr val="hlink"/>
                </a:solidFill>
                <a:effectLst>
                  <a:outerShdw blurRad="38100" dist="38100" dir="2700000" algn="tl">
                    <a:schemeClr val="bg2"/>
                  </a:outerShdw>
                </a:effectLst>
                <a:ea typeface="楷体_GB2312" pitchFamily="49" charset="-122"/>
              </a:rPr>
              <a:t>波谱仪模式</a:t>
            </a:r>
            <a:endParaRPr sz="2800" b="1">
              <a:solidFill>
                <a:schemeClr val="hlink"/>
              </a:solidFill>
              <a:effectLst>
                <a:outerShdw blurRad="38100" dist="38100" dir="2700000" algn="tl">
                  <a:schemeClr val="bg2"/>
                </a:outerShdw>
              </a:effectLst>
              <a:ea typeface="楷体_GB2312" pitchFamily="49" charset="-122"/>
            </a:endParaRPr>
          </a:p>
        </p:txBody>
      </p:sp>
      <p:sp>
        <p:nvSpPr>
          <p:cNvPr id="62470" name=""/>
          <p:cNvSpPr/>
          <p:nvPr/>
        </p:nvSpPr>
        <p:spPr>
          <a:xfrm>
            <a:off x="468312" y="2133600"/>
            <a:ext cx="3887788" cy="1552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latin typeface="楷体_GB2312" pitchFamily="49" charset="-122"/>
                <a:ea typeface="楷体_GB2312" pitchFamily="49" charset="-122"/>
              </a:rPr>
              <a:t>如果样品照射点到晶体的距离为L，则L=2Rsinθ,再由Bragg 公式2dsinθ=nλ则得</a:t>
            </a:r>
            <a:endParaRPr sz="2400">
              <a:latin typeface="楷体_GB2312" pitchFamily="49" charset="-122"/>
              <a:ea typeface="楷体_GB2312" pitchFamily="49" charset="-122"/>
            </a:endParaRPr>
          </a:p>
        </p:txBody>
      </p:sp>
      <p:pic>
        <p:nvPicPr>
          <p:cNvPr id="62471" name=""/>
          <p:cNvPicPr/>
          <p:nvPr/>
        </p:nvPicPr>
        <p:blipFill>
          <a:blip r:embed="rId2"/>
          <a:stretch>
            <a:fillRect/>
          </a:stretch>
        </p:blipFill>
        <p:spPr>
          <a:xfrm>
            <a:off x="4211638" y="476250"/>
            <a:ext cx="4751388" cy="3373438"/>
          </a:xfrm>
          <a:prstGeom prst="rect">
            <a:avLst/>
          </a:prstGeom>
          <a:noFill/>
          <a:ln>
            <a:noFill/>
            <a:miter lim="800000"/>
          </a:ln>
          <a:effectLst/>
        </p:spPr>
      </p:pic>
      <p:pic>
        <p:nvPicPr>
          <p:cNvPr id="62472" name=""/>
          <p:cNvPicPr/>
          <p:nvPr/>
        </p:nvPicPr>
        <p:blipFill>
          <a:blip r:embed="rId3"/>
          <a:stretch>
            <a:fillRect/>
          </a:stretch>
        </p:blipFill>
        <p:spPr>
          <a:xfrm>
            <a:off x="1042988" y="3357562"/>
            <a:ext cx="1368425" cy="855662"/>
          </a:xfrm>
          <a:prstGeom prst="rect">
            <a:avLst/>
          </a:prstGeom>
          <a:noFill/>
          <a:ln>
            <a:noFill/>
            <a:miter lim="800000"/>
          </a:ln>
          <a:effectLst/>
        </p:spPr>
      </p:pic>
      <p:sp>
        <p:nvSpPr>
          <p:cNvPr id="62473" name=""/>
          <p:cNvSpPr/>
          <p:nvPr/>
        </p:nvSpPr>
        <p:spPr>
          <a:xfrm>
            <a:off x="250825" y="4351338"/>
            <a:ext cx="5257800" cy="4572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latin typeface="楷体_GB2312" pitchFamily="49" charset="-122"/>
                <a:ea typeface="楷体_GB2312" pitchFamily="49" charset="-122"/>
              </a:rPr>
              <a:t>d (分光晶体面间距)和R(罗兰圆半径</a:t>
            </a:r>
            <a:r>
              <a:t>)</a:t>
            </a:r>
          </a:p>
        </p:txBody>
      </p:sp>
      <p:sp>
        <p:nvSpPr>
          <p:cNvPr id="62474" name=""/>
          <p:cNvSpPr/>
          <p:nvPr/>
        </p:nvSpPr>
        <p:spPr>
          <a:xfrm>
            <a:off x="1403350" y="5229225"/>
            <a:ext cx="4572000"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latin typeface="楷体_GB2312" pitchFamily="49" charset="-122"/>
                <a:ea typeface="楷体_GB2312" pitchFamily="49" charset="-122"/>
              </a:rPr>
              <a:t>晶体沿L直线运动时(L 改变)就可以测出不同元素所产生的特征X 射线波长λ</a:t>
            </a:r>
            <a:endParaRPr sz="2400">
              <a:latin typeface="楷体_GB2312" pitchFamily="49" charset="-122"/>
              <a:ea typeface="楷体_GB2312" pitchFamily="49" charset="-122"/>
            </a:endParaRPr>
          </a:p>
        </p:txBody>
      </p:sp>
      <p:sp>
        <p:nvSpPr>
          <p:cNvPr id="62475" name="Date Placeholder 1"/>
          <p:cNvSpPr>
            <a:spLocks noGrp="1"/>
          </p:cNvSpPr>
          <p:nvPr>
            <p:ph type="dt" sz="half"/>
          </p:nvPr>
        </p:nvSpPr>
        <p:spPr/>
        <p:txBody>
          <a:bodyPr/>
          <a:lstStyle/>
          <a:p>
            <a:pPr lvl="0"/>
            <a:endParaRPr sz="1400"/>
          </a:p>
        </p:txBody>
      </p:sp>
      <p:sp>
        <p:nvSpPr>
          <p:cNvPr id="62476" name="Footer Placeholder 2"/>
          <p:cNvSpPr>
            <a:spLocks noGrp="1"/>
          </p:cNvSpPr>
          <p:nvPr>
            <p:ph type="ftr" sz="quarter" idx="1"/>
          </p:nvPr>
        </p:nvSpPr>
        <p:spPr/>
        <p:txBody>
          <a:bodyPr/>
          <a:lstStyle/>
          <a:p>
            <a:pPr lvl="0" algn="ctr"/>
            <a:fld id="{F5FC38B5-13E2-4919-83DD-94640C30518F}" type="footer">
              <a:rPr sz="1400"/>
              <a:t/>
            </a:fld>
            <a:endParaRPr sz="1400"/>
          </a:p>
        </p:txBody>
      </p:sp>
      <p:sp>
        <p:nvSpPr>
          <p:cNvPr id="62477" name="TextBox 6247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5058" name=""/>
          <p:cNvPicPr/>
          <p:nvPr/>
        </p:nvPicPr>
        <p:blipFill>
          <a:blip r:embed="rId2"/>
          <a:srcRect b="13811"/>
          <a:stretch>
            <a:fillRect/>
          </a:stretch>
        </p:blipFill>
        <p:spPr>
          <a:xfrm>
            <a:off x="990600" y="1004888"/>
            <a:ext cx="7315200" cy="4368800"/>
          </a:xfrm>
          <a:prstGeom prst="rect">
            <a:avLst/>
          </a:prstGeom>
          <a:noFill/>
          <a:ln>
            <a:miter lim="800000"/>
          </a:ln>
        </p:spPr>
      </p:pic>
      <p:pic>
        <p:nvPicPr>
          <p:cNvPr id="45060" name=""/>
          <p:cNvPicPr/>
          <p:nvPr/>
        </p:nvPicPr>
        <p:blipFill>
          <a:blip r:embed="rId3"/>
          <a:stretch>
            <a:fillRect/>
          </a:stretch>
        </p:blipFill>
        <p:spPr>
          <a:xfrm>
            <a:off x="3203575" y="5157788"/>
            <a:ext cx="2952750" cy="461962"/>
          </a:xfrm>
          <a:prstGeom prst="rect">
            <a:avLst/>
          </a:prstGeom>
          <a:noFill/>
          <a:ln>
            <a:noFill/>
            <a:miter lim="800000"/>
          </a:ln>
          <a:effectLst/>
        </p:spPr>
      </p:pic>
      <p:sp>
        <p:nvSpPr>
          <p:cNvPr id="45061" name="Date Placeholder 1"/>
          <p:cNvSpPr>
            <a:spLocks noGrp="1"/>
          </p:cNvSpPr>
          <p:nvPr>
            <p:ph type="dt" sz="half"/>
          </p:nvPr>
        </p:nvSpPr>
        <p:spPr/>
        <p:txBody>
          <a:bodyPr/>
          <a:lstStyle/>
          <a:p>
            <a:pPr lvl="0"/>
            <a:endParaRPr sz="1400"/>
          </a:p>
        </p:txBody>
      </p:sp>
      <p:sp>
        <p:nvSpPr>
          <p:cNvPr id="45062" name="Footer Placeholder 2"/>
          <p:cNvSpPr>
            <a:spLocks noGrp="1"/>
          </p:cNvSpPr>
          <p:nvPr>
            <p:ph type="ftr" sz="quarter" idx="1"/>
          </p:nvPr>
        </p:nvSpPr>
        <p:spPr/>
        <p:txBody>
          <a:bodyPr/>
          <a:lstStyle/>
          <a:p>
            <a:pPr lvl="0" algn="ctr"/>
            <a:fld id="{61476079-DBC5-4F87-8799-5A94160818F9}" type="footer">
              <a:rPr sz="1400"/>
              <a:t/>
            </a:fld>
            <a:endParaRPr sz="1400"/>
          </a:p>
        </p:txBody>
      </p:sp>
      <p:sp>
        <p:nvSpPr>
          <p:cNvPr id="45063" name="TextBox 4506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
          <p:cNvSpPr/>
          <p:nvPr>
            <p:ph type="ctrTitle"/>
          </p:nvPr>
        </p:nvSpPr>
        <p:spPr>
          <a:xfrm>
            <a:off x="611188" y="304800"/>
            <a:ext cx="8353425" cy="820738"/>
          </a:xfrm>
          <a:prstGeom prst="rect">
            <a:avLst/>
          </a:prstGeom>
          <a:solidFill>
            <a:schemeClr val="accent1"/>
          </a:solid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gn="l"/>
            <a:r>
              <a:rPr sz="2800" b="1">
                <a:latin typeface="楷体_GB2312" pitchFamily="49" charset="-122"/>
                <a:ea typeface="楷体_GB2312" pitchFamily="49" charset="-122"/>
              </a:rPr>
              <a:t>（b）能量色散谱仪</a:t>
            </a:r>
            <a:r>
              <a:rPr sz="2000" b="1">
                <a:solidFill>
                  <a:srgbClr val="FF0000"/>
                </a:solidFill>
              </a:rPr>
              <a:t>EDS </a:t>
            </a:r>
            <a:r>
              <a:rPr sz="2000">
                <a:solidFill>
                  <a:srgbClr val="FF0000"/>
                </a:solidFill>
              </a:rPr>
              <a:t>-</a:t>
            </a:r>
            <a:r>
              <a:rPr sz="2000" b="1">
                <a:solidFill>
                  <a:srgbClr val="FF0000"/>
                </a:solidFill>
              </a:rPr>
              <a:t> </a:t>
            </a:r>
            <a:r>
              <a:rPr sz="2000" b="1" u="sng">
                <a:solidFill>
                  <a:srgbClr val="FF0000"/>
                </a:solidFill>
              </a:rPr>
              <a:t>E</a:t>
            </a:r>
            <a:r>
              <a:rPr sz="2000" b="1">
                <a:solidFill>
                  <a:schemeClr val="tx1"/>
                </a:solidFill>
              </a:rPr>
              <a:t>nergy</a:t>
            </a:r>
            <a:r>
              <a:rPr sz="2000" b="1">
                <a:solidFill>
                  <a:srgbClr val="FF0000"/>
                </a:solidFill>
              </a:rPr>
              <a:t> </a:t>
            </a:r>
            <a:r>
              <a:rPr sz="2000" b="1" u="sng">
                <a:solidFill>
                  <a:srgbClr val="FF0000"/>
                </a:solidFill>
              </a:rPr>
              <a:t>D</a:t>
            </a:r>
            <a:r>
              <a:rPr sz="2000" b="1">
                <a:solidFill>
                  <a:schemeClr val="tx1"/>
                </a:solidFill>
              </a:rPr>
              <a:t>ispersive </a:t>
            </a:r>
            <a:r>
              <a:rPr sz="2000" b="1" u="sng">
                <a:solidFill>
                  <a:srgbClr val="FF0000"/>
                </a:solidFill>
              </a:rPr>
              <a:t>S</a:t>
            </a:r>
            <a:r>
              <a:rPr sz="2000" b="1">
                <a:solidFill>
                  <a:schemeClr val="tx1"/>
                </a:solidFill>
              </a:rPr>
              <a:t>pectrometry</a:t>
            </a:r>
            <a:endParaRPr sz="2000" b="1">
              <a:solidFill>
                <a:schemeClr val="tx1"/>
              </a:solidFill>
            </a:endParaRPr>
          </a:p>
        </p:txBody>
      </p:sp>
      <p:sp>
        <p:nvSpPr>
          <p:cNvPr id="32771" name=""/>
          <p:cNvSpPr/>
          <p:nvPr/>
        </p:nvSpPr>
        <p:spPr>
          <a:xfrm>
            <a:off x="755650" y="1557338"/>
            <a:ext cx="7613650" cy="4510088"/>
          </a:xfrm>
          <a:prstGeom prst="rect">
            <a:avLst/>
          </a:prstGeom>
          <a:noFill/>
          <a:ln>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10000"/>
              </a:lnSpc>
              <a:spcBef>
                <a:spcPct val="50000"/>
              </a:spcBef>
            </a:pPr>
            <a:r>
              <a:rPr kumimoji="1" sz="2400" b="1">
                <a:latin typeface="宋体" pitchFamily="2" charset="-122"/>
              </a:rPr>
              <a:t>　　</a:t>
            </a:r>
            <a:r>
              <a:rPr kumimoji="1" sz="2400" b="1">
                <a:latin typeface="楷体_GB2312" pitchFamily="49" charset="-122"/>
                <a:ea typeface="楷体_GB2312" pitchFamily="49" charset="-122"/>
              </a:rPr>
              <a:t>如果把X射线看成由一些不连续的光子组成， 光子的能量为 E＝ｈν，ｈ为普朗克常数，ν为光子振动频率。不同元素发出的特征X射线具有不同频率， 即具有</a:t>
            </a:r>
            <a:r>
              <a:rPr kumimoji="1" sz="2400" b="1">
                <a:solidFill>
                  <a:srgbClr val="FF0000"/>
                </a:solidFill>
                <a:latin typeface="楷体_GB2312" pitchFamily="49" charset="-122"/>
                <a:ea typeface="楷体_GB2312" pitchFamily="49" charset="-122"/>
              </a:rPr>
              <a:t>不同能量</a:t>
            </a:r>
            <a:r>
              <a:rPr kumimoji="1" sz="2400" b="1">
                <a:latin typeface="楷体_GB2312" pitchFamily="49" charset="-122"/>
                <a:ea typeface="楷体_GB2312" pitchFamily="49" charset="-122"/>
              </a:rPr>
              <a:t>，当不同能量的X射线光子进入</a:t>
            </a:r>
            <a:r>
              <a:rPr kumimoji="1" sz="2400" b="1">
                <a:solidFill>
                  <a:srgbClr val="FF0000"/>
                </a:solidFill>
                <a:effectLst>
                  <a:outerShdw blurRad="38100" dist="38100" dir="2700000" algn="tl">
                    <a:schemeClr val="bg2"/>
                  </a:outerShdw>
                </a:effectLst>
                <a:latin typeface="楷体_GB2312" pitchFamily="49" charset="-122"/>
                <a:ea typeface="楷体_GB2312" pitchFamily="49" charset="-122"/>
              </a:rPr>
              <a:t>锂漂移硅</a:t>
            </a:r>
            <a:r>
              <a:rPr kumimoji="1" sz="2400" b="1">
                <a:latin typeface="楷体_GB2312" pitchFamily="49" charset="-122"/>
                <a:ea typeface="楷体_GB2312" pitchFamily="49" charset="-122"/>
              </a:rPr>
              <a:t>[Si(Li)]探测器后，在Si(Li)晶体内将产生</a:t>
            </a:r>
            <a:r>
              <a:rPr kumimoji="1" sz="2400" b="1">
                <a:solidFill>
                  <a:srgbClr val="FF0000"/>
                </a:solidFill>
                <a:latin typeface="楷体_GB2312" pitchFamily="49" charset="-122"/>
                <a:ea typeface="楷体_GB2312" pitchFamily="49" charset="-122"/>
              </a:rPr>
              <a:t>电子－空穴对</a:t>
            </a:r>
            <a:r>
              <a:rPr kumimoji="1" sz="2400" b="1">
                <a:latin typeface="楷体_GB2312" pitchFamily="49" charset="-122"/>
                <a:ea typeface="楷体_GB2312" pitchFamily="49" charset="-122"/>
              </a:rPr>
              <a:t>，在</a:t>
            </a:r>
            <a:r>
              <a:rPr kumimoji="1" sz="2400" b="1">
                <a:solidFill>
                  <a:schemeClr val="hlink"/>
                </a:solidFill>
                <a:latin typeface="楷体_GB2312" pitchFamily="49" charset="-122"/>
                <a:ea typeface="楷体_GB2312" pitchFamily="49" charset="-122"/>
              </a:rPr>
              <a:t>低温（如液氮冷却探测器）条件</a:t>
            </a:r>
            <a:r>
              <a:rPr kumimoji="1" sz="2400" b="1">
                <a:latin typeface="楷体_GB2312" pitchFamily="49" charset="-122"/>
                <a:ea typeface="楷体_GB2312" pitchFamily="49" charset="-122"/>
              </a:rPr>
              <a:t>下，产生一个电子－空穴对平均消耗能量ε为</a:t>
            </a:r>
            <a:r>
              <a:rPr kumimoji="1" sz="2400" b="1">
                <a:solidFill>
                  <a:srgbClr val="FF0000"/>
                </a:solidFill>
                <a:latin typeface="楷体_GB2312" pitchFamily="49" charset="-122"/>
                <a:ea typeface="楷体_GB2312" pitchFamily="49" charset="-122"/>
              </a:rPr>
              <a:t>3.8eV</a:t>
            </a:r>
            <a:r>
              <a:rPr kumimoji="1" sz="2400" b="1">
                <a:latin typeface="楷体_GB2312" pitchFamily="49" charset="-122"/>
                <a:ea typeface="楷体_GB2312" pitchFamily="49" charset="-122"/>
              </a:rPr>
              <a:t>。能量为E 的X 射线光子进入Si(Li)晶体激发的电子－空穴对</a:t>
            </a:r>
            <a:r>
              <a:rPr kumimoji="1" sz="2400" b="1">
                <a:solidFill>
                  <a:srgbClr val="FF0000"/>
                </a:solidFill>
                <a:effectLst>
                  <a:outerShdw blurRad="38100" dist="38100" dir="2700000" algn="tl">
                    <a:schemeClr val="bg2"/>
                  </a:outerShdw>
                </a:effectLst>
                <a:latin typeface="楷体_GB2312" pitchFamily="49" charset="-122"/>
                <a:ea typeface="楷体_GB2312" pitchFamily="49" charset="-122"/>
              </a:rPr>
              <a:t>N</a:t>
            </a:r>
            <a:r>
              <a:rPr kumimoji="1" sz="2400" b="1">
                <a:solidFill>
                  <a:srgbClr val="FF0000"/>
                </a:solidFill>
                <a:latin typeface="楷体_GB2312" pitchFamily="49" charset="-122"/>
                <a:ea typeface="楷体_GB2312" pitchFamily="49" charset="-122"/>
              </a:rPr>
              <a:t>＝E/ε</a:t>
            </a:r>
            <a:r>
              <a:rPr kumimoji="1" sz="2400" b="1">
                <a:latin typeface="楷体_GB2312" pitchFamily="49" charset="-122"/>
                <a:ea typeface="楷体_GB2312" pitchFamily="49" charset="-122"/>
              </a:rPr>
              <a:t>,入射光子的能量不同，所激发出的电子－空穴对数目也不同，例如，Mn Kα能量为5.895keV,形成的电子－空穴对为1550 个。</a:t>
            </a:r>
            <a:endParaRPr kumimoji="1" sz="2400" b="1">
              <a:latin typeface="楷体_GB2312" pitchFamily="49" charset="-122"/>
              <a:ea typeface="楷体_GB2312" pitchFamily="49" charset="-122"/>
            </a:endParaRPr>
          </a:p>
        </p:txBody>
      </p:sp>
      <p:sp>
        <p:nvSpPr>
          <p:cNvPr id="32773" name=""/>
          <p:cNvSpPr/>
          <p:nvPr/>
        </p:nvSpPr>
        <p:spPr>
          <a:xfrm>
            <a:off x="3635375" y="882650"/>
            <a:ext cx="950912" cy="396875"/>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b="1">
                <a:solidFill>
                  <a:srgbClr val="FF0000"/>
                </a:solidFill>
                <a:effectLst>
                  <a:outerShdw blurRad="38100" dist="38100" dir="2700000" algn="tl">
                    <a:schemeClr val="bg2"/>
                  </a:outerShdw>
                </a:effectLst>
                <a:ea typeface="楷体_GB2312" pitchFamily="49" charset="-122"/>
              </a:rPr>
              <a:t>能谱仪</a:t>
            </a:r>
            <a:endParaRPr sz="2000" b="1">
              <a:solidFill>
                <a:srgbClr val="FF0000"/>
              </a:solidFill>
              <a:effectLst>
                <a:outerShdw blurRad="38100" dist="38100" dir="2700000" algn="tl">
                  <a:schemeClr val="bg2"/>
                </a:outerShdw>
              </a:effectLst>
              <a:ea typeface="楷体_GB2312" pitchFamily="49" charset="-122"/>
            </a:endParaRPr>
          </a:p>
        </p:txBody>
      </p:sp>
      <p:sp>
        <p:nvSpPr>
          <p:cNvPr id="32774" name="Date Placeholder 3"/>
          <p:cNvSpPr>
            <a:spLocks noGrp="1"/>
          </p:cNvSpPr>
          <p:nvPr>
            <p:ph type="dt" sz="half" idx="2"/>
          </p:nvPr>
        </p:nvSpPr>
        <p:spPr/>
        <p:txBody>
          <a:bodyPr/>
          <a:lstStyle/>
          <a:p>
            <a:pPr lvl="0"/>
            <a:endParaRPr sz="1400"/>
          </a:p>
        </p:txBody>
      </p:sp>
      <p:sp>
        <p:nvSpPr>
          <p:cNvPr id="32775" name="Footer Placeholder 4"/>
          <p:cNvSpPr>
            <a:spLocks noGrp="1"/>
          </p:cNvSpPr>
          <p:nvPr>
            <p:ph type="ftr" sz="quarter" idx="3"/>
          </p:nvPr>
        </p:nvSpPr>
        <p:spPr/>
        <p:txBody>
          <a:bodyPr/>
          <a:lstStyle/>
          <a:p>
            <a:pPr lvl="0" algn="ctr"/>
            <a:fld id="{F4977B6D-305C-483D-8292-69FF861698D8}" type="footer">
              <a:rPr sz="1400"/>
              <a:t/>
            </a:fld>
            <a:endParaRPr sz="1400"/>
          </a:p>
        </p:txBody>
      </p:sp>
      <p:sp>
        <p:nvSpPr>
          <p:cNvPr id="32776" name="TextBox 3277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
          <p:cNvSpPr/>
          <p:nvPr/>
        </p:nvSpPr>
        <p:spPr>
          <a:xfrm>
            <a:off x="685800" y="609600"/>
            <a:ext cx="7848600" cy="19177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eaLnBrk="0" hangingPunct="0"/>
            <a:r>
              <a:rPr kumimoji="1" sz="2400" b="1">
                <a:latin typeface="宋体" pitchFamily="2" charset="-122"/>
              </a:rPr>
              <a:t>△ </a:t>
            </a:r>
            <a:r>
              <a:rPr kumimoji="1" sz="2400" b="1">
                <a:latin typeface="Times New Roman" pitchFamily="18" charset="0"/>
              </a:rPr>
              <a:t>单通道分析器：电子束扫描，显示某种成分象</a:t>
            </a:r>
            <a:endParaRPr kumimoji="1" sz="2400" b="1">
              <a:latin typeface="Times New Roman" pitchFamily="18" charset="0"/>
            </a:endParaRPr>
          </a:p>
          <a:p>
            <a:pPr lvl="0" eaLnBrk="0" hangingPunct="0"/>
            <a:r>
              <a:rPr kumimoji="1" sz="2400" b="1">
                <a:latin typeface="宋体" pitchFamily="2" charset="-122"/>
              </a:rPr>
              <a:t>△ </a:t>
            </a:r>
            <a:r>
              <a:rPr kumimoji="1" sz="2400" b="1">
                <a:latin typeface="Times New Roman" pitchFamily="18" charset="0"/>
              </a:rPr>
              <a:t>多通道分析器：显示微区X射线能谱</a:t>
            </a:r>
            <a:endParaRPr kumimoji="1" sz="2400" b="1">
              <a:latin typeface="Times New Roman" pitchFamily="18" charset="0"/>
            </a:endParaRPr>
          </a:p>
          <a:p>
            <a:pPr lvl="0" eaLnBrk="0" hangingPunct="0"/>
            <a:endParaRPr kumimoji="1" sz="2400">
              <a:latin typeface="Times New Roman" pitchFamily="18" charset="0"/>
            </a:endParaRPr>
          </a:p>
          <a:p>
            <a:pPr lvl="0" eaLnBrk="0" hangingPunct="0"/>
            <a:r>
              <a:rPr kumimoji="1" sz="2400">
                <a:latin typeface="Times New Roman" pitchFamily="18" charset="0"/>
              </a:rPr>
              <a:t>                                               某种元素</a:t>
            </a:r>
            <a:endParaRPr kumimoji="1" sz="2400">
              <a:latin typeface="Times New Roman" pitchFamily="18" charset="0"/>
            </a:endParaRPr>
          </a:p>
          <a:p>
            <a:pPr lvl="0" eaLnBrk="0" hangingPunct="0"/>
            <a:r>
              <a:rPr kumimoji="1" sz="2400">
                <a:latin typeface="Times New Roman" pitchFamily="18" charset="0"/>
              </a:rPr>
              <a:t>                                                 面分布   </a:t>
            </a:r>
            <a:endParaRPr kumimoji="1" sz="2400">
              <a:latin typeface="Times New Roman" pitchFamily="18" charset="0"/>
            </a:endParaRPr>
          </a:p>
        </p:txBody>
      </p:sp>
      <p:pic>
        <p:nvPicPr>
          <p:cNvPr id="49155" name=""/>
          <p:cNvPicPr/>
          <p:nvPr/>
        </p:nvPicPr>
        <p:blipFill>
          <a:blip r:embed="rId2"/>
          <a:srcRect t="21338" r="14707"/>
          <a:stretch>
            <a:fillRect/>
          </a:stretch>
        </p:blipFill>
        <p:spPr>
          <a:xfrm>
            <a:off x="228600" y="2590800"/>
            <a:ext cx="7315200" cy="4035425"/>
          </a:xfrm>
          <a:prstGeom prst="rect">
            <a:avLst/>
          </a:prstGeom>
          <a:noFill/>
          <a:ln>
            <a:miter lim="800000"/>
          </a:ln>
        </p:spPr>
      </p:pic>
      <p:sp>
        <p:nvSpPr>
          <p:cNvPr id="49156" name=""/>
          <p:cNvSpPr/>
          <p:nvPr/>
        </p:nvSpPr>
        <p:spPr>
          <a:xfrm>
            <a:off x="7467600" y="3749675"/>
            <a:ext cx="1403350" cy="822325"/>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400">
                <a:solidFill>
                  <a:schemeClr val="bg1"/>
                </a:solidFill>
                <a:latin typeface="Times New Roman" pitchFamily="18" charset="0"/>
              </a:rPr>
              <a:t>某微区</a:t>
            </a:r>
            <a:endParaRPr kumimoji="1" sz="2400">
              <a:solidFill>
                <a:schemeClr val="bg1"/>
              </a:solidFill>
              <a:latin typeface="Times New Roman" pitchFamily="18" charset="0"/>
            </a:endParaRPr>
          </a:p>
          <a:p>
            <a:pPr lvl="0"/>
            <a:r>
              <a:rPr kumimoji="1" sz="2400">
                <a:solidFill>
                  <a:schemeClr val="bg1"/>
                </a:solidFill>
                <a:latin typeface="Times New Roman" pitchFamily="18" charset="0"/>
              </a:rPr>
              <a:t>元素分布</a:t>
            </a:r>
            <a:endParaRPr kumimoji="1" sz="2400">
              <a:solidFill>
                <a:schemeClr val="bg1"/>
              </a:solidFill>
              <a:latin typeface="Times New Roman" pitchFamily="18" charset="0"/>
            </a:endParaRPr>
          </a:p>
        </p:txBody>
      </p:sp>
      <p:sp>
        <p:nvSpPr>
          <p:cNvPr id="49157" name="Date Placeholder 1"/>
          <p:cNvSpPr>
            <a:spLocks noGrp="1"/>
          </p:cNvSpPr>
          <p:nvPr>
            <p:ph type="dt" sz="half"/>
          </p:nvPr>
        </p:nvSpPr>
        <p:spPr/>
        <p:txBody>
          <a:bodyPr/>
          <a:lstStyle/>
          <a:p>
            <a:pPr lvl="0"/>
            <a:endParaRPr sz="1400"/>
          </a:p>
        </p:txBody>
      </p:sp>
      <p:sp>
        <p:nvSpPr>
          <p:cNvPr id="49158" name="Footer Placeholder 2"/>
          <p:cNvSpPr>
            <a:spLocks noGrp="1"/>
          </p:cNvSpPr>
          <p:nvPr>
            <p:ph type="ftr" sz="quarter" idx="1"/>
          </p:nvPr>
        </p:nvSpPr>
        <p:spPr/>
        <p:txBody>
          <a:bodyPr/>
          <a:lstStyle/>
          <a:p>
            <a:pPr lvl="0" algn="ctr"/>
            <a:fld id="{77F19447-EA60-4E50-ACCA-FDD56D5F42D4}" type="footer">
              <a:rPr sz="1400"/>
              <a:t/>
            </a:fld>
            <a:endParaRPr sz="1400"/>
          </a:p>
        </p:txBody>
      </p:sp>
      <p:sp>
        <p:nvSpPr>
          <p:cNvPr id="49159" name="TextBox 4915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
          <p:cNvSpPr/>
          <p:nvPr>
            <p:ph type="ctrTitle"/>
          </p:nvPr>
        </p:nvSpPr>
        <p:spPr>
          <a:xfrm>
            <a:off x="1066800" y="3048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effectLst>
                  <a:outerShdw blurRad="38100" dist="38100" dir="2700000" algn="tl">
                    <a:schemeClr val="bg2"/>
                  </a:outerShdw>
                </a:effectLst>
                <a:ea typeface="楷体_GB2312" pitchFamily="49" charset="-122"/>
              </a:rPr>
              <a:t>能谱分析和波谱分析特点</a:t>
            </a:r>
            <a:endParaRPr sz="3200" b="1">
              <a:effectLst>
                <a:outerShdw blurRad="38100" dist="38100" dir="2700000" algn="tl">
                  <a:schemeClr val="bg2"/>
                </a:outerShdw>
              </a:effectLst>
              <a:ea typeface="楷体_GB2312" pitchFamily="49" charset="-122"/>
            </a:endParaRPr>
          </a:p>
        </p:txBody>
      </p:sp>
      <p:sp>
        <p:nvSpPr>
          <p:cNvPr id="34819" name=""/>
          <p:cNvSpPr/>
          <p:nvPr/>
        </p:nvSpPr>
        <p:spPr>
          <a:xfrm>
            <a:off x="1042988" y="1341438"/>
            <a:ext cx="6553200" cy="3560762"/>
          </a:xfrm>
          <a:prstGeom prst="rect">
            <a:avLst/>
          </a:prstGeom>
          <a:noFill/>
          <a:ln>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kumimoji="1" sz="2400">
                <a:latin typeface="宋体" pitchFamily="2" charset="-122"/>
              </a:rPr>
              <a:t>　</a:t>
            </a:r>
            <a:r>
              <a:rPr kumimoji="1" sz="2400">
                <a:latin typeface="楷体_GB2312" pitchFamily="49" charset="-122"/>
                <a:ea typeface="楷体_GB2312" pitchFamily="49" charset="-122"/>
              </a:rPr>
              <a:t>　</a:t>
            </a:r>
            <a:r>
              <a:rPr kumimoji="1" sz="2400" b="1">
                <a:latin typeface="楷体_GB2312" pitchFamily="49" charset="-122"/>
                <a:ea typeface="楷体_GB2312" pitchFamily="49" charset="-122"/>
              </a:rPr>
              <a:t>能谱仪70 年代问世以来，发展速度很快，现在分辨率已达到130eV左右 ，以前Be窗口能谱仪分析元素范围从11Na－92U，现在用新型有机膜超薄窗口，分析元素可从</a:t>
            </a:r>
            <a:r>
              <a:rPr kumimoji="1" sz="2400" b="1">
                <a:solidFill>
                  <a:srgbClr val="FF0000"/>
                </a:solidFill>
                <a:latin typeface="楷体_GB2312" pitchFamily="49" charset="-122"/>
                <a:ea typeface="楷体_GB2312" pitchFamily="49" charset="-122"/>
              </a:rPr>
              <a:t>4Be－92U</a:t>
            </a:r>
            <a:r>
              <a:rPr kumimoji="1" sz="2400" b="1">
                <a:latin typeface="楷体_GB2312" pitchFamily="49" charset="-122"/>
                <a:ea typeface="楷体_GB2312" pitchFamily="49" charset="-122"/>
              </a:rPr>
              <a:t>。</a:t>
            </a:r>
            <a:endParaRPr kumimoji="1" sz="2400" b="1">
              <a:latin typeface="楷体_GB2312" pitchFamily="49" charset="-122"/>
              <a:ea typeface="楷体_GB2312" pitchFamily="49" charset="-122"/>
            </a:endParaRPr>
          </a:p>
          <a:p>
            <a:pPr lvl="0">
              <a:spcBef>
                <a:spcPct val="50000"/>
              </a:spcBef>
            </a:pPr>
            <a:r>
              <a:rPr kumimoji="1" sz="2400" b="1">
                <a:latin typeface="楷体_GB2312" pitchFamily="49" charset="-122"/>
                <a:ea typeface="楷体_GB2312" pitchFamily="49" charset="-122"/>
              </a:rPr>
              <a:t>元素定性、定量分析软件也有很大改善，中等原子序数的元素定量分析准确度已接近波谱。</a:t>
            </a:r>
            <a:endParaRPr kumimoji="1" sz="2400" b="1">
              <a:latin typeface="楷体_GB2312" pitchFamily="49" charset="-122"/>
              <a:ea typeface="楷体_GB2312" pitchFamily="49" charset="-122"/>
            </a:endParaRPr>
          </a:p>
          <a:p>
            <a:pPr lvl="0">
              <a:spcBef>
                <a:spcPct val="50000"/>
              </a:spcBef>
            </a:pPr>
            <a:r>
              <a:rPr kumimoji="1" sz="2400" b="1">
                <a:solidFill>
                  <a:schemeClr val="accent2"/>
                </a:solidFill>
                <a:latin typeface="楷体_GB2312" pitchFamily="49" charset="-122"/>
                <a:ea typeface="楷体_GB2312" pitchFamily="49" charset="-122"/>
              </a:rPr>
              <a:t>能谱使用时加液氮，不使用时不加液氮。</a:t>
            </a:r>
            <a:endParaRPr kumimoji="1" sz="2400" b="1">
              <a:solidFill>
                <a:schemeClr val="accent2"/>
              </a:solidFill>
              <a:latin typeface="楷体_GB2312" pitchFamily="49" charset="-122"/>
              <a:ea typeface="楷体_GB2312" pitchFamily="49" charset="-122"/>
            </a:endParaRPr>
          </a:p>
          <a:p>
            <a:pPr lvl="0">
              <a:spcBef>
                <a:spcPct val="50000"/>
              </a:spcBef>
            </a:pPr>
            <a:r>
              <a:rPr kumimoji="1" sz="2400" b="1">
                <a:solidFill>
                  <a:schemeClr val="accent2"/>
                </a:solidFill>
                <a:latin typeface="楷体_GB2312" pitchFamily="49" charset="-122"/>
                <a:ea typeface="楷体_GB2312" pitchFamily="49" charset="-122"/>
              </a:rPr>
              <a:t>能谱仪不用晶体展谱</a:t>
            </a:r>
            <a:endParaRPr kumimoji="1" sz="2400" b="1">
              <a:solidFill>
                <a:schemeClr val="accent2"/>
              </a:solidFill>
              <a:latin typeface="楷体_GB2312" pitchFamily="49" charset="-122"/>
              <a:ea typeface="楷体_GB2312" pitchFamily="49" charset="-122"/>
            </a:endParaRPr>
          </a:p>
        </p:txBody>
      </p:sp>
      <p:sp>
        <p:nvSpPr>
          <p:cNvPr id="34820" name=""/>
          <p:cNvSpPr/>
          <p:nvPr/>
        </p:nvSpPr>
        <p:spPr>
          <a:xfrm>
            <a:off x="1619250" y="5084762"/>
            <a:ext cx="6049962" cy="1552575"/>
          </a:xfrm>
          <a:prstGeom prst="rect">
            <a:avLst/>
          </a:prstGeom>
          <a:solidFill>
            <a:srgbClr val="FFFF99"/>
          </a:solid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400" b="1">
                <a:solidFill>
                  <a:srgbClr val="FF0000"/>
                </a:solidFill>
                <a:latin typeface="楷体_GB2312" pitchFamily="49" charset="-122"/>
                <a:ea typeface="楷体_GB2312" pitchFamily="49" charset="-122"/>
              </a:rPr>
              <a:t>氢和氦原子只有K层电子，不能产生特征X 射线，所以无法进行电子探针成分分析。锂(Li) 虽然能产生X 射线，但产生的特征X 射线波长太长，通常无法进行检测</a:t>
            </a:r>
            <a:endParaRPr kumimoji="1" sz="2400" b="1">
              <a:solidFill>
                <a:srgbClr val="FF0000"/>
              </a:solidFill>
              <a:latin typeface="楷体_GB2312" pitchFamily="49" charset="-122"/>
              <a:ea typeface="楷体_GB2312" pitchFamily="49" charset="-122"/>
            </a:endParaRPr>
          </a:p>
        </p:txBody>
      </p:sp>
      <p:sp>
        <p:nvSpPr>
          <p:cNvPr id="34821" name="Date Placeholder 3"/>
          <p:cNvSpPr>
            <a:spLocks noGrp="1"/>
          </p:cNvSpPr>
          <p:nvPr>
            <p:ph type="dt" sz="half" idx="2"/>
          </p:nvPr>
        </p:nvSpPr>
        <p:spPr/>
        <p:txBody>
          <a:bodyPr/>
          <a:lstStyle/>
          <a:p>
            <a:pPr lvl="0"/>
            <a:endParaRPr sz="1400"/>
          </a:p>
        </p:txBody>
      </p:sp>
      <p:sp>
        <p:nvSpPr>
          <p:cNvPr id="34822" name="Footer Placeholder 4"/>
          <p:cNvSpPr>
            <a:spLocks noGrp="1"/>
          </p:cNvSpPr>
          <p:nvPr>
            <p:ph type="ftr" sz="quarter" idx="3"/>
          </p:nvPr>
        </p:nvSpPr>
        <p:spPr/>
        <p:txBody>
          <a:bodyPr/>
          <a:lstStyle/>
          <a:p>
            <a:pPr lvl="0" algn="ctr"/>
            <a:fld id="{AA933184-CDD7-4E14-9AB7-248D211EC365}" type="footer">
              <a:rPr sz="1400"/>
              <a:t/>
            </a:fld>
            <a:endParaRPr sz="1400"/>
          </a:p>
        </p:txBody>
      </p:sp>
      <p:sp>
        <p:nvSpPr>
          <p:cNvPr id="34823" name="TextBox 3482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6866" name=""/>
          <p:cNvGraphicFramePr>
            <a:graphicFrameLocks noGrp="1"/>
          </p:cNvGraphicFramePr>
          <p:nvPr/>
        </p:nvGraphicFramePr>
        <p:xfrm>
          <a:off x="609600" y="1981200"/>
          <a:ext cx="8229600" cy="4231958"/>
        </p:xfrm>
        <a:graphic>
          <a:graphicData uri="http://schemas.openxmlformats.org/drawingml/2006/table">
            <a:tbl>
              <a:tblPr/>
              <a:tblGrid>
                <a:gridCol w="3346450"/>
                <a:gridCol w="2646362"/>
                <a:gridCol w="2236788"/>
              </a:tblGrid>
              <a:tr h="5080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比较内容</a:t>
                      </a:r>
                      <a:endParaRPr b="1"/>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WDS</a:t>
                      </a:r>
                      <a:endParaRPr b="1">
                        <a:latin typeface="Times New Roman" pitchFamily="18" charset="0"/>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EDS</a:t>
                      </a:r>
                      <a:endParaRPr b="1"/>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tr>
              <a:tr h="5080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元素分析范围</a:t>
                      </a:r>
                      <a:endParaRPr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4Be</a:t>
                      </a:r>
                      <a:r>
                        <a:rPr b="1">
                          <a:latin typeface="宋体" pitchFamily="2" charset="-122"/>
                        </a:rPr>
                        <a:t>－</a:t>
                      </a:r>
                      <a:r>
                        <a:rPr b="1">
                          <a:latin typeface="Times New Roman" pitchFamily="18" charset="0"/>
                        </a:rPr>
                        <a:t>92U</a:t>
                      </a:r>
                      <a:endParaRPr b="1">
                        <a:latin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4Be</a:t>
                      </a:r>
                      <a:r>
                        <a:rPr b="1">
                          <a:latin typeface="宋体" pitchFamily="2" charset="-122"/>
                        </a:rPr>
                        <a:t>－</a:t>
                      </a:r>
                      <a:r>
                        <a:rPr b="1">
                          <a:latin typeface="Times New Roman" pitchFamily="18" charset="0"/>
                        </a:rPr>
                        <a:t>92U</a:t>
                      </a:r>
                      <a:endParaRPr b="1"/>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080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定量分析速度</a:t>
                      </a:r>
                      <a:endParaRPr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慢</a:t>
                      </a:r>
                      <a:endParaRPr b="1"/>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快</a:t>
                      </a:r>
                      <a:endParaRPr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12762">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分辨率</a:t>
                      </a:r>
                      <a:endParaRPr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高（≈</a:t>
                      </a:r>
                      <a:r>
                        <a:rPr b="1">
                          <a:latin typeface="ËÎÌå" charset="0"/>
                        </a:rPr>
                        <a:t>5eV</a:t>
                      </a:r>
                      <a:r>
                        <a:rPr b="1">
                          <a:latin typeface="宋体" pitchFamily="2" charset="-122"/>
                        </a:rPr>
                        <a:t>）</a:t>
                      </a:r>
                      <a:endParaRPr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低（</a:t>
                      </a:r>
                      <a:r>
                        <a:rPr b="1">
                          <a:latin typeface="Times New Roman" pitchFamily="18" charset="0"/>
                        </a:rPr>
                        <a:t>130 </a:t>
                      </a:r>
                      <a:r>
                        <a:rPr b="1">
                          <a:latin typeface="ËÎÌå" charset="0"/>
                        </a:rPr>
                        <a:t>eV</a:t>
                      </a:r>
                      <a:r>
                        <a:rPr b="1">
                          <a:latin typeface="宋体" pitchFamily="2" charset="-122"/>
                        </a:rPr>
                        <a:t>）</a:t>
                      </a:r>
                      <a:endParaRPr b="1"/>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60483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检测极限</a:t>
                      </a:r>
                      <a:endParaRPr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10</a:t>
                      </a:r>
                      <a:r>
                        <a:rPr b="1" baseline="30000">
                          <a:latin typeface="Times New Roman" pitchFamily="18" charset="0"/>
                        </a:rPr>
                        <a:t>-2</a:t>
                      </a:r>
                      <a:r>
                        <a:rPr b="1">
                          <a:latin typeface="Times New Roman" pitchFamily="18" charset="0"/>
                        </a:rPr>
                        <a:t> (%)</a:t>
                      </a:r>
                      <a:endParaRPr b="1">
                        <a:latin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10</a:t>
                      </a:r>
                      <a:r>
                        <a:rPr b="1" baseline="30000">
                          <a:latin typeface="Times New Roman" pitchFamily="18" charset="0"/>
                        </a:rPr>
                        <a:t>-1</a:t>
                      </a:r>
                      <a:r>
                        <a:rPr b="1">
                          <a:latin typeface="Times New Roman" pitchFamily="18" charset="0"/>
                        </a:rPr>
                        <a:t> (%)</a:t>
                      </a:r>
                      <a:endParaRPr b="1">
                        <a:latin typeface="Times New Roman" pitchFamily="18" charset="0"/>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080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定量分析准确度</a:t>
                      </a:r>
                      <a:endParaRPr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高</a:t>
                      </a:r>
                      <a:endParaRPr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低</a:t>
                      </a:r>
                      <a:endParaRPr b="1"/>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080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X</a:t>
                      </a:r>
                      <a:r>
                        <a:rPr b="1">
                          <a:latin typeface="宋体" pitchFamily="2" charset="-122"/>
                        </a:rPr>
                        <a:t>射线收集效率</a:t>
                      </a:r>
                      <a:endParaRPr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低</a:t>
                      </a:r>
                      <a:endParaRPr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高</a:t>
                      </a:r>
                      <a:endParaRPr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080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宋体" pitchFamily="2" charset="-122"/>
                        </a:rPr>
                        <a:t>峰背比（</a:t>
                      </a:r>
                      <a:r>
                        <a:rPr b="1">
                          <a:latin typeface="Times New Roman" pitchFamily="18" charset="0"/>
                        </a:rPr>
                        <a:t>WDS/EDS</a:t>
                      </a:r>
                      <a:r>
                        <a:rPr b="1">
                          <a:latin typeface="宋体" pitchFamily="2" charset="-122"/>
                        </a:rPr>
                        <a:t>）</a:t>
                      </a:r>
                      <a:endParaRPr b="1"/>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10</a:t>
                      </a:r>
                      <a:endParaRPr b="1">
                        <a:latin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pitchFamily="34" charset="0"/>
                          <a:ea typeface="宋体" pitchFamily="2" charset="-122"/>
                        </a:defRPr>
                      </a:lvl5pPr>
                    </a:lstStyle>
                    <a:p>
                      <a:pPr marL="0" lvl="0" indent="0">
                        <a:buNone/>
                      </a:pPr>
                      <a:r>
                        <a:rPr b="1">
                          <a:latin typeface="Times New Roman" pitchFamily="18" charset="0"/>
                        </a:rPr>
                        <a:t>1</a:t>
                      </a:r>
                      <a:endParaRPr b="1"/>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36904" name=""/>
          <p:cNvSpPr/>
          <p:nvPr/>
        </p:nvSpPr>
        <p:spPr>
          <a:xfrm>
            <a:off x="2133600" y="1014412"/>
            <a:ext cx="4511675" cy="560388"/>
          </a:xfrm>
          <a:prstGeom prst="rect">
            <a:avLst/>
          </a:prstGeom>
          <a:noFill/>
          <a:ln w="41275">
            <a:solidFill>
              <a:srgbClr val="00FF00"/>
            </a:solidFill>
            <a:miter lim="800000"/>
          </a:ln>
          <a:effectLst/>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800" b="1">
                <a:latin typeface="宋体,Bold" charset="-122"/>
                <a:ea typeface="宋体,Bold" charset="-122"/>
              </a:rPr>
              <a:t>能谱和波谱主要性能的比较</a:t>
            </a:r>
            <a:endParaRPr kumimoji="1" sz="2800" b="1">
              <a:latin typeface="宋体,Bold" charset="-122"/>
              <a:ea typeface="宋体,Bold" charset="-122"/>
            </a:endParaRPr>
          </a:p>
        </p:txBody>
      </p:sp>
      <p:sp>
        <p:nvSpPr>
          <p:cNvPr id="36905" name="Date Placeholder 1"/>
          <p:cNvSpPr>
            <a:spLocks noGrp="1"/>
          </p:cNvSpPr>
          <p:nvPr>
            <p:ph type="dt" sz="half"/>
          </p:nvPr>
        </p:nvSpPr>
        <p:spPr/>
        <p:txBody>
          <a:bodyPr/>
          <a:lstStyle/>
          <a:p>
            <a:pPr lvl="0"/>
            <a:endParaRPr sz="1400"/>
          </a:p>
        </p:txBody>
      </p:sp>
      <p:sp>
        <p:nvSpPr>
          <p:cNvPr id="36906" name="Footer Placeholder 2"/>
          <p:cNvSpPr>
            <a:spLocks noGrp="1"/>
          </p:cNvSpPr>
          <p:nvPr>
            <p:ph type="ftr" sz="quarter" idx="1"/>
          </p:nvPr>
        </p:nvSpPr>
        <p:spPr/>
        <p:txBody>
          <a:bodyPr/>
          <a:lstStyle/>
          <a:p>
            <a:pPr lvl="0" algn="ctr"/>
            <a:fld id="{9E9CBC7C-5363-4AB9-8259-7581721D0E9C}" type="footer">
              <a:rPr sz="1400"/>
              <a:t/>
            </a:fld>
            <a:endParaRPr sz="1400"/>
          </a:p>
        </p:txBody>
      </p:sp>
      <p:sp>
        <p:nvSpPr>
          <p:cNvPr id="36907" name="TextBox 3690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
          <p:cNvSpPr/>
          <p:nvPr/>
        </p:nvSpPr>
        <p:spPr>
          <a:xfrm>
            <a:off x="1600200" y="815975"/>
            <a:ext cx="1814512" cy="579438"/>
          </a:xfrm>
          <a:prstGeom prst="rect">
            <a:avLst/>
          </a:prstGeom>
          <a:solidFill>
            <a:schemeClr val="accent1"/>
          </a:solidFill>
          <a:ln>
            <a:noFill/>
            <a:miter lim="800000"/>
          </a:ln>
          <a:effectLst/>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3200" b="1">
                <a:latin typeface="¿¬Ìå_GB2312" charset="0"/>
              </a:rPr>
              <a:t>2. </a:t>
            </a:r>
            <a:r>
              <a:rPr kumimoji="1" sz="3200" b="1">
                <a:latin typeface="楷体_GB2312" pitchFamily="49" charset="-122"/>
                <a:ea typeface="楷体_GB2312" pitchFamily="49" charset="-122"/>
              </a:rPr>
              <a:t>线分析</a:t>
            </a:r>
            <a:endParaRPr kumimoji="1" sz="3200" b="1">
              <a:latin typeface="楷体_GB2312" pitchFamily="49" charset="-122"/>
              <a:ea typeface="楷体_GB2312" pitchFamily="49" charset="-122"/>
            </a:endParaRPr>
          </a:p>
        </p:txBody>
      </p:sp>
      <p:sp>
        <p:nvSpPr>
          <p:cNvPr id="39939" name=""/>
          <p:cNvSpPr/>
          <p:nvPr/>
        </p:nvSpPr>
        <p:spPr>
          <a:xfrm>
            <a:off x="1828800" y="1922462"/>
            <a:ext cx="6553200" cy="3454400"/>
          </a:xfrm>
          <a:prstGeom prst="rect">
            <a:avLst/>
          </a:prstGeom>
          <a:noFill/>
          <a:ln>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15000"/>
              </a:lnSpc>
              <a:spcBef>
                <a:spcPct val="50000"/>
              </a:spcBef>
            </a:pPr>
            <a:r>
              <a:rPr kumimoji="1" sz="3200" b="1">
                <a:latin typeface="宋体" pitchFamily="2" charset="-122"/>
              </a:rPr>
              <a:t>   电子束沿一条分析线进行扫描</a:t>
            </a:r>
            <a:r>
              <a:rPr kumimoji="1" sz="3200" b="1">
                <a:latin typeface="Times New Roman" pitchFamily="18" charset="0"/>
              </a:rPr>
              <a:t>(</a:t>
            </a:r>
            <a:r>
              <a:rPr kumimoji="1" sz="3200" b="1">
                <a:latin typeface="宋体" pitchFamily="2" charset="-122"/>
              </a:rPr>
              <a:t>或试样扫描</a:t>
            </a:r>
            <a:r>
              <a:rPr kumimoji="1" sz="3200" b="1">
                <a:latin typeface="Times New Roman" pitchFamily="18" charset="0"/>
              </a:rPr>
              <a:t>)</a:t>
            </a:r>
            <a:r>
              <a:rPr kumimoji="1" sz="3200" b="1">
                <a:latin typeface="宋体" pitchFamily="2" charset="-122"/>
              </a:rPr>
              <a:t>时，能获得元素含量变化的线分布曲线。如果和试样形貌像</a:t>
            </a:r>
            <a:r>
              <a:rPr kumimoji="1" sz="3200" b="1">
                <a:latin typeface="Times New Roman" pitchFamily="18" charset="0"/>
              </a:rPr>
              <a:t>(</a:t>
            </a:r>
            <a:r>
              <a:rPr kumimoji="1" sz="3200" b="1">
                <a:latin typeface="宋体" pitchFamily="2" charset="-122"/>
              </a:rPr>
              <a:t>二次电子像或背散射电子像</a:t>
            </a:r>
            <a:r>
              <a:rPr kumimoji="1" sz="3200" b="1">
                <a:latin typeface="Times New Roman" pitchFamily="18" charset="0"/>
              </a:rPr>
              <a:t>)</a:t>
            </a:r>
            <a:r>
              <a:rPr kumimoji="1" sz="3200" b="1">
                <a:latin typeface="宋体" pitchFamily="2" charset="-122"/>
              </a:rPr>
              <a:t>对照分析</a:t>
            </a:r>
            <a:r>
              <a:rPr kumimoji="1" sz="3200" b="1">
                <a:latin typeface="Times New Roman" pitchFamily="18" charset="0"/>
              </a:rPr>
              <a:t>,</a:t>
            </a:r>
            <a:r>
              <a:rPr kumimoji="1" sz="3200" b="1">
                <a:latin typeface="宋体" pitchFamily="2" charset="-122"/>
              </a:rPr>
              <a:t>能直观地获得元素在不同相或区域内的分布。</a:t>
            </a:r>
            <a:endParaRPr kumimoji="1" sz="3200" b="1">
              <a:latin typeface="宋体" pitchFamily="2" charset="-122"/>
            </a:endParaRPr>
          </a:p>
        </p:txBody>
      </p:sp>
      <p:sp>
        <p:nvSpPr>
          <p:cNvPr id="39940" name="Date Placeholder 1"/>
          <p:cNvSpPr>
            <a:spLocks noGrp="1"/>
          </p:cNvSpPr>
          <p:nvPr>
            <p:ph type="dt" sz="half"/>
          </p:nvPr>
        </p:nvSpPr>
        <p:spPr/>
        <p:txBody>
          <a:bodyPr/>
          <a:lstStyle/>
          <a:p>
            <a:pPr lvl="0"/>
            <a:endParaRPr sz="1400"/>
          </a:p>
        </p:txBody>
      </p:sp>
      <p:sp>
        <p:nvSpPr>
          <p:cNvPr id="39941" name="Footer Placeholder 2"/>
          <p:cNvSpPr>
            <a:spLocks noGrp="1"/>
          </p:cNvSpPr>
          <p:nvPr>
            <p:ph type="ftr" sz="quarter" idx="1"/>
          </p:nvPr>
        </p:nvSpPr>
        <p:spPr/>
        <p:txBody>
          <a:bodyPr/>
          <a:lstStyle/>
          <a:p>
            <a:pPr lvl="0" algn="ctr"/>
            <a:fld id="{020337F9-C9E7-4A23-8FC4-1CACA701DC1F}" type="footer">
              <a:rPr sz="1400"/>
              <a:t/>
            </a:fld>
            <a:endParaRPr sz="1400"/>
          </a:p>
        </p:txBody>
      </p:sp>
      <p:sp>
        <p:nvSpPr>
          <p:cNvPr id="39942" name="TextBox 3994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现代材料检测8章SE共58页，您现在浏览的是第29页!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https://d.book118.com/628101134116006030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167</Paragraphs>
  <Slides>30</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30</vt:i4>
      </vt:variant>
    </vt:vector>
  </HeadingPairs>
  <TitlesOfParts>
    <vt:vector baseType="lpstr" size="42">
      <vt:lpstr>Arial</vt:lpstr>
      <vt:lpstr>Calibri</vt:lpstr>
      <vt:lpstr>宋体</vt:lpstr>
      <vt:lpstr>楷体_GB2312</vt:lpstr>
      <vt:lpstr>华文新魏</vt:lpstr>
      <vt:lpstr>Times New Roman</vt:lpstr>
      <vt:lpstr>Wingdings</vt:lpstr>
      <vt:lpstr>Tahoma</vt:lpstr>
      <vt:lpstr>ËÎÌå</vt:lpstr>
      <vt:lpstr>宋体,Bold</vt:lpstr>
      <vt:lpstr>¿¬Ìå_GB2312</vt:lpstr>
      <vt:lpstr>Office Theme</vt:lpstr>
      <vt:lpstr>第八章  扫描电子显微分析</vt:lpstr>
      <vt:lpstr>History of SEM</vt:lpstr>
      <vt:lpstr>Features of SEM</vt:lpstr>
      <vt:lpstr>PowerPoint Presentation</vt:lpstr>
      <vt:lpstr>PowerPoint Presentation</vt:lpstr>
      <vt:lpstr>3. 扫描电镜的工作内容</vt:lpstr>
      <vt:lpstr>PowerPoint Presentation</vt:lpstr>
      <vt:lpstr>3.2 背散射电子像</vt:lpstr>
      <vt:lpstr>两种图像的对比</vt:lpstr>
      <vt:lpstr>PowerPoint Presentation</vt:lpstr>
      <vt:lpstr>3.扫描电镜的主要特征</vt:lpstr>
      <vt:lpstr>(3)景深大 </vt:lpstr>
      <vt:lpstr>(5)样品制备简单 </vt:lpstr>
      <vt:lpstr>PowerPoint Presentation</vt:lpstr>
      <vt:lpstr>2.粉体样品</vt:lpstr>
      <vt:lpstr>4. 扫描电镜应用实例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（b）能量色散谱仪EDS - Energy Dispersive Spectrometry</vt:lpstr>
      <vt:lpstr>PowerPoint Presentation</vt:lpstr>
      <vt:lpstr>能谱分析和波谱分析特点</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2024-09-07T08:17:21.676</cp:lastPrinted>
  <dcterms:created xsi:type="dcterms:W3CDTF">2024-09-07T00:17:21Z</dcterms:created>
  <dcterms:modified xsi:type="dcterms:W3CDTF">2024-09-07T00:17:23Z</dcterms:modified>
</cp:coreProperties>
</file>