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44D779-C530-4145-B63E-0D4A191D7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0D08BE-F2E7-4C80-8FD4-42A883986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170F3C-9CA5-42F2-AC6A-9D66128E1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73C78A-A1F4-48F9-AF1D-F442F64E8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935713-349A-4C07-AB6C-C0F86E6BD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4F4A6D-A21D-47EF-AA50-1ADCE07EF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FB4820-EC75-4395-A4D9-5F4172DAE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873C30-25BC-4298-A2DC-BF687F591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0DB769-B042-4046-8557-C88E27885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6E4550-CAA0-40A3-9627-E6D8F458B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E3CAE9-12A0-4CAC-A7DA-34E7D47AB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104057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粉碎性骨折的护理常规PPT\n## 1.粉碎性骨折的基本概念与病因\n### 1.1粉碎性骨折的定义与分类\n### 1.2粉碎性骨折的常见病因\n### 1.3粉碎性骨折的发病机制\n## 2.粉碎性骨折的诊断与治疗\n### 2.1粉碎性骨折的临床表现与诊断方法\n### 2.2粉碎性骨折的治疗原则与方法\n### 2.3粉碎性骨折的康复与功能锻炼\n## 3.粉碎性骨折的护理概述\n### 3.1粉碎性骨折护理的重要性\n### 3.2粉碎性骨折护理的目标与内容\n### 3.3粉碎性骨折护理的实施与评价\n## 4.粉碎性骨折的术前护理\n### 4.1术前心理护理与健康教育\n### 4.2术前生活护理与舒适度的改善\n### 4.3术前准备与用药指导\n## 5.粉碎性骨折的术后护理\n### 5.1术后生命体征监测与病情观察\n### 5.2术后伤口护理与感染预防\n### 5.3术后功能锻炼与康复指导\n## 6.粉碎性骨折的并发症预防与护理\n### 6.1并发症的预防措施与护理方法\n### 6.2并发症的观察与及时发现\n### 6.3并发症的处理与护理配合\n## 7.粉碎性骨折患者的生活指导与心理护理\n### 7.1生活指导与注意事项\n### 7.2心理护理与心理调适\n### 7.3患者教育与健康促进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粉碎性骨折的护理常规PPT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0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粉碎性骨折的基本概念与病因</a:t>
            </a:r>
            <a:endParaRPr/>
          </a:p>
        </p:txBody>
      </p:sp>
      <p:sp>
        <p:nvSpPr>
          <p:cNvPr id="121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2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6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定义：粉碎性骨折是指骨折碎片超过3块，骨折线呈粉碎状的骨折。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骨折碎片：骨折后，骨头断裂形成的碎片。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骨折线：骨折后，骨头断裂形成的线状结构。</a:t>
                </a:r>
                <a:endParaRPr/>
              </a:p>
            </p:txBody>
          </p:sp>
        </p:grpSp>
        <p:grpSp>
          <p:nvGrpSpPr>
            <p:cNvPr id="26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分类：根据骨折部位和粉碎程度的不同，粉碎性骨折可分为不同类型。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部位：如肱骨、股骨、胫骨等。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粉碎程度：如轻度粉碎、中度粉碎、重度粉碎等。</a:t>
                </a:r>
                <a:endParaRPr/>
              </a:p>
            </p:txBody>
          </p: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粉碎性骨折的定义与分类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外伤：如交通事故、高处坠落、重物打击等。</a:t>
                </a:r>
                <a:endParaRPr/>
              </a:p>
            </p:txBody>
          </p:sp>
          <p:sp>
            <p:nvSpPr>
              <p:cNvPr id="2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交通事故：如汽车、摩托车等交通工具发生碰撞。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高处坠落：如从楼梯、脚手架等高处坠落。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重物打击：如被重物砸伤、击打等。</a:t>
                </a:r>
                <a:endParaRPr/>
              </a:p>
            </p:txBody>
          </p:sp>
          <p:sp>
            <p:nvSpPr>
              <p:cNvPr id="27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病理性骨折：如骨质疏松、骨肿瘤等。</a:t>
                </a:r>
                <a:endParaRPr/>
              </a:p>
            </p:txBody>
          </p:sp>
          <p:sp>
            <p:nvSpPr>
              <p:cNvPr id="28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骨质疏松：由于骨密度降低，骨组织脆弱，易发生骨折。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骨肿瘤：如良性骨肿瘤、恶性骨肿瘤等，侵蚀骨组织，导致骨折。</a:t>
                </a:r>
                <a:endParaRPr/>
              </a:p>
            </p:txBody>
          </p:sp>
          <p:sp>
            <p:nvSpPr>
              <p:cNvPr id="28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粉碎性骨折的常见病因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外力作用：如直接暴力、间接暴力、旋转暴力等。</a:t>
                </a:r>
                <a:endParaRPr/>
              </a:p>
            </p:txBody>
          </p:sp>
          <p:sp>
            <p:nvSpPr>
              <p:cNvPr id="2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直接暴力：如外力直接作用于骨头，导致骨折。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间接暴力：如外力通过肌肉、韧带等间接作用于骨头，导致骨折。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旋转暴力：如外力使骨头发生旋转，导致骨折。</a:t>
                </a:r>
                <a:endParaRPr/>
              </a:p>
            </p:txBody>
          </p:sp>
          <p:sp>
            <p:nvSpPr>
              <p:cNvPr id="29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骨组织损伤：如骨折、骨裂、骨折碎片移位等。</a:t>
                </a:r>
                <a:endParaRPr/>
              </a:p>
            </p:txBody>
          </p:sp>
          <p:sp>
            <p:nvSpPr>
              <p:cNvPr id="3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骨折：骨头断裂，形成骨折线。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骨裂：骨头出现裂缝，未完全断裂。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骨折碎片移位：骨折后，骨折碎片发生移位，影响骨折愈合。</a:t>
                </a:r>
                <a:endParaRPr/>
              </a:p>
            </p:txBody>
          </p:sp>
          <p:sp>
            <p:nvSpPr>
              <p:cNvPr id="30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粉碎性骨折的发病机制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0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粉碎性骨折的诊断与治疗</a:t>
            </a:r>
            <a:endParaRPr/>
          </a:p>
        </p:txBody>
      </p:sp>
      <p:sp>
        <p:nvSpPr>
          <p:cNvPr id="311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312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临床表现：如疼痛、肿胀、活动受限等。</a:t>
                </a:r>
                <a:endParaRPr/>
              </a:p>
            </p:txBody>
          </p:sp>
          <p:sp>
            <p:nvSpPr>
              <p:cNvPr id="3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疼痛：骨折部位疼痛，活动后加重。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肿胀：骨折部位肿胀，皮肤紧张。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活动受限：骨折部位活动受限，不能正常活动。</a:t>
                </a:r>
                <a:endParaRPr/>
              </a:p>
            </p:txBody>
          </p:sp>
          <p:sp>
            <p:nvSpPr>
              <p:cNvPr id="31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诊断方法：如X线检查、CT检查、MRI检查等。</a:t>
                </a:r>
                <a:endParaRPr/>
              </a:p>
            </p:txBody>
          </p:sp>
          <p:sp>
            <p:nvSpPr>
              <p:cNvPr id="3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X线检查：通过X线片观察骨折部位和粉碎程度。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CT检查：通过计算机断层扫描观察骨折部位和粉碎程度。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MRI检查：通过磁共振成像观察骨折部位和周围软组织情况。</a:t>
                </a:r>
                <a:endParaRPr/>
              </a:p>
            </p:txBody>
          </p:sp>
          <p:sp>
            <p:nvSpPr>
              <p:cNvPr id="32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粉碎性骨折的临床表现与诊断方法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3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33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33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保守治疗：通过药物治疗、物理治疗等方法，促进骨折愈合。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手术治疗：通过手术复位、内固定等方法，修复骨折部位。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康复治疗：通过功能锻炼、物理治疗等方法，恢复关节功能。</a:t>
                </a:r>
                <a:endParaRPr/>
              </a:p>
            </p:txBody>
          </p:sp>
          <p:sp>
            <p:nvSpPr>
              <p:cNvPr id="33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治疗原则：如保守治疗、手术治疗、康复治疗等。</a:t>
                </a:r>
                <a:endParaRPr/>
              </a:p>
            </p:txBody>
          </p:sp>
          <p:sp>
            <p:nvSpPr>
              <p:cNvPr id="33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3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3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石膏固定：通过石膏固定骨折部位，促进骨折愈合。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钢板内固定：通过钢板固定骨折部位，修复骨折部位。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髓内钉内固定：通过髓内钉固定骨折部位，修复骨折部位。</a:t>
                </a:r>
                <a:endParaRPr/>
              </a:p>
            </p:txBody>
          </p:sp>
          <p:sp>
            <p:nvSpPr>
              <p:cNvPr id="34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治疗方法：如石膏固定、钢板内固定、髓内钉内固定等。</a:t>
                </a:r>
                <a:endParaRPr/>
              </a:p>
            </p:txBody>
          </p:sp>
          <p:sp>
            <p:nvSpPr>
              <p:cNvPr id="34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粉碎性骨折的治疗原则与方法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粉碎性骨折的康复与功能锻炼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4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康复治疗：如物理治疗、药物治疗等。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物理治疗：如热敷、按摩、电疗等，缓解疼痛，促进血液循环。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药物治疗：如消炎止痛药、促进骨折愈合药等，缓解症状，促进骨折愈合。</a:t>
                </a:r>
                <a:endParaRPr/>
              </a:p>
            </p:txBody>
          </p:sp>
          <p:pic>
            <p:nvPicPr>
              <p:cNvPr id="3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功能锻炼：如关节活动、肌肉锻炼等。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关节活动：通过活动关节，防止关节僵硬，恢复关节功能。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肌肉锻炼：通过锻炼肌肉，增强肌肉力量，保护关节，防止骨折复发。</a:t>
                </a:r>
                <a:endParaRPr/>
              </a:p>
            </p:txBody>
          </p:sp>
          <p:pic>
            <p:nvPicPr>
              <p:cNvPr id="3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粉碎性骨折的护理概述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3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促进骨折愈合：通过护理措施，如保持骨折部位稳定、预防感染等，促进骨折愈合。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预防并发症：通过护理措施，如观察病情、预防压疮等，预防并发症的发生。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提高生活质量：通过护理措施，如心理护理、生活指导等，提高患者的生活质量。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粉碎性骨折护理的重要性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" name="Group 18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09821" y="1823726"/>
            <a:ext cx="3286271" cy="4300566"/>
            <a:chOff x="7809821" y="1823726"/>
            <a:chExt cx="3286271" cy="4300566"/>
          </a:xfrm>
        </p:grpSpPr>
        <p:grpSp>
          <p:nvGrpSpPr>
            <p:cNvPr id="26" name="Group 43"/>
            <p:cNvGrpSpPr/>
            <p:nvPr/>
          </p:nvGrpSpPr>
          <p:grpSpPr>
            <a:xfrm>
              <a:off x="7809821" y="1823726"/>
              <a:ext cx="3286271" cy="1875094"/>
              <a:chOff x="7809821" y="1823726"/>
              <a:chExt cx="3286271" cy="1875094"/>
            </a:xfrm>
          </p:grpSpPr>
          <p:sp>
            <p:nvSpPr>
              <p:cNvPr id="27" name="TextBox 44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1823726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目标：如促进骨折愈合、预防并发症、提高生活质量等。</a:t>
                </a:r>
                <a:endParaRPr/>
              </a:p>
            </p:txBody>
          </p:sp>
        </p:grpSp>
        <p:grpSp>
          <p:nvGrpSpPr>
            <p:cNvPr id="28" name="Group 45"/>
            <p:cNvGrpSpPr/>
            <p:nvPr/>
          </p:nvGrpSpPr>
          <p:grpSpPr>
            <a:xfrm>
              <a:off x="7809821" y="4249198"/>
              <a:ext cx="3286271" cy="1875094"/>
              <a:chOff x="7809821" y="4249198"/>
              <a:chExt cx="3286271" cy="1875094"/>
            </a:xfrm>
          </p:grpSpPr>
          <p:sp>
            <p:nvSpPr>
              <p:cNvPr id="29" name="TextBox 46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4249198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内容：如生活护理、心理护理、并发症预防与护理等。</a:t>
                </a:r>
                <a:endParaRPr/>
              </a:p>
            </p:txBody>
          </p:sp>
        </p:grpSp>
      </p:grpSp>
      <p:sp>
        <p:nvSpPr>
          <p:cNvPr id="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43569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粉碎性骨折护理的目标与内容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20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粉碎性骨折护理的实施与评价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33268"/>
            <a:ext cx="10790200" cy="3973136"/>
            <a:chOff x="660396" y="1933268"/>
            <a:chExt cx="10790200" cy="3973136"/>
          </a:xfrm>
        </p:grpSpPr>
        <p:grpSp>
          <p:nvGrpSpPr>
            <p:cNvPr id="34" name="Group 19"/>
            <p:cNvGrpSpPr/>
            <p:nvPr/>
          </p:nvGrpSpPr>
          <p:grpSpPr>
            <a:xfrm>
              <a:off x="660396" y="1933268"/>
              <a:ext cx="10790199" cy="1854580"/>
              <a:chOff x="660395" y="1262089"/>
              <a:chExt cx="10790199" cy="1044000"/>
            </a:xfrm>
          </p:grpSpPr>
          <p:sp>
            <p:nvSpPr>
              <p:cNvPr id="35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vert="horz"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l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实施：如制定护理计划、执行护理措施、监测护理效果等。</a:t>
                </a:r>
                <a:endParaRPr/>
              </a:p>
            </p:txBody>
          </p:sp>
          <p:cxnSp>
            <p:nvCxnSpPr>
              <p:cNvPr id="38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9" name="Group 18"/>
            <p:cNvGrpSpPr/>
            <p:nvPr/>
          </p:nvGrpSpPr>
          <p:grpSpPr>
            <a:xfrm>
              <a:off x="660397" y="4036590"/>
              <a:ext cx="10790199" cy="1869814"/>
              <a:chOff x="660395" y="2380713"/>
              <a:chExt cx="10790199" cy="1052575"/>
            </a:xfrm>
          </p:grpSpPr>
          <p:sp>
            <p:nvSpPr>
              <p:cNvPr id="40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42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评价：如评价护理效果、反馈护理信息、调整护理计划等。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粉碎性骨折的术前护理</a:t>
            </a:r>
            <a:endParaRPr/>
          </a:p>
        </p:txBody>
      </p:sp>
      <p:sp>
        <p:nvSpPr>
          <p:cNvPr id="46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04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47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5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心理护理：如减轻患者焦虑、增强患者信心等。</a:t>
                </a:r>
                <a:endParaRPr/>
              </a:p>
            </p:txBody>
          </p:sp>
          <p:sp>
            <p:nvSpPr>
              <p:cNvPr id="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减轻焦虑：通过解释手术过程、提供心理支持等方法，减轻患者焦虑。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增强信心：通过介绍成功案例、鼓励患者配合治疗等方法，增强患者信心。</a:t>
                </a:r>
                <a:endParaRPr/>
              </a:p>
            </p:txBody>
          </p:sp>
          <p:sp>
            <p:nvSpPr>
              <p:cNvPr id="5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健康教育：如介绍疾病知识、指导患者配合手术等。</a:t>
                </a:r>
                <a:endParaRPr/>
              </a:p>
            </p:txBody>
          </p:sp>
          <p:sp>
            <p:nvSpPr>
              <p:cNvPr id="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介绍疾病知识：通过讲解粉碎性骨折的定义、病因、治疗方法等，帮助患者了解疾病。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指导患者配合手术：通过讲解术前准备、术后注意事项等，指导患者配合手术。</a:t>
                </a:r>
                <a:endParaRPr/>
              </a:p>
            </p:txBody>
          </p:sp>
          <p:sp>
            <p:nvSpPr>
              <p:cNvPr id="6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术前心理护理与健康教育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https://d.book118.com/628104057042006037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粉碎性骨折的护理常规PPT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2024-09-17T01:03:48.857</cp:lastPrinted>
  <dcterms:created xsi:type="dcterms:W3CDTF">2024-09-16T17:03:48Z</dcterms:created>
  <dcterms:modified xsi:type="dcterms:W3CDTF">2024-09-16T17:03:50Z</dcterms:modified>
</cp:coreProperties>
</file>