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4" r:id="rId15"/>
  </p:sldIdLst>
  <p:sldSz cx="12192000" cy="6858000"/>
  <p:notesSz cx="6858000" cy="9144000"/>
  <p:custDataLst>
    <p:tags r:id="rId1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tags" Target="tags/tag1.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heme" Target="theme/theme1.xml" /><Relationship Id="rId2" Type="http://schemas.openxmlformats.org/officeDocument/2006/relationships/slideMaster" Target="slideMasters/slideMaster2.xml" /><Relationship Id="rId20"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9221567C-5A4C-470C-99C6-836E001A7F0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03A6144B-51D1-4E12-AE85-81A71B54673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B5EF306D-78E1-4872-98F7-70209C42710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DF88B6DD-AC46-476A-86B9-84D517E4DD2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FE0BB6EA-C2E2-4317-9D2C-A365B9F39729}"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00229055-A22F-447C-B0DB-27D2265BAC99}"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142C9476-24CB-4EDE-962C-8B2A7E898B41}"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80A40686-01C5-418C-A010-1CE1E9FF1CC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5D533FF8-465C-4E25-A01C-F686F2D5321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4A14CF6-84F5-4201-B4E0-CEB3806FB62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0902C4AD-6065-46F6-B2C5-9894F1E4555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2.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2.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2.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628107122001006030"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620667" y="1924000"/>
            <a:ext cx="5976518" cy="21531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rgbClr val="FFFFFF">
                    <a:alpha val="100000"/>
                  </a:srgbClr>
                </a:solidFill>
                <a:latin typeface="Microsoft Yahei"/>
                <a:ea typeface="Microsoft Yahei"/>
                <a:cs typeface="Microsoft Yahei"/>
              </a:rPr>
              <a:t>管理学激励课件</a:t>
            </a:r>
          </a:p>
        </p:txBody>
      </p:sp>
      <p:sp>
        <p:nvSpPr>
          <p:cNvPr id="3" name="TextBox 3"/>
          <p:cNvSpPr txBox="1"/>
          <p:nvPr/>
        </p:nvSpPr>
        <p:spPr>
          <a:xfrm>
            <a:off x="790127" y="5195764"/>
            <a:ext cx="8024774" cy="48280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2025">
                <a:solidFill>
                  <a:srgbClr val="FFFFFF">
                    <a:alpha val="100000"/>
                  </a:srgbClr>
                </a:solidFill>
                <a:latin typeface="Microsoft Yahei"/>
                <a:ea typeface="Microsoft Yahei"/>
                <a:cs typeface="Microsoft Yahei"/>
              </a:rPr>
              <a:t>汇报人：</a:t>
            </a:r>
          </a:p>
        </p:txBody>
      </p:sp>
      <p:sp>
        <p:nvSpPr>
          <p:cNvPr id="4" name="TextBox 4"/>
          <p:cNvSpPr txBox="1"/>
          <p:nvPr/>
        </p:nvSpPr>
        <p:spPr>
          <a:xfrm>
            <a:off x="750406" y="5697617"/>
            <a:ext cx="7317638" cy="42184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2025">
                <a:solidFill>
                  <a:srgbClr val="FFFFFF">
                    <a:alpha val="100000"/>
                  </a:srgbClr>
                </a:solidFill>
                <a:latin typeface="Microsoft Yahei"/>
                <a:ea typeface="Microsoft Yahei"/>
                <a:cs typeface="Microsoft Yahei"/>
              </a:rPr>
              <a:t>202X-01-05</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297491" y="810388"/>
            <a:ext cx="5298183" cy="5298183"/>
          </a:xfrm>
          <a:prstGeom prst="ellipse">
            <a:avLst/>
          </a:prstGeom>
          <a:solidFill>
            <a:schemeClr val="accent1">
              <a:alpha val="14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938400" y="1451298"/>
            <a:ext cx="4016365" cy="401636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231235" y="2407957"/>
            <a:ext cx="3626990" cy="252374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7650" b="1">
                <a:solidFill>
                  <a:srgbClr val="FFFFFF">
                    <a:alpha val="100000"/>
                  </a:srgbClr>
                </a:solidFill>
                <a:latin typeface="Microsoft Yahei"/>
                <a:ea typeface="Microsoft Yahei"/>
                <a:cs typeface="Microsoft Yahei"/>
              </a:rPr>
              <a:t>目录</a:t>
            </a:r>
          </a:p>
        </p:txBody>
      </p:sp>
      <p:sp>
        <p:nvSpPr>
          <p:cNvPr id="5" name="TextBox 5"/>
          <p:cNvSpPr txBox="1"/>
          <p:nvPr/>
        </p:nvSpPr>
        <p:spPr>
          <a:xfrm>
            <a:off x="1401923" y="2066581"/>
            <a:ext cx="3089320" cy="104165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700">
                <a:solidFill>
                  <a:srgbClr val="FFFFFF">
                    <a:alpha val="100000"/>
                  </a:srgbClr>
                </a:solidFill>
                <a:latin typeface="Microsoft Yahei"/>
                <a:ea typeface="Microsoft Yahei"/>
                <a:cs typeface="Microsoft Yahei"/>
              </a:rPr>
              <a:t>contents</a:t>
            </a:r>
          </a:p>
        </p:txBody>
      </p:sp>
      <p:sp>
        <p:nvSpPr>
          <p:cNvPr id="6" name="TextBox 6"/>
          <p:cNvSpPr txBox="1"/>
          <p:nvPr/>
        </p:nvSpPr>
        <p:spPr>
          <a:xfrm>
            <a:off x="5922569" y="1019175"/>
            <a:ext cx="5810250" cy="481965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激励理论</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激励方法</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管理学激励案例</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激励的未来发展</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管理学激励的挑战与对策</a:t>
            </a:r>
          </a:p>
        </p:txBody>
      </p:sp>
      <p:sp>
        <p:nvSpPr>
          <p:cNvPr id="7" name="AutoShape 7"/>
          <p:cNvSpPr/>
          <p:nvPr/>
        </p:nvSpPr>
        <p:spPr>
          <a:xfrm>
            <a:off x="11307391" y="332232"/>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1736478" y="332232"/>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1346376" y="332232"/>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11307391" y="508550"/>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1736478" y="508550"/>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11346376" y="508550"/>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1307391" y="684869"/>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1736478" y="684869"/>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1346376" y="684869"/>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86904" y="1832059"/>
            <a:ext cx="7686675" cy="9906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5775" b="1">
                <a:solidFill>
                  <a:srgbClr val="FFFFFF">
                    <a:alpha val="100000"/>
                  </a:srgbClr>
                </a:solidFill>
                <a:latin typeface="Microsoft Yahei"/>
                <a:ea typeface="Microsoft Yahei"/>
                <a:cs typeface="Microsoft Yahei"/>
              </a:rPr>
              <a:t>01</a:t>
            </a:r>
          </a:p>
        </p:txBody>
      </p:sp>
      <p:sp>
        <p:nvSpPr>
          <p:cNvPr id="3" name="TextBox 3"/>
          <p:cNvSpPr txBox="1"/>
          <p:nvPr/>
        </p:nvSpPr>
        <p:spPr>
          <a:xfrm>
            <a:off x="486904" y="2975515"/>
            <a:ext cx="6486525" cy="20002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5175" b="1">
                <a:solidFill>
                  <a:srgbClr val="FFFFFF">
                    <a:alpha val="100000"/>
                  </a:srgbClr>
                </a:solidFill>
                <a:latin typeface="Microsoft Yahei"/>
                <a:ea typeface="Microsoft Yahei"/>
                <a:cs typeface="Microsoft Yahei"/>
              </a:rPr>
              <a:t>激励理论</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tretch>
            <a:fillRect/>
          </a:stretch>
        </p:blipFill>
        <p:spPr>
          <a:xfrm>
            <a:off x="939482" y="1415327"/>
            <a:ext cx="4843295"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该理论认为人的需求可以分为五个层次，从低到高依次是生理需求、安全需求、社交需求、尊重需求和自我实现需求。满足不同层次的需求可以激发员工的积极性和工作动力。</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需求层次理论</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该理论认为有两种因素可以激励员工，即保健因素和激励因素。保健因素是员工认为自己应该得到的待遇，如工资、福利等；激励因素则是能带来工作满足感的因素，如晋升机会、工作成就感等。</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双因素理论</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内容型激励理论</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1160" b="1160"/>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该理论认为人们采取某项行动的激励程度取决于他们对行动结果的价值评价以及预计实现该结果的概率。即激励程度取决于期望值和效价的乘积。</a:t>
            </a:r>
            <a:endParaRPr lang="en-US" sz="1100"/>
          </a:p>
        </p:txBody>
      </p:sp>
      <p:sp>
        <p:nvSpPr>
          <p:cNvPr id="5" name="AutoShape 5"/>
          <p:cNvSpPr/>
          <p:nvPr/>
        </p:nvSpPr>
        <p:spPr>
          <a:xfrm>
            <a:off x="601724" y="4315960"/>
            <a:ext cx="3052052"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该理论关注员工对报酬公平性的感受。员工会将个人投入与产出的比率与他人的投入产出比率进行比较，从而影响他们的积极性和工作动力。</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过程型激励理论</a:t>
              </a:r>
            </a:p>
          </p:txBody>
        </p:sp>
      </p:grpSp>
      <p:sp>
        <p:nvSpPr>
          <p:cNvPr id="28" name="AutoShape 28"/>
          <p:cNvSpPr/>
          <p:nvPr/>
        </p:nvSpPr>
        <p:spPr>
          <a:xfrm>
            <a:off x="601724" y="3976765"/>
            <a:ext cx="2936423" cy="33919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公平理论</a:t>
            </a:r>
            <a:endParaRPr lang="en-US" sz="1100"/>
          </a:p>
        </p:txBody>
      </p:sp>
      <p:sp>
        <p:nvSpPr>
          <p:cNvPr id="29" name="AutoShape 29"/>
          <p:cNvSpPr/>
          <p:nvPr/>
        </p:nvSpPr>
        <p:spPr>
          <a:xfrm>
            <a:off x="563624" y="1405309"/>
            <a:ext cx="2936423" cy="33919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期望理论</a:t>
            </a:r>
            <a:endParaRPr lang="en-US" sz="1100"/>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强化理论</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该理论认为行为的结果对行为本身有强化作用，正强化可以增加行为发生的概率，负强化可以减少行为发生的概率。通过奖励和惩罚来引导员工的行为。</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归因理论</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该理论认为人们会对自己和他人的行为结果进行归因分析，从而影响他们的情感和行为。通过改变员工的归因来改变他们的行为和情感反应，进而影响他们的积极性和工作动力。</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12500" r="12500"/>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行为改造型激励理论</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86904" y="1832059"/>
            <a:ext cx="7686675" cy="9906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5775" b="1">
                <a:solidFill>
                  <a:srgbClr val="FFFFFF">
                    <a:alpha val="100000"/>
                  </a:srgbClr>
                </a:solidFill>
                <a:latin typeface="Microsoft Yahei"/>
                <a:ea typeface="Microsoft Yahei"/>
                <a:cs typeface="Microsoft Yahei"/>
              </a:rPr>
              <a:t>02</a:t>
            </a:r>
          </a:p>
        </p:txBody>
      </p:sp>
      <p:sp>
        <p:nvSpPr>
          <p:cNvPr id="3" name="TextBox 3"/>
          <p:cNvSpPr txBox="1"/>
          <p:nvPr/>
        </p:nvSpPr>
        <p:spPr>
          <a:xfrm>
            <a:off x="486904" y="2975515"/>
            <a:ext cx="6486525" cy="20002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5175" b="1">
                <a:solidFill>
                  <a:srgbClr val="FFFFFF">
                    <a:alpha val="100000"/>
                  </a:srgbClr>
                </a:solidFill>
                <a:latin typeface="Microsoft Yahei"/>
                <a:ea typeface="Microsoft Yahei"/>
                <a:cs typeface="Microsoft Yahei"/>
              </a:rPr>
              <a:t>激励方法</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2">
              <a:lumMod val="75000"/>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404" y="1375400"/>
            <a:ext cx="11247191" cy="4699510"/>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alphaModFix/>
          </a:blip>
          <a:srcRect l="12500" r="12500"/>
          <a:stretch>
            <a:fillRect/>
          </a:stretch>
        </p:blipFill>
        <p:spPr>
          <a:xfrm>
            <a:off x="740688" y="1168478"/>
            <a:ext cx="3679824" cy="4906431"/>
          </a:xfrm>
          <a:prstGeom prst="parallelogram">
            <a:avLst/>
          </a:prstGeom>
        </p:spPr>
      </p:pic>
      <p:sp>
        <p:nvSpPr>
          <p:cNvPr id="5" name="AutoShape 5"/>
          <p:cNvSpPr/>
          <p:nvPr/>
        </p:nvSpPr>
        <p:spPr>
          <a:xfrm>
            <a:off x="2499430" y="6236295"/>
            <a:ext cx="9220165"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83810" y="6236295"/>
            <a:ext cx="740059"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375876" y="6200641"/>
            <a:ext cx="158719" cy="15871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607200" y="6207253"/>
            <a:ext cx="147382" cy="147382"/>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827186" y="6213864"/>
            <a:ext cx="136045" cy="136045"/>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2027323" y="6220476"/>
            <a:ext cx="124708" cy="12470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2224635" y="6214895"/>
            <a:ext cx="113371" cy="11337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754880" y="1727606"/>
            <a:ext cx="6467541"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总结词</a:t>
            </a:r>
          </a:p>
        </p:txBody>
      </p:sp>
      <p:sp>
        <p:nvSpPr>
          <p:cNvPr id="13" name="TextBox 13"/>
          <p:cNvSpPr txBox="1"/>
          <p:nvPr/>
        </p:nvSpPr>
        <p:spPr>
          <a:xfrm>
            <a:off x="4754880" y="230400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物质激励是通过满足员工的物质需求来激发其积极性的方法。</a:t>
            </a:r>
          </a:p>
        </p:txBody>
      </p:sp>
      <p:sp>
        <p:nvSpPr>
          <p:cNvPr id="14" name="TextBox 14"/>
          <p:cNvSpPr txBox="1"/>
          <p:nvPr/>
        </p:nvSpPr>
        <p:spPr>
          <a:xfrm>
            <a:off x="4754880" y="3783405"/>
            <a:ext cx="6240618"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详细描述</a:t>
            </a:r>
          </a:p>
        </p:txBody>
      </p:sp>
      <p:sp>
        <p:nvSpPr>
          <p:cNvPr id="15" name="TextBox 15"/>
          <p:cNvSpPr txBox="1"/>
          <p:nvPr/>
        </p:nvSpPr>
        <p:spPr>
          <a:xfrm>
            <a:off x="4754880" y="4436820"/>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提供具有竞争力的薪酬福利，如涨工资、奖金、津贴等；提供良好的工作环境和设施，如舒适的工作空间、先进的设备等；提供与工作相关的奖励，如股票期权、利润分享等。</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物质激励</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1477192" y="3522743"/>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568117" y="1927706"/>
            <a:ext cx="2204933" cy="2157159"/>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4067465" y="3482773"/>
            <a:ext cx="2116735" cy="2070873"/>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566823" y="2336206"/>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6184200" y="2878170"/>
            <a:ext cx="461677" cy="550831"/>
            <a:chOff x="6184200" y="2878170"/>
            <a:chExt cx="461677" cy="550831"/>
          </a:xfrm>
        </p:grpSpPr>
        <p:sp>
          <p:nvSpPr>
            <p:cNvPr id="7" name="Freeform 7"/>
            <p:cNvSpPr/>
            <p:nvPr/>
          </p:nvSpPr>
          <p:spPr>
            <a:xfrm>
              <a:off x="6350411" y="2984088"/>
              <a:ext cx="147161" cy="176213"/>
            </a:xfrm>
            <a:custGeom>
              <a:rect l="l" t="t"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184200" y="2878170"/>
              <a:ext cx="461677" cy="550831"/>
            </a:xfrm>
            <a:custGeom>
              <a:rect l="l" t="t"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996032" y="4065529"/>
            <a:ext cx="664560" cy="579786"/>
            <a:chOff x="1996032" y="4065529"/>
            <a:chExt cx="664560" cy="579786"/>
          </a:xfrm>
        </p:grpSpPr>
        <p:sp>
          <p:nvSpPr>
            <p:cNvPr id="10" name="Freeform 10"/>
            <p:cNvSpPr/>
            <p:nvPr/>
          </p:nvSpPr>
          <p:spPr>
            <a:xfrm>
              <a:off x="1996032" y="4204879"/>
              <a:ext cx="440436" cy="440436"/>
            </a:xfrm>
            <a:custGeom>
              <a:rect l="l" t="t"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2341695" y="4065529"/>
              <a:ext cx="318897" cy="316706"/>
            </a:xfrm>
            <a:custGeom>
              <a:rect l="l" t="t" r="r" b="b"/>
              <a:pathLst>
                <a:path w="120"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4836987" y="4210981"/>
            <a:ext cx="577691" cy="614457"/>
            <a:chOff x="4836987" y="4210981"/>
            <a:chExt cx="577691" cy="614457"/>
          </a:xfrm>
        </p:grpSpPr>
        <p:sp>
          <p:nvSpPr>
            <p:cNvPr id="13" name="Freeform 13"/>
            <p:cNvSpPr/>
            <p:nvPr/>
          </p:nvSpPr>
          <p:spPr>
            <a:xfrm>
              <a:off x="5174934" y="4210981"/>
              <a:ext cx="239744" cy="269843"/>
            </a:xfrm>
            <a:custGeom>
              <a:rect l="l" t="t"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4836987" y="4396146"/>
              <a:ext cx="461677" cy="429292"/>
            </a:xfrm>
            <a:custGeom>
              <a:rect l="l" t="t"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976433" y="4512066"/>
              <a:ext cx="195167" cy="181737"/>
            </a:xfrm>
            <a:custGeom>
              <a:rect l="l" t="t"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84541" y="4461869"/>
              <a:ext cx="113728" cy="129349"/>
            </a:xfrm>
            <a:custGeom>
              <a:rect l="l" t="t"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3390861" y="2655299"/>
            <a:ext cx="559445" cy="701973"/>
            <a:chOff x="3390861" y="2655299"/>
            <a:chExt cx="559445" cy="701973"/>
          </a:xfrm>
        </p:grpSpPr>
        <p:sp>
          <p:nvSpPr>
            <p:cNvPr id="18" name="Freeform 18"/>
            <p:cNvSpPr/>
            <p:nvPr/>
          </p:nvSpPr>
          <p:spPr>
            <a:xfrm>
              <a:off x="3782073" y="2655299"/>
              <a:ext cx="168233" cy="183703"/>
            </a:xfrm>
            <a:custGeom>
              <a:rect l="l" t="t" r="r" b="b"/>
              <a:pathLst>
                <a:path w="125" h="140">
                  <a:moveTo>
                    <a:pt x="0" y="57"/>
                  </a:moveTo>
                  <a:lnTo>
                    <a:pt x="48" y="0"/>
                  </a:lnTo>
                  <a:lnTo>
                    <a:pt x="126" y="85"/>
                  </a:lnTo>
                  <a:lnTo>
                    <a:pt x="78" y="140"/>
                  </a:lnTo>
                  <a:lnTo>
                    <a:pt x="0" y="57"/>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3564454" y="2751018"/>
              <a:ext cx="296432" cy="326720"/>
            </a:xfrm>
            <a:custGeom>
              <a:rect l="l" t="t"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3390861" y="3012170"/>
              <a:ext cx="467288" cy="345102"/>
            </a:xfrm>
            <a:custGeom>
              <a:rect l="l" t="t" r="r" b="b"/>
              <a:pathLst>
                <a:path w="148" h="110">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精神激励</a:t>
              </a:r>
            </a:p>
          </p:txBody>
        </p:sp>
      </p:grpSp>
      <p:grpSp>
        <p:nvGrpSpPr>
          <p:cNvPr id="43" name="Group 43"/>
          <p:cNvGrpSpPr/>
          <p:nvPr/>
        </p:nvGrpSpPr>
        <p:grpSpPr>
          <a:xfrm>
            <a:off x="7809821" y="1388973"/>
            <a:ext cx="2987778" cy="490334"/>
            <a:chOff x="7809821" y="1388973"/>
            <a:chExt cx="2987778" cy="490334"/>
          </a:xfrm>
        </p:grpSpPr>
        <p:sp>
          <p:nvSpPr>
            <p:cNvPr id="44" name="TextBox 44"/>
            <p:cNvSpPr txBox="1"/>
            <p:nvPr/>
          </p:nvSpPr>
          <p:spPr>
            <a:xfrm>
              <a:off x="7809821" y="1388973"/>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总结词</a:t>
              </a:r>
            </a:p>
          </p:txBody>
        </p:sp>
      </p:grpSp>
      <p:grpSp>
        <p:nvGrpSpPr>
          <p:cNvPr id="45" name="Group 45"/>
          <p:cNvGrpSpPr/>
          <p:nvPr/>
        </p:nvGrpSpPr>
        <p:grpSpPr>
          <a:xfrm>
            <a:off x="7809821" y="1823726"/>
            <a:ext cx="3286271" cy="1875094"/>
            <a:chOff x="7809821" y="1823726"/>
            <a:chExt cx="3286271" cy="1875094"/>
          </a:xfrm>
        </p:grpSpPr>
        <p:sp>
          <p:nvSpPr>
            <p:cNvPr id="46" name="TextBox 46"/>
            <p:cNvSpPr txBox="1"/>
            <p:nvPr/>
          </p:nvSpPr>
          <p:spPr>
            <a:xfrm>
              <a:off x="7809821" y="1823726"/>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精神激励是通过满足员工的精神需求来激发其积极性的方法。</a:t>
              </a:r>
            </a:p>
          </p:txBody>
        </p:sp>
      </p:grpSp>
      <p:grpSp>
        <p:nvGrpSpPr>
          <p:cNvPr id="47" name="Group 47"/>
          <p:cNvGrpSpPr/>
          <p:nvPr/>
        </p:nvGrpSpPr>
        <p:grpSpPr>
          <a:xfrm>
            <a:off x="7809821" y="3814445"/>
            <a:ext cx="2987778" cy="490334"/>
            <a:chOff x="7809821" y="3814445"/>
            <a:chExt cx="2987778" cy="490334"/>
          </a:xfrm>
        </p:grpSpPr>
        <p:sp>
          <p:nvSpPr>
            <p:cNvPr id="48" name="TextBox 48"/>
            <p:cNvSpPr txBox="1"/>
            <p:nvPr/>
          </p:nvSpPr>
          <p:spPr>
            <a:xfrm>
              <a:off x="7809821" y="3814445"/>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详细描述</a:t>
              </a:r>
            </a:p>
          </p:txBody>
        </p:sp>
      </p:grpSp>
      <p:grpSp>
        <p:nvGrpSpPr>
          <p:cNvPr id="49" name="Group 49"/>
          <p:cNvGrpSpPr/>
          <p:nvPr/>
        </p:nvGrpSpPr>
        <p:grpSpPr>
          <a:xfrm>
            <a:off x="7809821" y="4249198"/>
            <a:ext cx="3286271" cy="1875094"/>
            <a:chOff x="7809821" y="4249198"/>
            <a:chExt cx="3286271" cy="1875094"/>
          </a:xfrm>
        </p:grpSpPr>
        <p:sp>
          <p:nvSpPr>
            <p:cNvPr id="50" name="TextBox 50"/>
            <p:cNvSpPr txBox="1"/>
            <p:nvPr/>
          </p:nvSpPr>
          <p:spPr>
            <a:xfrm>
              <a:off x="7809821" y="4249198"/>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给予员工充分的认可和表扬，使其感到被重视和尊重；提供发展机会，如培训、晋升等，使员工不断成长和进步；营造良好的组织文化，增强员工的归属感和忠诚度。</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574694" y="1423099"/>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总结词</a:t>
            </a:r>
          </a:p>
        </p:txBody>
      </p:sp>
      <p:sp>
        <p:nvSpPr>
          <p:cNvPr id="3" name="AutoShape 3"/>
          <p:cNvSpPr/>
          <p:nvPr/>
        </p:nvSpPr>
        <p:spPr>
          <a:xfrm>
            <a:off x="125016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19725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188000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6" name="Connector 6"/>
          <p:cNvCxnSpPr/>
          <p:nvPr/>
        </p:nvCxnSpPr>
        <p:spPr>
          <a:xfrm>
            <a:off x="1951634" y="6029346"/>
            <a:ext cx="10254150"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7" name="TextBox 7"/>
          <p:cNvSpPr txBox="1"/>
          <p:nvPr/>
        </p:nvSpPr>
        <p:spPr>
          <a:xfrm>
            <a:off x="3574694" y="1913291"/>
            <a:ext cx="777693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竞争激励是通过引入竞争机制来激发员工的积极性。</a:t>
            </a:r>
          </a:p>
        </p:txBody>
      </p:sp>
      <p:sp>
        <p:nvSpPr>
          <p:cNvPr id="8" name="TextBox 8"/>
          <p:cNvSpPr txBox="1"/>
          <p:nvPr/>
        </p:nvSpPr>
        <p:spPr>
          <a:xfrm>
            <a:off x="1197254" y="3971227"/>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详细描述</a:t>
            </a:r>
          </a:p>
        </p:txBody>
      </p:sp>
      <p:sp>
        <p:nvSpPr>
          <p:cNvPr id="9" name="TextBox 9"/>
          <p:cNvSpPr txBox="1"/>
          <p:nvPr/>
        </p:nvSpPr>
        <p:spPr>
          <a:xfrm>
            <a:off x="1197254" y="4461419"/>
            <a:ext cx="7806355"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建立竞争性的工作氛围，鼓励员工之间相互竞争、比较和超越；制定具有挑战性的目标和任务，激发员工的斗志和创造力；提供竞争性的绩效评估和奖励机制，使员工感到自己的努力和贡献被认可。</a:t>
            </a:r>
          </a:p>
        </p:txBody>
      </p:sp>
      <p:sp>
        <p:nvSpPr>
          <p:cNvPr id="10" name="AutoShape 10"/>
          <p:cNvSpPr/>
          <p:nvPr/>
        </p:nvSpPr>
        <p:spPr>
          <a:xfrm>
            <a:off x="3552256" y="3306002"/>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3499345"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182096"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a:off x="4253725" y="3380232"/>
            <a:ext cx="10254150"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竞争激励</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目标激励是通过设置明确、可实现的目标来激发员工的积极性。</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总结词</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Microsoft Yahei"/>
                <a:ea typeface="Microsoft Yahei"/>
                <a:cs typeface="Microsoft Yahei"/>
              </a:rPr>
              <a:t>与员工共同制定明确、具体的工作目标，确保员工清楚自己的职责和期望；定期对目标进行评估和调整，确保目标具有可行性和挑战性；提供及时的反馈和指导，帮助员工实现目标并取得成功。</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alpha val="100000"/>
                  </a:schemeClr>
                </a:solidFill>
                <a:latin typeface="Microsoft Yahei"/>
                <a:ea typeface="Microsoft Yahei"/>
                <a:cs typeface="Microsoft Yahei"/>
              </a:rPr>
              <a:t>详细描述</a:t>
            </a:r>
          </a:p>
        </p:txBody>
      </p:sp>
      <p:cxnSp>
        <p:nvCxnSpPr>
          <p:cNvPr id="8" name="Connector 8"/>
          <p:cNvCxnSpPr/>
          <p:nvPr/>
        </p:nvCxnSpPr>
        <p:spPr>
          <a:xfrm>
            <a:off x="1473659" y="4829453"/>
            <a:ext cx="9220298" cy="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目标激励</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86904" y="1832059"/>
            <a:ext cx="7686675" cy="9906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5775" b="1">
                <a:solidFill>
                  <a:srgbClr val="FFFFFF">
                    <a:alpha val="100000"/>
                  </a:srgbClr>
                </a:solidFill>
                <a:latin typeface="Microsoft Yahei"/>
                <a:ea typeface="Microsoft Yahei"/>
                <a:cs typeface="Microsoft Yahei"/>
              </a:rPr>
              <a:t>03</a:t>
            </a:r>
          </a:p>
        </p:txBody>
      </p:sp>
      <p:sp>
        <p:nvSpPr>
          <p:cNvPr id="3" name="TextBox 3"/>
          <p:cNvSpPr txBox="1"/>
          <p:nvPr/>
        </p:nvSpPr>
        <p:spPr>
          <a:xfrm>
            <a:off x="486904" y="2975515"/>
            <a:ext cx="6486525" cy="20002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5175" b="1">
                <a:solidFill>
                  <a:srgbClr val="FFFFFF">
                    <a:alpha val="100000"/>
                  </a:srgbClr>
                </a:solidFill>
                <a:latin typeface="Microsoft Yahei"/>
                <a:ea typeface="Microsoft Yahei"/>
                <a:cs typeface="Microsoft Yahei"/>
              </a:rPr>
              <a:t>管理学激励案例</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https://d.book118.com/628107122001006030</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001D4F"/>
      </a:lt1>
      <a:dk2>
        <a:srgbClr val="DEF6FF"/>
      </a:dk2>
      <a:lt2>
        <a:srgbClr val="000000"/>
      </a:lt2>
      <a:accent1>
        <a:srgbClr val="00B6FF"/>
      </a:accent1>
      <a:accent2>
        <a:srgbClr val="405DFF"/>
      </a:accent2>
      <a:accent3>
        <a:srgbClr val="2947E8"/>
      </a:accent3>
      <a:accent4>
        <a:srgbClr val="27DFF4"/>
      </a:accent4>
      <a:accent5>
        <a:srgbClr val="2FE8B7"/>
      </a:accent5>
      <a:accent6>
        <a:srgbClr val="FCC526"/>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52</Paragraphs>
  <Slides>13</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13</vt:i4>
      </vt:variant>
    </vt:vector>
  </HeadingPairs>
  <TitlesOfParts>
    <vt:vector baseType="lpstr" size="17">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2024-09-06T03:03:41.158</cp:lastPrinted>
  <dcterms:created xsi:type="dcterms:W3CDTF">2024-09-05T19:03:41Z</dcterms:created>
  <dcterms:modified xsi:type="dcterms:W3CDTF">2024-09-05T19:03:43Z</dcterms:modified>
</cp:coreProperties>
</file>