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3B12C6C-17D9-41AD-B159-5CA100D064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7CAD53-01C1-4FBC-87F9-7955E7DD2A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A06B790-29EA-45AD-9758-A288684378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1F55122-D782-4809-8DE6-8921637FCE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9D07EEB-5370-447B-B9D6-EF537C42EC4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1A1CA7A-63B2-4FCE-89E6-74B035BE093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7D8DFA2-4357-4AAE-A7DE-FB15E42BF9D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BFD67D-EA7A-4E09-9A52-CB972FD47B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01ACEA3-6909-41C6-9F91-2CBFCCBFC2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FE3BF2-D996-404E-B46C-FD15F628FD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2FB8F3-E527-41E8-92F7-7A1B79531D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8112000131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肘关节镜检查在网球肘病变中的作用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肘关节镜检查概述</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网球肘病变简介</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肘关节镜检查在网球肘病变中应用价值</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肘关节镜检查操作技巧与注意事项</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临床效果评价及案例分享</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总结与展望</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01</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肘关节镜检查概述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肘关节镜检查是一种通过小型摄像头和相关器械对肘关节内部进行直接观察和诊断的医疗技术。</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旨在评估肘关节内部结构，诊断关节病变，指导治疗，以及进行某些微创手术。</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025" r="16025"/>
          <a:stretch>
            <a:fillRect/>
          </a:stretch>
        </p:blipFill>
        <p:spPr>
          <a:xfrm>
            <a:off x="6913630" y="790094"/>
            <a:ext cx="4562665" cy="5668338"/>
          </a:xfrm>
          <a:prstGeom prst="rect">
            <a:avLst/>
          </a:prstGeom>
        </p:spPr>
      </p:pic>
      <p:sp>
        <p:nvSpPr>
          <p:cNvPr id="3" name="AutoShape 3"/>
          <p:cNvSpPr/>
          <p:nvPr/>
        </p:nvSpPr>
        <p:spPr>
          <a:xfrm>
            <a:off x="2470150" y="1725613"/>
            <a:ext cx="1614488" cy="46672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606925" y="1597025"/>
            <a:ext cx="3244850" cy="72548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606925" y="2544763"/>
            <a:ext cx="3244850" cy="72707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606925" y="3494088"/>
            <a:ext cx="3244850" cy="725487"/>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606925" y="4443413"/>
            <a:ext cx="3244850" cy="725487"/>
          </a:xfrm>
          <a:prstGeom prst="rect">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06925" y="5392738"/>
            <a:ext cx="3244850" cy="725487"/>
          </a:xfrm>
          <a:prstGeom prst="rect">
            <a:avLst/>
          </a:prstGeom>
          <a:solidFill>
            <a:schemeClr val="accent5">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16200000">
            <a:off x="3984625" y="1700213"/>
            <a:ext cx="722313" cy="522287"/>
          </a:xfrm>
          <a:prstGeom prst="trapezoid">
            <a:avLst>
              <a:gd name="adj" fmla="val 25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159000" y="2676525"/>
            <a:ext cx="1925638" cy="46672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16200000">
            <a:off x="3984625" y="2649538"/>
            <a:ext cx="722313" cy="522287"/>
          </a:xfrm>
          <a:prstGeom prst="trapezoid">
            <a:avLst>
              <a:gd name="adj" fmla="val 25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852613" y="3624263"/>
            <a:ext cx="2232025" cy="466725"/>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16200000">
            <a:off x="3984625" y="3598863"/>
            <a:ext cx="722313" cy="522287"/>
          </a:xfrm>
          <a:prstGeom prst="trapezoid">
            <a:avLst>
              <a:gd name="adj" fmla="val 25000"/>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550988" y="4573588"/>
            <a:ext cx="2533650" cy="466725"/>
          </a:xfrm>
          <a:prstGeom prst="rect">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16200000">
            <a:off x="3984626" y="4546600"/>
            <a:ext cx="722312" cy="522287"/>
          </a:xfrm>
          <a:prstGeom prst="trapezoid">
            <a:avLst>
              <a:gd name="adj" fmla="val 25000"/>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11250" y="5529263"/>
            <a:ext cx="2973388" cy="466725"/>
          </a:xfrm>
          <a:prstGeom prst="rect">
            <a:avLst/>
          </a:prstGeom>
          <a:solidFill>
            <a:schemeClr val="accent5">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rot="16200000">
            <a:off x="3984625" y="5491163"/>
            <a:ext cx="722313" cy="522287"/>
          </a:xfrm>
          <a:prstGeom prst="trapezoid">
            <a:avLst>
              <a:gd name="adj" fmla="val 25000"/>
            </a:avLst>
          </a:prstGeom>
          <a:solidFill>
            <a:schemeClr val="accent5">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355440" y="118708"/>
            <a:ext cx="8413466" cy="619125"/>
            <a:chOff x="355440" y="118708"/>
            <a:chExt cx="8413466" cy="619125"/>
          </a:xfrm>
        </p:grpSpPr>
        <p:sp>
          <p:nvSpPr>
            <p:cNvPr id="19" name="TextBox 19"/>
            <p:cNvSpPr txBox="1"/>
            <p:nvPr/>
          </p:nvSpPr>
          <p:spPr>
            <a:xfrm>
              <a:off x="948881" y="118708"/>
              <a:ext cx="7820025" cy="6191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400" b="1">
                  <a:solidFill>
                    <a:schemeClr val="accent1">
                      <a:alpha val="100000"/>
                    </a:schemeClr>
                  </a:solidFill>
                  <a:latin typeface="Microsoft Yahei"/>
                  <a:ea typeface="Microsoft Yahei"/>
                  <a:cs typeface="Microsoft Yahei"/>
                </a:rPr>
                <a:t>检查方法与步骤</a:t>
              </a:r>
            </a:p>
          </p:txBody>
        </p:sp>
        <p:sp>
          <p:nvSpPr>
            <p:cNvPr id="20" name="AutoShape 20"/>
            <p:cNvSpPr/>
            <p:nvPr/>
          </p:nvSpPr>
          <p:spPr>
            <a:xfrm>
              <a:off x="355440" y="277586"/>
              <a:ext cx="65740" cy="657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49257" y="275282"/>
              <a:ext cx="61044" cy="61044"/>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38379" y="276623"/>
              <a:ext cx="58363" cy="58363"/>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24819" y="283630"/>
              <a:ext cx="54092" cy="54092"/>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06988" y="280402"/>
              <a:ext cx="51245" cy="51245"/>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355440" y="369597"/>
              <a:ext cx="65740" cy="657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49257" y="367292"/>
              <a:ext cx="61044" cy="61044"/>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38379" y="368633"/>
              <a:ext cx="58363" cy="58363"/>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24819" y="375641"/>
              <a:ext cx="54092" cy="54092"/>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06988" y="372412"/>
              <a:ext cx="51245" cy="51245"/>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355440" y="461608"/>
              <a:ext cx="65740" cy="657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49257" y="459303"/>
              <a:ext cx="61044" cy="61044"/>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38379" y="460644"/>
              <a:ext cx="58363" cy="58363"/>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24819" y="467652"/>
              <a:ext cx="54092" cy="54092"/>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06988" y="464423"/>
              <a:ext cx="51245" cy="51245"/>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355440" y="553618"/>
              <a:ext cx="65740" cy="657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49257" y="551314"/>
              <a:ext cx="61044" cy="61044"/>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38379" y="552655"/>
              <a:ext cx="58363" cy="58363"/>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24819" y="559663"/>
              <a:ext cx="54092" cy="54092"/>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06988" y="556434"/>
              <a:ext cx="51245" cy="51245"/>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0" name="TextBox 40"/>
          <p:cNvSpPr txBox="1"/>
          <p:nvPr/>
        </p:nvSpPr>
        <p:spPr>
          <a:xfrm>
            <a:off x="2370277" y="1725613"/>
            <a:ext cx="1923592" cy="46672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rgbClr val="FFFEFE">
                    <a:alpha val="100000"/>
                  </a:srgbClr>
                </a:solidFill>
                <a:latin typeface="Microsoft Yahei"/>
                <a:ea typeface="Microsoft Yahei"/>
                <a:cs typeface="Microsoft Yahei"/>
              </a:rPr>
              <a:t>准备工作</a:t>
            </a:r>
          </a:p>
        </p:txBody>
      </p:sp>
      <p:sp>
        <p:nvSpPr>
          <p:cNvPr id="41" name="TextBox 41"/>
          <p:cNvSpPr txBox="1"/>
          <p:nvPr/>
        </p:nvSpPr>
        <p:spPr>
          <a:xfrm>
            <a:off x="2232063" y="2674938"/>
            <a:ext cx="1923592" cy="46672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rgbClr val="FFFEFE">
                    <a:alpha val="100000"/>
                  </a:srgbClr>
                </a:solidFill>
                <a:latin typeface="Microsoft Yahei"/>
                <a:ea typeface="Microsoft Yahei"/>
                <a:cs typeface="Microsoft Yahei"/>
              </a:rPr>
              <a:t>手术入路</a:t>
            </a:r>
          </a:p>
        </p:txBody>
      </p:sp>
      <p:sp>
        <p:nvSpPr>
          <p:cNvPr id="42" name="TextBox 42"/>
          <p:cNvSpPr txBox="1"/>
          <p:nvPr/>
        </p:nvSpPr>
        <p:spPr>
          <a:xfrm>
            <a:off x="2006830" y="3623469"/>
            <a:ext cx="1923592" cy="46672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rgbClr val="FFFEFE">
                    <a:alpha val="100000"/>
                  </a:srgbClr>
                </a:solidFill>
                <a:latin typeface="Microsoft Yahei"/>
                <a:ea typeface="Microsoft Yahei"/>
                <a:cs typeface="Microsoft Yahei"/>
              </a:rPr>
              <a:t>关节腔内探查</a:t>
            </a:r>
          </a:p>
        </p:txBody>
      </p:sp>
      <p:sp>
        <p:nvSpPr>
          <p:cNvPr id="43" name="TextBox 43"/>
          <p:cNvSpPr txBox="1"/>
          <p:nvPr/>
        </p:nvSpPr>
        <p:spPr>
          <a:xfrm>
            <a:off x="1852613" y="4572794"/>
            <a:ext cx="1923592" cy="46672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rgbClr val="FFFEFE">
                    <a:alpha val="100000"/>
                  </a:srgbClr>
                </a:solidFill>
                <a:latin typeface="Microsoft Yahei"/>
                <a:ea typeface="Microsoft Yahei"/>
                <a:cs typeface="Microsoft Yahei"/>
              </a:rPr>
              <a:t>辅助操作</a:t>
            </a:r>
          </a:p>
        </p:txBody>
      </p:sp>
      <p:sp>
        <p:nvSpPr>
          <p:cNvPr id="44" name="TextBox 44"/>
          <p:cNvSpPr txBox="1"/>
          <p:nvPr/>
        </p:nvSpPr>
        <p:spPr>
          <a:xfrm>
            <a:off x="1684494" y="5522119"/>
            <a:ext cx="1923592" cy="46672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rgbClr val="FFFEFE">
                    <a:alpha val="100000"/>
                  </a:srgbClr>
                </a:solidFill>
                <a:latin typeface="Microsoft Yahei"/>
                <a:ea typeface="Microsoft Yahei"/>
                <a:cs typeface="Microsoft Yahei"/>
              </a:rPr>
              <a:t>结束手术</a:t>
            </a:r>
          </a:p>
        </p:txBody>
      </p:sp>
      <p:sp>
        <p:nvSpPr>
          <p:cNvPr id="45" name="TextBox 45"/>
          <p:cNvSpPr txBox="1"/>
          <p:nvPr/>
        </p:nvSpPr>
        <p:spPr>
          <a:xfrm>
            <a:off x="4693239" y="1627505"/>
            <a:ext cx="3158536" cy="6629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患者准备（如体位、麻醉等），设备准备（如关节镜、光源、摄像系统等）。</a:t>
            </a:r>
          </a:p>
        </p:txBody>
      </p:sp>
      <p:sp>
        <p:nvSpPr>
          <p:cNvPr id="46" name="TextBox 46"/>
          <p:cNvSpPr txBox="1"/>
          <p:nvPr/>
        </p:nvSpPr>
        <p:spPr>
          <a:xfrm>
            <a:off x="4693239" y="2573655"/>
            <a:ext cx="3158536" cy="6629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选择适当的手术入路，通常通过肘关节后方或外侧的小切口。</a:t>
            </a:r>
          </a:p>
        </p:txBody>
      </p:sp>
      <p:sp>
        <p:nvSpPr>
          <p:cNvPr id="47" name="TextBox 47"/>
          <p:cNvSpPr txBox="1"/>
          <p:nvPr/>
        </p:nvSpPr>
        <p:spPr>
          <a:xfrm>
            <a:off x="4693239" y="3522345"/>
            <a:ext cx="3158536" cy="6629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将关节镜插入关节腔内，观察关节面、滑膜、韧带、肌腱等结构。</a:t>
            </a:r>
          </a:p>
        </p:txBody>
      </p:sp>
      <p:sp>
        <p:nvSpPr>
          <p:cNvPr id="48" name="TextBox 48"/>
          <p:cNvSpPr txBox="1"/>
          <p:nvPr/>
        </p:nvSpPr>
        <p:spPr>
          <a:xfrm>
            <a:off x="4693239" y="4471988"/>
            <a:ext cx="3158536" cy="6629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根据需要进行滑膜切除、游离体摘除、软骨修复等辅助操作。</a:t>
            </a:r>
          </a:p>
        </p:txBody>
      </p:sp>
      <p:sp>
        <p:nvSpPr>
          <p:cNvPr id="49" name="TextBox 49"/>
          <p:cNvSpPr txBox="1"/>
          <p:nvPr/>
        </p:nvSpPr>
        <p:spPr>
          <a:xfrm>
            <a:off x="4693239" y="5421630"/>
            <a:ext cx="3158536" cy="6629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检查完毕后，退出关节镜，缝合切口，包扎固定。</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网球肘、高尔夫球肘、肘关节创伤性关节炎、滑膜病变、游离体、软骨损伤等。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肘关节僵直、严重骨质疏松、局部皮肤感染、全身感染或凝血功能障碍等。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适应症与禁忌症</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禁忌症</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适应症</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02</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网球肘病变简介</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网球肘定义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网球肘，又称肱骨外上髁炎，是一种因反复用力活动腕部引发的慢性损伤性炎症，导致肘关节外侧疼痛。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发病原因</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长期反复使用前臂肌肉，如打网球、羽毛球等运动，或从事需要频繁使用前臂的劳作，导致肌肉起点处发生撕裂、出血、机化、粘连等病理变化。</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8906" r="28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网球肘定义及发病原因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临床表现</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肘关节外侧疼痛，尤其在用力握拳、伸腕时加重，休息后可缓解。局部可能有肿胀、压痛等症状。</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诊断依据</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根据患者的病史、临床表现及体格检查，如Mills征阳性（伸肌腱牵拉试验）等，结合影像学检查如X线、MRI等排除其他类似疾病，可作出诊断。</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临床表现与诊断依据</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包括保守治疗和手术治疗。保守治疗如休息、冷敷、热敷、外用药物、局部封闭等；手术治疗适用于保守治疗无效或症状严重的患者，可采用关节镜手术清理病变组织。</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治疗方法</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大多数患者经过保守治疗可获得良好效果，症状缓解，功能恢复。手术治疗后需进行康复训练，一般预后良好，但部分患者可能复发。</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预后评估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治疗方法及预后评估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03</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肘关节镜检查在网球肘病变中应用价值</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明确诊断，提高确诊率</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直观观察病变部位</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肘关节镜检查可直接观察肘关节内部的病变情况，包括肌腱、韧带、滑囊等结构的异常变化，有助于准确诊断网球肘。</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辅助影像学检查</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结合X线、MRI等影像学检查，肘关节镜检查可进一步明确病变的性质和范围，提高确诊率。</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确定手术入路</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肘关节镜检查可帮助医生确定最佳的手术入路，避免不必要的组织损伤，提高手术效果。</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辅助松解粘连组织</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在肘关节镜下，医生可准确松解粘连的肌腱和韧带组织，恢复肘关节的正常功能。</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切除病变组织</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对于严重的网球肘病变，肘关节镜检查可辅助切除病变组织，促进肘关节的康复。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指导治疗，优化手术方案</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https://d.book118.com/628112000131006032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2024-09-10T12:13:46.356</cp:lastPrinted>
  <dcterms:created xsi:type="dcterms:W3CDTF">2024-09-10T04:13:46Z</dcterms:created>
  <dcterms:modified xsi:type="dcterms:W3CDTF">2024-09-10T04:13:48Z</dcterms:modified>
</cp:coreProperties>
</file>