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102DB-BA25-4C3C-804A-E0854A3DC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46810-FC6F-46E3-A5D6-C40329DD7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5ECAD-6211-4427-A079-49EB8B290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4070F-8895-4738-B169-2E28053AD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26E627-3549-47C4-9D15-7F9BE11C8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6276F6-B976-49E2-8334-96211E3F0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C90A76-3798-4BF7-9BB9-EB508B12B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C9C30-6D7D-4F13-AB6D-D68CEF516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414B73-6F4D-4D56-9C6A-3AE78F5ED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FBD33-8033-49E1-A453-BB6E173AB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AAE7A-5EAA-4559-9DFB-96D3DED60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432590" y="270988"/>
            <a:ext cx="1058545" cy="5283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270988"/>
            <a:ext cx="5646420" cy="53234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10296" y="1558171"/>
            <a:ext cx="5763259" cy="1625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1" i="0">
                <a:solidFill>
                  <a:srgbClr val="13141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jpe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14" Type="http://schemas.openxmlformats.org/officeDocument/2006/relationships/image" Target="../media/image17.jpe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8.png" /><Relationship Id="rId11" Type="http://schemas.openxmlformats.org/officeDocument/2006/relationships/image" Target="../media/image9.png" /><Relationship Id="rId12" Type="http://schemas.openxmlformats.org/officeDocument/2006/relationships/image" Target="../media/image10.png" /><Relationship Id="rId13" Type="http://schemas.openxmlformats.org/officeDocument/2006/relationships/image" Target="../media/image11.png" /><Relationship Id="rId14" Type="http://schemas.openxmlformats.org/officeDocument/2006/relationships/image" Target="../media/image12.png" /><Relationship Id="rId15" Type="http://schemas.openxmlformats.org/officeDocument/2006/relationships/image" Target="../media/image13.png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21.png" /><Relationship Id="rId6" Type="http://schemas.openxmlformats.org/officeDocument/2006/relationships/image" Target="../media/image22.png" /><Relationship Id="rId7" Type="http://schemas.openxmlformats.org/officeDocument/2006/relationships/image" Target="../media/image5.png" /><Relationship Id="rId8" Type="http://schemas.openxmlformats.org/officeDocument/2006/relationships/image" Target="../media/image7.png" /><Relationship Id="rId9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5.png" /><Relationship Id="rId6" Type="http://schemas.openxmlformats.org/officeDocument/2006/relationships/image" Target="../media/image7.png" /><Relationship Id="rId7" Type="http://schemas.openxmlformats.org/officeDocument/2006/relationships/image" Target="../media/image6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3.png" /><Relationship Id="rId13" Type="http://schemas.openxmlformats.org/officeDocument/2006/relationships/image" Target="../media/image12.png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png" /><Relationship Id="rId5" Type="http://schemas.openxmlformats.org/officeDocument/2006/relationships/image" Target="../media/image5.png" /><Relationship Id="rId6" Type="http://schemas.openxmlformats.org/officeDocument/2006/relationships/image" Target="../media/image7.png" /><Relationship Id="rId7" Type="http://schemas.openxmlformats.org/officeDocument/2006/relationships/image" Target="../media/image6.png" /><Relationship Id="rId8" Type="http://schemas.openxmlformats.org/officeDocument/2006/relationships/image" Target="../media/image9.png" /><Relationship Id="rId9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29.jpeg" /><Relationship Id="rId3" Type="http://schemas.openxmlformats.org/officeDocument/2006/relationships/image" Target="../media/image5.png" /><Relationship Id="rId4" Type="http://schemas.openxmlformats.org/officeDocument/2006/relationships/image" Target="../media/image7.png" /><Relationship Id="rId5" Type="http://schemas.openxmlformats.org/officeDocument/2006/relationships/image" Target="../media/image6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30.png" /><Relationship Id="rId3" Type="http://schemas.openxmlformats.org/officeDocument/2006/relationships/image" Target="../media/image5.png" /><Relationship Id="rId4" Type="http://schemas.openxmlformats.org/officeDocument/2006/relationships/image" Target="../media/image7.png" /><Relationship Id="rId5" Type="http://schemas.openxmlformats.org/officeDocument/2006/relationships/image" Target="../media/image6.png" /><Relationship Id="rId6" Type="http://schemas.openxmlformats.org/officeDocument/2006/relationships/image" Target="../media/image9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3.png" /><Relationship Id="rId13" Type="http://schemas.openxmlformats.org/officeDocument/2006/relationships/image" Target="../media/image12.png" /><Relationship Id="rId2" Type="http://schemas.openxmlformats.org/officeDocument/2006/relationships/image" Target="../media/image31.png" /><Relationship Id="rId3" Type="http://schemas.openxmlformats.org/officeDocument/2006/relationships/image" Target="../media/image32.png" /><Relationship Id="rId4" Type="http://schemas.openxmlformats.org/officeDocument/2006/relationships/image" Target="../media/image33.png" /><Relationship Id="rId5" Type="http://schemas.openxmlformats.org/officeDocument/2006/relationships/image" Target="../media/image5.png" /><Relationship Id="rId6" Type="http://schemas.openxmlformats.org/officeDocument/2006/relationships/image" Target="../media/image7.png" /><Relationship Id="rId7" Type="http://schemas.openxmlformats.org/officeDocument/2006/relationships/image" Target="../media/image6.png" /><Relationship Id="rId8" Type="http://schemas.openxmlformats.org/officeDocument/2006/relationships/image" Target="../media/image9.png" /><Relationship Id="rId9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7.png" /><Relationship Id="rId11" Type="http://schemas.openxmlformats.org/officeDocument/2006/relationships/image" Target="../media/image6.png" /><Relationship Id="rId12" Type="http://schemas.openxmlformats.org/officeDocument/2006/relationships/image" Target="../media/image8.png" /><Relationship Id="rId13" Type="http://schemas.openxmlformats.org/officeDocument/2006/relationships/image" Target="../media/image9.png" /><Relationship Id="rId14" Type="http://schemas.openxmlformats.org/officeDocument/2006/relationships/image" Target="../media/image10.png" /><Relationship Id="rId15" Type="http://schemas.openxmlformats.org/officeDocument/2006/relationships/image" Target="../media/image11.png" /><Relationship Id="rId16" Type="http://schemas.openxmlformats.org/officeDocument/2006/relationships/image" Target="../media/image12.png" /><Relationship Id="rId17" Type="http://schemas.openxmlformats.org/officeDocument/2006/relationships/image" Target="../media/image13.png" /><Relationship Id="rId2" Type="http://schemas.openxmlformats.org/officeDocument/2006/relationships/image" Target="../media/image34.png" /><Relationship Id="rId3" Type="http://schemas.openxmlformats.org/officeDocument/2006/relationships/image" Target="../media/image35.png" /><Relationship Id="rId4" Type="http://schemas.openxmlformats.org/officeDocument/2006/relationships/image" Target="../media/image36.png" /><Relationship Id="rId5" Type="http://schemas.openxmlformats.org/officeDocument/2006/relationships/image" Target="../media/image37.png" /><Relationship Id="rId6" Type="http://schemas.openxmlformats.org/officeDocument/2006/relationships/image" Target="../media/image38.png" /><Relationship Id="rId7" Type="http://schemas.openxmlformats.org/officeDocument/2006/relationships/image" Target="../media/image39.png" /><Relationship Id="rId8" Type="http://schemas.openxmlformats.org/officeDocument/2006/relationships/image" Target="../media/image40.png" /><Relationship Id="rId9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12143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28355" y="1798190"/>
            <a:ext cx="50546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b="1" spc="-10">
                <a:solidFill>
                  <a:srgbClr val="131416"/>
                </a:solidFill>
                <a:latin typeface="微软雅黑"/>
                <a:cs typeface="微软雅黑"/>
              </a:rPr>
              <a:t>企业培训课件放松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033" y="349237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131416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595359" y="1204850"/>
            <a:ext cx="3276600" cy="2578100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18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131416"/>
                </a:solidFill>
                <a:latin typeface="微软雅黑"/>
                <a:cs typeface="微软雅黑"/>
              </a:rPr>
              <a:t>了解压力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131416"/>
                </a:solidFill>
                <a:latin typeface="微软雅黑"/>
                <a:cs typeface="微软雅黑"/>
              </a:rPr>
              <a:t>放松与缓解压力的方法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131416"/>
                </a:solidFill>
                <a:latin typeface="微软雅黑"/>
                <a:cs typeface="微软雅黑"/>
              </a:rPr>
              <a:t>应对工作压力的策略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131416"/>
                </a:solidFill>
                <a:latin typeface="微软雅黑"/>
                <a:cs typeface="微软雅黑"/>
              </a:rPr>
              <a:t>企业如何支持员工减压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1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131416"/>
                </a:solidFill>
                <a:latin typeface="微软雅黑"/>
                <a:cs typeface="微软雅黑"/>
              </a:rPr>
              <a:t>案例分享与启示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60151" y="2166910"/>
            <a:ext cx="1689100" cy="1320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51865"/>
              </a:tabLst>
            </a:pPr>
            <a:r>
              <a:rPr sz="5700" b="1" spc="-50">
                <a:solidFill>
                  <a:srgbClr val="131416"/>
                </a:solidFill>
                <a:latin typeface="微软雅黑"/>
                <a:cs typeface="微软雅黑"/>
              </a:rPr>
              <a:t>目</a:t>
            </a:r>
            <a:r>
              <a:rPr sz="5700" b="1">
                <a:solidFill>
                  <a:srgbClr val="131416"/>
                </a:solidFill>
                <a:latin typeface="微软雅黑"/>
                <a:cs typeface="微软雅黑"/>
              </a:rPr>
              <a:t>	</a:t>
            </a:r>
            <a:r>
              <a:rPr sz="5700" b="1" spc="-50">
                <a:solidFill>
                  <a:srgbClr val="131416"/>
                </a:solidFill>
                <a:latin typeface="微软雅黑"/>
                <a:cs typeface="微软雅黑"/>
              </a:rPr>
              <a:t>录</a:t>
            </a:r>
            <a:endParaRPr sz="5700">
              <a:latin typeface="微软雅黑"/>
              <a:cs typeface="微软雅黑"/>
            </a:endParaRPr>
          </a:p>
          <a:p>
            <a:pPr marL="427990">
              <a:lnSpc>
                <a:spcPct val="100000"/>
              </a:lnSpc>
              <a:spcBef>
                <a:spcPts val="1730"/>
              </a:spcBef>
            </a:pPr>
            <a:r>
              <a:rPr sz="1350" b="1" spc="-10">
                <a:solidFill>
                  <a:srgbClr val="131416"/>
                </a:solidFill>
                <a:latin typeface="微软雅黑"/>
                <a:cs typeface="微软雅黑"/>
              </a:rPr>
              <a:t>CATALOGUE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876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10296" y="1558171"/>
            <a:ext cx="2334260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b="1" spc="-10">
                <a:solidFill>
                  <a:srgbClr val="131416"/>
                </a:solidFill>
                <a:latin typeface="微软雅黑"/>
                <a:cs typeface="微软雅黑"/>
              </a:rPr>
              <a:t>PART</a:t>
            </a:r>
            <a:r>
              <a:rPr sz="3300" b="1" spc="-225">
                <a:solidFill>
                  <a:srgbClr val="131416"/>
                </a:solidFill>
                <a:latin typeface="微软雅黑"/>
                <a:cs typeface="微软雅黑"/>
              </a:rPr>
              <a:t> </a:t>
            </a:r>
            <a:r>
              <a:rPr sz="3300" b="1" spc="-25">
                <a:solidFill>
                  <a:srgbClr val="131416"/>
                </a:solidFill>
                <a:latin typeface="微软雅黑"/>
                <a:cs typeface="微软雅黑"/>
              </a:rPr>
              <a:t>01</a:t>
            </a:r>
            <a:endParaRPr sz="3300">
              <a:latin typeface="微软雅黑"/>
              <a:cs typeface="微软雅黑"/>
            </a:endParaRPr>
          </a:p>
          <a:p>
            <a:pPr marL="34925">
              <a:lnSpc>
                <a:spcPct val="100000"/>
              </a:lnSpc>
              <a:spcBef>
                <a:spcPts val="3235"/>
              </a:spcBef>
            </a:pPr>
            <a:r>
              <a:rPr sz="4500" b="1" spc="-15">
                <a:solidFill>
                  <a:srgbClr val="131416"/>
                </a:solidFill>
                <a:latin typeface="微软雅黑"/>
                <a:cs typeface="微软雅黑"/>
              </a:rPr>
              <a:t>了解压力</a:t>
            </a:r>
            <a:endParaRPr sz="4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876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0033" y="349237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131416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63891" y="4745813"/>
            <a:ext cx="82550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4283F2"/>
                </a:solidFill>
                <a:latin typeface="微软雅黑"/>
                <a:cs typeface="微软雅黑"/>
              </a:rPr>
              <a:t>工作压</a:t>
            </a:r>
            <a:r>
              <a:rPr sz="1550" b="1" spc="-50">
                <a:solidFill>
                  <a:srgbClr val="4283F2"/>
                </a:solidFill>
                <a:latin typeface="微软雅黑"/>
                <a:cs typeface="微软雅黑"/>
              </a:rPr>
              <a:t>力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370528" y="4745813"/>
            <a:ext cx="82550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4283F2"/>
                </a:solidFill>
                <a:latin typeface="微软雅黑"/>
                <a:cs typeface="微软雅黑"/>
              </a:rPr>
              <a:t>生活压</a:t>
            </a:r>
            <a:r>
              <a:rPr sz="1550" b="1" spc="-50">
                <a:solidFill>
                  <a:srgbClr val="4283F2"/>
                </a:solidFill>
                <a:latin typeface="微软雅黑"/>
                <a:cs typeface="微软雅黑"/>
              </a:rPr>
              <a:t>力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015421" y="4745813"/>
            <a:ext cx="82550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4283F2"/>
                </a:solidFill>
                <a:latin typeface="微软雅黑"/>
                <a:cs typeface="微软雅黑"/>
              </a:rPr>
              <a:t>自身压</a:t>
            </a:r>
            <a:r>
              <a:rPr sz="1550" b="1" spc="-50">
                <a:solidFill>
                  <a:srgbClr val="4283F2"/>
                </a:solidFill>
                <a:latin typeface="微软雅黑"/>
                <a:cs typeface="微软雅黑"/>
              </a:rPr>
              <a:t>力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722059" y="4745813"/>
            <a:ext cx="82550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4283F2"/>
                </a:solidFill>
                <a:latin typeface="微软雅黑"/>
                <a:cs typeface="微软雅黑"/>
              </a:rPr>
              <a:t>环境压</a:t>
            </a:r>
            <a:r>
              <a:rPr sz="1550" b="1" spc="-50">
                <a:solidFill>
                  <a:srgbClr val="4283F2"/>
                </a:solidFill>
                <a:latin typeface="微软雅黑"/>
                <a:cs typeface="微软雅黑"/>
              </a:rPr>
              <a:t>力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4283F2"/>
                </a:solidFill>
              </a:rPr>
              <a:t>压力的来源</a:t>
            </a:r>
            <a:endParaRPr sz="3000"/>
          </a:p>
        </p:txBody>
      </p:sp>
      <p:pic>
        <p:nvPicPr>
          <p:cNvPr id="28" name="object 28"/>
          <p:cNvPicPr/>
          <p:nvPr/>
        </p:nvPicPr>
        <p:blipFill>
          <a:blip r:embed="rId11"/>
          <a:stretch>
            <a:fillRect/>
          </a:stretch>
        </p:blipFill>
        <p:spPr>
          <a:xfrm>
            <a:off x="889000" y="1333500"/>
            <a:ext cx="2465519" cy="2459822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12"/>
          <a:stretch>
            <a:fillRect/>
          </a:stretch>
        </p:blipFill>
        <p:spPr>
          <a:xfrm>
            <a:off x="3568700" y="1333500"/>
            <a:ext cx="2465519" cy="2459822"/>
          </a:xfrm>
          <a:prstGeom prst="rect">
            <a:avLst/>
          </a:prstGeom>
        </p:spPr>
      </p:pic>
      <p:pic>
        <p:nvPicPr>
          <p:cNvPr id="30" name="object 30"/>
          <p:cNvPicPr/>
          <p:nvPr/>
        </p:nvPicPr>
        <p:blipFill>
          <a:blip r:embed="rId13"/>
          <a:stretch>
            <a:fillRect/>
          </a:stretch>
        </p:blipFill>
        <p:spPr>
          <a:xfrm>
            <a:off x="6248400" y="1333500"/>
            <a:ext cx="2465519" cy="2459822"/>
          </a:xfrm>
          <a:prstGeom prst="rect">
            <a:avLst/>
          </a:prstGeom>
        </p:spPr>
      </p:pic>
      <p:pic>
        <p:nvPicPr>
          <p:cNvPr id="31" name="object 31"/>
          <p:cNvPicPr/>
          <p:nvPr/>
        </p:nvPicPr>
        <p:blipFill>
          <a:blip r:embed="rId14"/>
          <a:stretch>
            <a:fillRect/>
          </a:stretch>
        </p:blipFill>
        <p:spPr>
          <a:xfrm>
            <a:off x="8928100" y="1333500"/>
            <a:ext cx="2465519" cy="2459822"/>
          </a:xfrm>
          <a:prstGeom prst="rect">
            <a:avLst/>
          </a:prstGeom>
        </p:spPr>
      </p:pic>
      <p:sp>
        <p:nvSpPr>
          <p:cNvPr id="32" name="object 32"/>
          <p:cNvSpPr txBox="1"/>
          <p:nvPr/>
        </p:nvSpPr>
        <p:spPr>
          <a:xfrm>
            <a:off x="1410968" y="3111015"/>
            <a:ext cx="1428750" cy="1428750"/>
          </a:xfrm>
          <a:prstGeom prst="rect">
            <a:avLst/>
          </a:prstGeom>
          <a:solidFill>
            <a:srgbClr val="4283F2">
              <a:alpha val="72155"/>
            </a:srgbClr>
          </a:solidFill>
        </p:spPr>
        <p:txBody>
          <a:bodyPr vert="horz" wrap="square" lIns="0" tIns="417195" rIns="0" bIns="0" rtlCol="0">
            <a:spAutoFit/>
          </a:bodyPr>
          <a:lstStyle/>
          <a:p>
            <a:pPr marL="445770">
              <a:lnSpc>
                <a:spcPct val="100000"/>
              </a:lnSpc>
              <a:spcBef>
                <a:spcPts val="3285"/>
              </a:spcBef>
            </a:pPr>
            <a:r>
              <a:rPr sz="3600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089165" y="3111015"/>
            <a:ext cx="1428750" cy="1428750"/>
          </a:xfrm>
          <a:prstGeom prst="rect">
            <a:avLst/>
          </a:prstGeom>
          <a:solidFill>
            <a:srgbClr val="0A3B90">
              <a:alpha val="85096"/>
            </a:srgbClr>
          </a:solidFill>
        </p:spPr>
        <p:txBody>
          <a:bodyPr vert="horz" wrap="square" lIns="0" tIns="417195" rIns="0" bIns="0" rtlCol="0">
            <a:spAutoFit/>
          </a:bodyPr>
          <a:lstStyle/>
          <a:p>
            <a:pPr marL="445770">
              <a:lnSpc>
                <a:spcPct val="100000"/>
              </a:lnSpc>
              <a:spcBef>
                <a:spcPts val="3285"/>
              </a:spcBef>
            </a:pPr>
            <a:r>
              <a:rPr sz="3600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767362" y="3111015"/>
            <a:ext cx="1428750" cy="1428750"/>
          </a:xfrm>
          <a:prstGeom prst="rect">
            <a:avLst/>
          </a:prstGeom>
          <a:solidFill>
            <a:srgbClr val="4283F2">
              <a:alpha val="85096"/>
            </a:srgbClr>
          </a:solidFill>
        </p:spPr>
        <p:txBody>
          <a:bodyPr vert="horz" wrap="square" lIns="0" tIns="417195" rIns="0" bIns="0" rtlCol="0">
            <a:spAutoFit/>
          </a:bodyPr>
          <a:lstStyle/>
          <a:p>
            <a:pPr marL="445770">
              <a:lnSpc>
                <a:spcPct val="100000"/>
              </a:lnSpc>
              <a:spcBef>
                <a:spcPts val="3285"/>
              </a:spcBef>
            </a:pPr>
            <a:r>
              <a:rPr sz="3600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9445558" y="3111015"/>
            <a:ext cx="1428750" cy="1428750"/>
          </a:xfrm>
          <a:prstGeom prst="rect">
            <a:avLst/>
          </a:prstGeom>
          <a:solidFill>
            <a:srgbClr val="0A3B90">
              <a:alpha val="85096"/>
            </a:srgbClr>
          </a:solidFill>
        </p:spPr>
        <p:txBody>
          <a:bodyPr vert="horz" wrap="square" lIns="0" tIns="417195" rIns="0" bIns="0" rtlCol="0">
            <a:spAutoFit/>
          </a:bodyPr>
          <a:lstStyle/>
          <a:p>
            <a:pPr marL="445770">
              <a:lnSpc>
                <a:spcPct val="100000"/>
              </a:lnSpc>
              <a:spcBef>
                <a:spcPts val="3285"/>
              </a:spcBef>
            </a:pPr>
            <a:r>
              <a:rPr sz="3600" spc="-25">
                <a:solidFill>
                  <a:srgbClr val="FFFFFF"/>
                </a:solidFill>
                <a:latin typeface="微软雅黑"/>
                <a:cs typeface="微软雅黑"/>
              </a:rPr>
              <a:t>04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998218" y="5155914"/>
            <a:ext cx="2254250" cy="601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0690" marR="5080" indent="-428625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工作任务繁重、时间紧迫、工</a:t>
            </a:r>
            <a:r>
              <a:rPr sz="1350" spc="-10">
                <a:latin typeface="微软雅黑"/>
                <a:cs typeface="微软雅黑"/>
              </a:rPr>
              <a:t>作要求高等因素。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676415" y="5155914"/>
            <a:ext cx="2254250" cy="601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83590" marR="5080" indent="-771525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家庭、经济、人际关系等带来</a:t>
            </a:r>
            <a:r>
              <a:rPr sz="1350" spc="-15">
                <a:latin typeface="微软雅黑"/>
                <a:cs typeface="微软雅黑"/>
              </a:rPr>
              <a:t>的压力。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6354611" y="5238210"/>
            <a:ext cx="225425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自我期望、完美主义倾向等。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9032808" y="5155914"/>
            <a:ext cx="2254250" cy="601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83590" marR="5080" indent="-771525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社会环境、自然灾害等不可抗</a:t>
            </a:r>
            <a:r>
              <a:rPr sz="1350" spc="-15">
                <a:latin typeface="微软雅黑"/>
                <a:cs typeface="微软雅黑"/>
              </a:rPr>
              <a:t>力因素。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90088" y="1454146"/>
            <a:ext cx="2600325" cy="2232025"/>
            <a:chOff x="990088" y="1454146"/>
            <a:chExt cx="2600325" cy="2232025"/>
          </a:xfrm>
        </p:grpSpPr>
        <p:sp>
          <p:nvSpPr>
            <p:cNvPr id="3" name="object 3"/>
            <p:cNvSpPr/>
            <p:nvPr/>
          </p:nvSpPr>
          <p:spPr>
            <a:xfrm>
              <a:off x="990088" y="1514980"/>
              <a:ext cx="932180" cy="932180"/>
            </a:xfrm>
            <a:custGeom>
              <a:rect l="l" t="t" r="r" b="b"/>
              <a:pathLst>
                <a:path w="932180" h="932180">
                  <a:moveTo>
                    <a:pt x="466005" y="0"/>
                  </a:moveTo>
                  <a:close/>
                </a:path>
                <a:path w="932180" h="932180">
                  <a:moveTo>
                    <a:pt x="932011" y="466005"/>
                  </a:moveTo>
                  <a:lnTo>
                    <a:pt x="0" y="466005"/>
                  </a:lnTo>
                  <a:lnTo>
                    <a:pt x="2406" y="418358"/>
                  </a:lnTo>
                  <a:lnTo>
                    <a:pt x="9468" y="372088"/>
                  </a:lnTo>
                  <a:lnTo>
                    <a:pt x="20951" y="327429"/>
                  </a:lnTo>
                  <a:lnTo>
                    <a:pt x="36621" y="284614"/>
                  </a:lnTo>
                  <a:lnTo>
                    <a:pt x="56245" y="243879"/>
                  </a:lnTo>
                  <a:lnTo>
                    <a:pt x="79587" y="205456"/>
                  </a:lnTo>
                  <a:lnTo>
                    <a:pt x="106413" y="169582"/>
                  </a:lnTo>
                  <a:lnTo>
                    <a:pt x="136490" y="136489"/>
                  </a:lnTo>
                  <a:lnTo>
                    <a:pt x="169583" y="106412"/>
                  </a:lnTo>
                  <a:lnTo>
                    <a:pt x="205458" y="79586"/>
                  </a:lnTo>
                  <a:lnTo>
                    <a:pt x="243880" y="56244"/>
                  </a:lnTo>
                  <a:lnTo>
                    <a:pt x="284616" y="36620"/>
                  </a:lnTo>
                  <a:lnTo>
                    <a:pt x="327431" y="20950"/>
                  </a:lnTo>
                  <a:lnTo>
                    <a:pt x="372090" y="9467"/>
                  </a:lnTo>
                  <a:lnTo>
                    <a:pt x="418361" y="2405"/>
                  </a:lnTo>
                  <a:lnTo>
                    <a:pt x="466005" y="0"/>
                  </a:lnTo>
                  <a:lnTo>
                    <a:pt x="513651" y="2405"/>
                  </a:lnTo>
                  <a:lnTo>
                    <a:pt x="559921" y="9467"/>
                  </a:lnTo>
                  <a:lnTo>
                    <a:pt x="604581" y="20950"/>
                  </a:lnTo>
                  <a:lnTo>
                    <a:pt x="647395" y="36621"/>
                  </a:lnTo>
                  <a:lnTo>
                    <a:pt x="688131" y="56244"/>
                  </a:lnTo>
                  <a:lnTo>
                    <a:pt x="726553" y="79586"/>
                  </a:lnTo>
                  <a:lnTo>
                    <a:pt x="762428" y="106413"/>
                  </a:lnTo>
                  <a:lnTo>
                    <a:pt x="795521" y="136490"/>
                  </a:lnTo>
                  <a:lnTo>
                    <a:pt x="825598" y="169582"/>
                  </a:lnTo>
                  <a:lnTo>
                    <a:pt x="852424" y="205457"/>
                  </a:lnTo>
                  <a:lnTo>
                    <a:pt x="875766" y="243879"/>
                  </a:lnTo>
                  <a:lnTo>
                    <a:pt x="895389" y="284615"/>
                  </a:lnTo>
                  <a:lnTo>
                    <a:pt x="911060" y="327430"/>
                  </a:lnTo>
                  <a:lnTo>
                    <a:pt x="922543" y="372089"/>
                  </a:lnTo>
                  <a:lnTo>
                    <a:pt x="929605" y="418359"/>
                  </a:lnTo>
                  <a:lnTo>
                    <a:pt x="932011" y="466005"/>
                  </a:lnTo>
                  <a:close/>
                </a:path>
                <a:path w="932180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90" y="795521"/>
                  </a:lnTo>
                  <a:lnTo>
                    <a:pt x="106413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1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1" y="466005"/>
                  </a:lnTo>
                  <a:lnTo>
                    <a:pt x="929604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89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7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3" y="852424"/>
                  </a:lnTo>
                  <a:lnTo>
                    <a:pt x="688131" y="875766"/>
                  </a:lnTo>
                  <a:lnTo>
                    <a:pt x="647395" y="895389"/>
                  </a:lnTo>
                  <a:lnTo>
                    <a:pt x="604581" y="911060"/>
                  </a:lnTo>
                  <a:lnTo>
                    <a:pt x="559921" y="922543"/>
                  </a:lnTo>
                  <a:lnTo>
                    <a:pt x="513651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58556" y="1454146"/>
              <a:ext cx="2231506" cy="2231506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091688" y="4707868"/>
            <a:ext cx="2120900" cy="473709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173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血压升高、心率加快、呼</a:t>
            </a:r>
            <a:r>
              <a:rPr sz="1500" spc="-10">
                <a:latin typeface="微软雅黑"/>
                <a:cs typeface="微软雅黑"/>
              </a:rPr>
              <a:t>吸急促等。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91688" y="3855396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4283F2"/>
                </a:solidFill>
                <a:latin typeface="微软雅黑"/>
                <a:cs typeface="微软雅黑"/>
              </a:rPr>
              <a:t>生理反</a:t>
            </a:r>
            <a:r>
              <a:rPr sz="2000" b="1" spc="-50">
                <a:solidFill>
                  <a:srgbClr val="4283F2"/>
                </a:solidFill>
                <a:latin typeface="微软雅黑"/>
                <a:cs typeface="微软雅黑"/>
              </a:rPr>
              <a:t>应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095003" y="4502406"/>
            <a:ext cx="2677160" cy="9525"/>
            <a:chOff x="1095003" y="4502406"/>
            <a:chExt cx="2677160" cy="9525"/>
          </a:xfrm>
        </p:grpSpPr>
        <p:sp>
          <p:nvSpPr>
            <p:cNvPr id="8" name="object 8"/>
            <p:cNvSpPr/>
            <p:nvPr/>
          </p:nvSpPr>
          <p:spPr>
            <a:xfrm>
              <a:off x="1095003" y="4507169"/>
              <a:ext cx="2677160" cy="0"/>
            </a:xfrm>
            <a:custGeom>
              <a:rect l="l" t="t" r="r" b="b"/>
              <a:pathLst>
                <a:path w="2677160">
                  <a:moveTo>
                    <a:pt x="2676821" y="0"/>
                  </a:moveTo>
                  <a:lnTo>
                    <a:pt x="0" y="0"/>
                  </a:lnTo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95003" y="4507169"/>
              <a:ext cx="2677160" cy="0"/>
            </a:xfrm>
            <a:custGeom>
              <a:rect l="l" t="t" r="r" b="b"/>
              <a:pathLst>
                <a:path w="2677160">
                  <a:moveTo>
                    <a:pt x="0" y="0"/>
                  </a:moveTo>
                  <a:lnTo>
                    <a:pt x="2676821" y="0"/>
                  </a:lnTo>
                </a:path>
              </a:pathLst>
            </a:custGeom>
            <a:ln w="9525">
              <a:solidFill>
                <a:srgbClr val="0F59D8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3569918" y="3947812"/>
            <a:ext cx="269577" cy="187422"/>
          </a:xfrm>
          <a:prstGeom prst="rect">
            <a:avLst/>
          </a:prstGeom>
        </p:spPr>
      </p:pic>
      <p:grpSp>
        <p:nvGrpSpPr>
          <p:cNvPr id="11" name="object 11"/>
          <p:cNvGrpSpPr/>
          <p:nvPr/>
        </p:nvGrpSpPr>
        <p:grpSpPr>
          <a:xfrm>
            <a:off x="4671294" y="1393186"/>
            <a:ext cx="2600325" cy="2232025"/>
            <a:chOff x="4671294" y="1393186"/>
            <a:chExt cx="2600325" cy="2232025"/>
          </a:xfrm>
        </p:grpSpPr>
        <p:sp>
          <p:nvSpPr>
            <p:cNvPr id="12" name="object 12"/>
            <p:cNvSpPr/>
            <p:nvPr/>
          </p:nvSpPr>
          <p:spPr>
            <a:xfrm>
              <a:off x="4671294" y="1454146"/>
              <a:ext cx="932180" cy="932180"/>
            </a:xfrm>
            <a:custGeom>
              <a:rect l="l" t="t" r="r" b="b"/>
              <a:pathLst>
                <a:path w="932178" h="932180">
                  <a:moveTo>
                    <a:pt x="466006" y="0"/>
                  </a:moveTo>
                  <a:close/>
                </a:path>
                <a:path w="932178" h="932180">
                  <a:moveTo>
                    <a:pt x="932012" y="466005"/>
                  </a:moveTo>
                  <a:lnTo>
                    <a:pt x="2" y="466005"/>
                  </a:lnTo>
                  <a:lnTo>
                    <a:pt x="2408" y="418358"/>
                  </a:lnTo>
                  <a:lnTo>
                    <a:pt x="9469" y="372088"/>
                  </a:lnTo>
                  <a:lnTo>
                    <a:pt x="20953" y="327429"/>
                  </a:lnTo>
                  <a:lnTo>
                    <a:pt x="36623" y="284614"/>
                  </a:lnTo>
                  <a:lnTo>
                    <a:pt x="56246" y="243879"/>
                  </a:lnTo>
                  <a:lnTo>
                    <a:pt x="79588" y="205456"/>
                  </a:lnTo>
                  <a:lnTo>
                    <a:pt x="106415" y="169582"/>
                  </a:lnTo>
                  <a:lnTo>
                    <a:pt x="136492" y="136489"/>
                  </a:lnTo>
                  <a:lnTo>
                    <a:pt x="169585" y="106412"/>
                  </a:lnTo>
                  <a:lnTo>
                    <a:pt x="205460" y="79586"/>
                  </a:lnTo>
                  <a:lnTo>
                    <a:pt x="243882" y="56244"/>
                  </a:lnTo>
                  <a:lnTo>
                    <a:pt x="284618" y="36620"/>
                  </a:lnTo>
                  <a:lnTo>
                    <a:pt x="327432" y="20950"/>
                  </a:lnTo>
                  <a:lnTo>
                    <a:pt x="372092" y="9467"/>
                  </a:lnTo>
                  <a:lnTo>
                    <a:pt x="418363" y="2405"/>
                  </a:lnTo>
                  <a:lnTo>
                    <a:pt x="466006" y="0"/>
                  </a:lnTo>
                  <a:lnTo>
                    <a:pt x="513652" y="2405"/>
                  </a:lnTo>
                  <a:lnTo>
                    <a:pt x="559922" y="9467"/>
                  </a:lnTo>
                  <a:lnTo>
                    <a:pt x="604582" y="20950"/>
                  </a:lnTo>
                  <a:lnTo>
                    <a:pt x="647397" y="36621"/>
                  </a:lnTo>
                  <a:lnTo>
                    <a:pt x="688132" y="56244"/>
                  </a:lnTo>
                  <a:lnTo>
                    <a:pt x="726554" y="79586"/>
                  </a:lnTo>
                  <a:lnTo>
                    <a:pt x="762429" y="106413"/>
                  </a:lnTo>
                  <a:lnTo>
                    <a:pt x="795522" y="136490"/>
                  </a:lnTo>
                  <a:lnTo>
                    <a:pt x="825599" y="169582"/>
                  </a:lnTo>
                  <a:lnTo>
                    <a:pt x="852425" y="205457"/>
                  </a:lnTo>
                  <a:lnTo>
                    <a:pt x="875767" y="243879"/>
                  </a:lnTo>
                  <a:lnTo>
                    <a:pt x="895391" y="284615"/>
                  </a:lnTo>
                  <a:lnTo>
                    <a:pt x="911061" y="327430"/>
                  </a:lnTo>
                  <a:lnTo>
                    <a:pt x="922544" y="372089"/>
                  </a:lnTo>
                  <a:lnTo>
                    <a:pt x="929606" y="418359"/>
                  </a:lnTo>
                  <a:lnTo>
                    <a:pt x="932012" y="466005"/>
                  </a:lnTo>
                  <a:close/>
                </a:path>
                <a:path w="932178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89" y="795521"/>
                  </a:lnTo>
                  <a:lnTo>
                    <a:pt x="106413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1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2" y="466005"/>
                  </a:lnTo>
                  <a:lnTo>
                    <a:pt x="929605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90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8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4" y="852424"/>
                  </a:lnTo>
                  <a:lnTo>
                    <a:pt x="688131" y="875766"/>
                  </a:lnTo>
                  <a:lnTo>
                    <a:pt x="647396" y="895389"/>
                  </a:lnTo>
                  <a:lnTo>
                    <a:pt x="604581" y="911060"/>
                  </a:lnTo>
                  <a:lnTo>
                    <a:pt x="559922" y="922543"/>
                  </a:lnTo>
                  <a:lnTo>
                    <a:pt x="513652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039935" y="1393186"/>
              <a:ext cx="2231507" cy="2231506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4772897" y="3855396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4283F2"/>
                </a:solidFill>
                <a:latin typeface="微软雅黑"/>
                <a:cs typeface="微软雅黑"/>
              </a:rPr>
              <a:t>心理反</a:t>
            </a:r>
            <a:r>
              <a:rPr sz="2000" b="1" spc="-50">
                <a:solidFill>
                  <a:srgbClr val="4283F2"/>
                </a:solidFill>
                <a:latin typeface="微软雅黑"/>
                <a:cs typeface="微软雅黑"/>
              </a:rPr>
              <a:t>应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776211" y="4441572"/>
            <a:ext cx="2677160" cy="9525"/>
            <a:chOff x="4776211" y="4441572"/>
            <a:chExt cx="2677160" cy="9525"/>
          </a:xfrm>
        </p:grpSpPr>
        <p:sp>
          <p:nvSpPr>
            <p:cNvPr id="16" name="object 16"/>
            <p:cNvSpPr/>
            <p:nvPr/>
          </p:nvSpPr>
          <p:spPr>
            <a:xfrm>
              <a:off x="4776211" y="4446335"/>
              <a:ext cx="2677160" cy="0"/>
            </a:xfrm>
            <a:custGeom>
              <a:rect l="l" t="t" r="r" b="b"/>
              <a:pathLst>
                <a:path w="2677159">
                  <a:moveTo>
                    <a:pt x="2676820" y="0"/>
                  </a:moveTo>
                  <a:lnTo>
                    <a:pt x="0" y="0"/>
                  </a:lnTo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776211" y="4446335"/>
              <a:ext cx="2677160" cy="0"/>
            </a:xfrm>
            <a:custGeom>
              <a:rect l="l" t="t" r="r" b="b"/>
              <a:pathLst>
                <a:path w="2677159">
                  <a:moveTo>
                    <a:pt x="0" y="0"/>
                  </a:moveTo>
                  <a:lnTo>
                    <a:pt x="2676820" y="0"/>
                  </a:lnTo>
                </a:path>
              </a:pathLst>
            </a:custGeom>
            <a:ln w="9525">
              <a:solidFill>
                <a:srgbClr val="279142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8" name="object 18"/>
          <p:cNvPicPr/>
          <p:nvPr/>
        </p:nvPicPr>
        <p:blipFill>
          <a:blip r:embed="rId5"/>
          <a:stretch>
            <a:fillRect/>
          </a:stretch>
        </p:blipFill>
        <p:spPr>
          <a:xfrm>
            <a:off x="7251124" y="3947812"/>
            <a:ext cx="269578" cy="187422"/>
          </a:xfrm>
          <a:prstGeom prst="rect">
            <a:avLst/>
          </a:prstGeom>
        </p:spPr>
      </p:pic>
      <p:grpSp>
        <p:nvGrpSpPr>
          <p:cNvPr id="19" name="object 19"/>
          <p:cNvGrpSpPr/>
          <p:nvPr/>
        </p:nvGrpSpPr>
        <p:grpSpPr>
          <a:xfrm>
            <a:off x="8373010" y="1393186"/>
            <a:ext cx="2600325" cy="2232025"/>
            <a:chOff x="8373010" y="1393186"/>
            <a:chExt cx="2600325" cy="2232025"/>
          </a:xfrm>
        </p:grpSpPr>
        <p:sp>
          <p:nvSpPr>
            <p:cNvPr id="20" name="object 20"/>
            <p:cNvSpPr/>
            <p:nvPr/>
          </p:nvSpPr>
          <p:spPr>
            <a:xfrm>
              <a:off x="8373010" y="1454146"/>
              <a:ext cx="932180" cy="932180"/>
            </a:xfrm>
            <a:custGeom>
              <a:rect l="l" t="t" r="r" b="b"/>
              <a:pathLst>
                <a:path w="932178" h="932180">
                  <a:moveTo>
                    <a:pt x="466007" y="0"/>
                  </a:moveTo>
                  <a:close/>
                </a:path>
                <a:path w="932178" h="932180">
                  <a:moveTo>
                    <a:pt x="932012" y="466005"/>
                  </a:moveTo>
                  <a:lnTo>
                    <a:pt x="3" y="466005"/>
                  </a:lnTo>
                  <a:lnTo>
                    <a:pt x="2409" y="418358"/>
                  </a:lnTo>
                  <a:lnTo>
                    <a:pt x="9471" y="372088"/>
                  </a:lnTo>
                  <a:lnTo>
                    <a:pt x="20954" y="327429"/>
                  </a:lnTo>
                  <a:lnTo>
                    <a:pt x="36624" y="284614"/>
                  </a:lnTo>
                  <a:lnTo>
                    <a:pt x="56248" y="243879"/>
                  </a:lnTo>
                  <a:lnTo>
                    <a:pt x="79590" y="205456"/>
                  </a:lnTo>
                  <a:lnTo>
                    <a:pt x="106416" y="169582"/>
                  </a:lnTo>
                  <a:lnTo>
                    <a:pt x="136493" y="136489"/>
                  </a:lnTo>
                  <a:lnTo>
                    <a:pt x="169586" y="106412"/>
                  </a:lnTo>
                  <a:lnTo>
                    <a:pt x="205461" y="79586"/>
                  </a:lnTo>
                  <a:lnTo>
                    <a:pt x="243883" y="56244"/>
                  </a:lnTo>
                  <a:lnTo>
                    <a:pt x="284619" y="36620"/>
                  </a:lnTo>
                  <a:lnTo>
                    <a:pt x="327434" y="20950"/>
                  </a:lnTo>
                  <a:lnTo>
                    <a:pt x="372093" y="9467"/>
                  </a:lnTo>
                  <a:lnTo>
                    <a:pt x="418364" y="2405"/>
                  </a:lnTo>
                  <a:lnTo>
                    <a:pt x="466007" y="0"/>
                  </a:lnTo>
                  <a:lnTo>
                    <a:pt x="513653" y="2405"/>
                  </a:lnTo>
                  <a:lnTo>
                    <a:pt x="559923" y="9467"/>
                  </a:lnTo>
                  <a:lnTo>
                    <a:pt x="604583" y="20950"/>
                  </a:lnTo>
                  <a:lnTo>
                    <a:pt x="647397" y="36621"/>
                  </a:lnTo>
                  <a:lnTo>
                    <a:pt x="688133" y="56244"/>
                  </a:lnTo>
                  <a:lnTo>
                    <a:pt x="726555" y="79586"/>
                  </a:lnTo>
                  <a:lnTo>
                    <a:pt x="762430" y="106413"/>
                  </a:lnTo>
                  <a:lnTo>
                    <a:pt x="795523" y="136490"/>
                  </a:lnTo>
                  <a:lnTo>
                    <a:pt x="825600" y="169582"/>
                  </a:lnTo>
                  <a:lnTo>
                    <a:pt x="852426" y="205457"/>
                  </a:lnTo>
                  <a:lnTo>
                    <a:pt x="875768" y="243879"/>
                  </a:lnTo>
                  <a:lnTo>
                    <a:pt x="895392" y="284615"/>
                  </a:lnTo>
                  <a:lnTo>
                    <a:pt x="911062" y="327430"/>
                  </a:lnTo>
                  <a:lnTo>
                    <a:pt x="922545" y="372089"/>
                  </a:lnTo>
                  <a:lnTo>
                    <a:pt x="929606" y="418359"/>
                  </a:lnTo>
                  <a:lnTo>
                    <a:pt x="932012" y="466005"/>
                  </a:lnTo>
                  <a:close/>
                </a:path>
                <a:path w="932178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89" y="795521"/>
                  </a:lnTo>
                  <a:lnTo>
                    <a:pt x="106412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0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2" y="466005"/>
                  </a:lnTo>
                  <a:lnTo>
                    <a:pt x="929605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90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8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4" y="852424"/>
                  </a:lnTo>
                  <a:lnTo>
                    <a:pt x="688131" y="875766"/>
                  </a:lnTo>
                  <a:lnTo>
                    <a:pt x="647396" y="895389"/>
                  </a:lnTo>
                  <a:lnTo>
                    <a:pt x="604581" y="911060"/>
                  </a:lnTo>
                  <a:lnTo>
                    <a:pt x="559922" y="922543"/>
                  </a:lnTo>
                  <a:lnTo>
                    <a:pt x="513652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741650" y="1393186"/>
              <a:ext cx="2231507" cy="2231506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8474615" y="3855396"/>
            <a:ext cx="105410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4283F2"/>
                </a:solidFill>
                <a:latin typeface="微软雅黑"/>
                <a:cs typeface="微软雅黑"/>
              </a:rPr>
              <a:t>行为反</a:t>
            </a:r>
            <a:r>
              <a:rPr sz="2000" b="1" spc="-50">
                <a:solidFill>
                  <a:srgbClr val="4283F2"/>
                </a:solidFill>
                <a:latin typeface="微软雅黑"/>
                <a:cs typeface="微软雅黑"/>
              </a:rPr>
              <a:t>应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8477928" y="4441572"/>
            <a:ext cx="2677160" cy="9525"/>
            <a:chOff x="8477928" y="4441572"/>
            <a:chExt cx="2677160" cy="9525"/>
          </a:xfrm>
        </p:grpSpPr>
        <p:sp>
          <p:nvSpPr>
            <p:cNvPr id="24" name="object 24"/>
            <p:cNvSpPr/>
            <p:nvPr/>
          </p:nvSpPr>
          <p:spPr>
            <a:xfrm>
              <a:off x="8477928" y="4446335"/>
              <a:ext cx="2677160" cy="0"/>
            </a:xfrm>
            <a:custGeom>
              <a:rect l="l" t="t" r="r" b="b"/>
              <a:pathLst>
                <a:path w="2677159">
                  <a:moveTo>
                    <a:pt x="2676821" y="0"/>
                  </a:moveTo>
                  <a:lnTo>
                    <a:pt x="0" y="0"/>
                  </a:lnTo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8477928" y="4446335"/>
              <a:ext cx="2677160" cy="0"/>
            </a:xfrm>
            <a:custGeom>
              <a:rect l="l" t="t" r="r" b="b"/>
              <a:pathLst>
                <a:path w="2677159">
                  <a:moveTo>
                    <a:pt x="0" y="0"/>
                  </a:moveTo>
                  <a:lnTo>
                    <a:pt x="2676821" y="0"/>
                  </a:lnTo>
                </a:path>
              </a:pathLst>
            </a:custGeom>
            <a:ln w="9525">
              <a:solidFill>
                <a:srgbClr val="0F59D8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26" name="object 26"/>
          <p:cNvPicPr/>
          <p:nvPr/>
        </p:nvPicPr>
        <p:blipFill>
          <a:blip r:embed="rId3"/>
          <a:stretch>
            <a:fillRect/>
          </a:stretch>
        </p:blipFill>
        <p:spPr>
          <a:xfrm>
            <a:off x="10952843" y="3947812"/>
            <a:ext cx="269578" cy="187422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4772897" y="4707868"/>
            <a:ext cx="2120900" cy="473709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173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焦虑、抑郁、易怒等情绪</a:t>
            </a:r>
            <a:r>
              <a:rPr sz="1500" spc="-20">
                <a:latin typeface="微软雅黑"/>
                <a:cs typeface="微软雅黑"/>
              </a:rPr>
              <a:t>问题。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474615" y="4707868"/>
            <a:ext cx="2120900" cy="473709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1730"/>
              </a:lnSpc>
              <a:spcBef>
                <a:spcPts val="215"/>
              </a:spcBef>
            </a:pPr>
            <a:r>
              <a:rPr sz="1500" spc="-5">
                <a:latin typeface="微软雅黑"/>
                <a:cs typeface="微软雅黑"/>
              </a:rPr>
              <a:t>失眠、食欲不振、烟酒过</a:t>
            </a:r>
            <a:r>
              <a:rPr sz="1500" spc="-10">
                <a:latin typeface="微软雅黑"/>
                <a:cs typeface="微软雅黑"/>
              </a:rPr>
              <a:t>度等不良习惯。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511278" y="1656727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808196" y="1646630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099776" y="1656727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4283F2"/>
                </a:solidFill>
              </a:rPr>
              <a:t>压力对健康的影响</a:t>
            </a:r>
            <a:endParaRPr sz="3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927600" y="2628900"/>
            <a:ext cx="2231507" cy="2231506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1395306" y="1069846"/>
            <a:ext cx="2271395" cy="3792220"/>
            <a:chOff x="1395306" y="1069846"/>
            <a:chExt cx="2271395" cy="379222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35100" y="2628900"/>
              <a:ext cx="2231506" cy="2231506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395306" y="1069846"/>
              <a:ext cx="97790" cy="3792220"/>
            </a:xfrm>
            <a:custGeom>
              <a:rect l="l" t="t" r="r" b="b"/>
              <a:pathLst>
                <a:path w="97790" h="3792220">
                  <a:moveTo>
                    <a:pt x="97536" y="3792083"/>
                  </a:moveTo>
                  <a:lnTo>
                    <a:pt x="0" y="3792083"/>
                  </a:lnTo>
                  <a:lnTo>
                    <a:pt x="0" y="0"/>
                  </a:lnTo>
                  <a:lnTo>
                    <a:pt x="97536" y="0"/>
                  </a:lnTo>
                  <a:lnTo>
                    <a:pt x="97536" y="3792083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1771169" y="1149132"/>
            <a:ext cx="17399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10">
                <a:latin typeface="微软雅黑"/>
                <a:cs typeface="微软雅黑"/>
              </a:rPr>
              <a:t>压力过大可能导致工作效率下降、思维迟缓、创造力减弱等。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925814" y="2623346"/>
            <a:ext cx="97790" cy="3792220"/>
          </a:xfrm>
          <a:custGeom>
            <a:rect l="l" t="t" r="r" b="b"/>
            <a:pathLst>
              <a:path w="97789" h="3792220">
                <a:moveTo>
                  <a:pt x="97535" y="3792083"/>
                </a:moveTo>
                <a:lnTo>
                  <a:pt x="0" y="3792083"/>
                </a:lnTo>
                <a:lnTo>
                  <a:pt x="0" y="0"/>
                </a:lnTo>
                <a:lnTo>
                  <a:pt x="97535" y="0"/>
                </a:lnTo>
                <a:lnTo>
                  <a:pt x="97535" y="3792083"/>
                </a:lnTo>
                <a:close/>
              </a:path>
            </a:pathLst>
          </a:custGeom>
          <a:solidFill>
            <a:srgbClr val="34C158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8" name="object 8"/>
          <p:cNvGrpSpPr/>
          <p:nvPr/>
        </p:nvGrpSpPr>
        <p:grpSpPr>
          <a:xfrm>
            <a:off x="8394148" y="1069846"/>
            <a:ext cx="2245360" cy="3792220"/>
            <a:chOff x="8394148" y="1069846"/>
            <a:chExt cx="2245360" cy="3792220"/>
          </a:xfrm>
        </p:grpSpPr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407400" y="2628900"/>
              <a:ext cx="2231507" cy="2231506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8394148" y="1069846"/>
              <a:ext cx="97790" cy="3792220"/>
            </a:xfrm>
            <a:custGeom>
              <a:rect l="l" t="t" r="r" b="b"/>
              <a:pathLst>
                <a:path w="97790" h="3792220">
                  <a:moveTo>
                    <a:pt x="97535" y="3792083"/>
                  </a:moveTo>
                  <a:lnTo>
                    <a:pt x="0" y="3792083"/>
                  </a:lnTo>
                  <a:lnTo>
                    <a:pt x="0" y="0"/>
                  </a:lnTo>
                  <a:lnTo>
                    <a:pt x="97535" y="0"/>
                  </a:lnTo>
                  <a:lnTo>
                    <a:pt x="97535" y="3792083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5269926" y="5115501"/>
            <a:ext cx="17399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10">
                <a:latin typeface="微软雅黑"/>
                <a:cs typeface="微软雅黑"/>
              </a:rPr>
              <a:t>适当的压力可以激发工作动力，提高工作</a:t>
            </a:r>
            <a:r>
              <a:rPr sz="1500" spc="-20">
                <a:latin typeface="微软雅黑"/>
                <a:cs typeface="微软雅黑"/>
              </a:rPr>
              <a:t>效率。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750451" y="1149132"/>
            <a:ext cx="19304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10">
                <a:latin typeface="微软雅黑"/>
                <a:cs typeface="微软雅黑"/>
              </a:rPr>
              <a:t>学会合理应对压力，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保持平衡的工作状态，</a:t>
            </a:r>
            <a:r>
              <a:rPr sz="1500" spc="-10">
                <a:latin typeface="微软雅黑"/>
                <a:cs typeface="微软雅黑"/>
              </a:rPr>
              <a:t>是提高工作效率的关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25">
                <a:latin typeface="微软雅黑"/>
                <a:cs typeface="微软雅黑"/>
              </a:rPr>
              <a:t>键。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4" name="object 3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">
                <a:solidFill>
                  <a:srgbClr val="4283F2"/>
                </a:solidFill>
              </a:rPr>
              <a:t>压力与工作效率的关系</a:t>
            </a:r>
            <a:endParaRPr sz="3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PART</a:t>
            </a:r>
            <a:r>
              <a:rPr spc="-225"/>
              <a:t> </a:t>
            </a:r>
            <a:r>
              <a:rPr spc="-25"/>
              <a:t>02</a:t>
            </a:r>
          </a:p>
          <a:p>
            <a:pPr marL="34925">
              <a:lnSpc>
                <a:spcPct val="100000"/>
              </a:lnSpc>
              <a:spcBef>
                <a:spcPts val="3235"/>
              </a:spcBef>
            </a:pPr>
            <a:r>
              <a:rPr sz="4500" spc="-5"/>
              <a:t>放松与缓解压力的方法</a:t>
            </a:r>
            <a:endParaRPr sz="4500"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876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0033" y="349237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131416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76300" y="1866900"/>
            <a:ext cx="2050688" cy="391643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905500" y="1866900"/>
            <a:ext cx="2050689" cy="391643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3390900" y="1866900"/>
            <a:ext cx="2050688" cy="3916435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8504539" y="1869245"/>
            <a:ext cx="299085" cy="495300"/>
          </a:xfrm>
          <a:custGeom>
            <a:rect l="l" t="t" r="r" b="b"/>
            <a:pathLst>
              <a:path w="299084" h="495300">
                <a:moveTo>
                  <a:pt x="90191" y="330200"/>
                </a:moveTo>
                <a:lnTo>
                  <a:pt x="84659" y="326390"/>
                </a:lnTo>
                <a:lnTo>
                  <a:pt x="83321" y="321310"/>
                </a:lnTo>
                <a:lnTo>
                  <a:pt x="68344" y="287020"/>
                </a:lnTo>
                <a:lnTo>
                  <a:pt x="46983" y="259080"/>
                </a:lnTo>
                <a:lnTo>
                  <a:pt x="25053" y="231140"/>
                </a:lnTo>
                <a:lnTo>
                  <a:pt x="8365" y="201930"/>
                </a:lnTo>
                <a:lnTo>
                  <a:pt x="0" y="166370"/>
                </a:lnTo>
                <a:lnTo>
                  <a:pt x="302" y="130810"/>
                </a:lnTo>
                <a:lnTo>
                  <a:pt x="9074" y="95250"/>
                </a:lnTo>
                <a:lnTo>
                  <a:pt x="50357" y="36830"/>
                </a:lnTo>
                <a:lnTo>
                  <a:pt x="113452" y="3810"/>
                </a:lnTo>
                <a:lnTo>
                  <a:pt x="149524" y="0"/>
                </a:lnTo>
                <a:lnTo>
                  <a:pt x="185597" y="3810"/>
                </a:lnTo>
                <a:lnTo>
                  <a:pt x="219116" y="16510"/>
                </a:lnTo>
                <a:lnTo>
                  <a:pt x="222813" y="19050"/>
                </a:lnTo>
                <a:lnTo>
                  <a:pt x="149524" y="19050"/>
                </a:lnTo>
                <a:lnTo>
                  <a:pt x="118310" y="22860"/>
                </a:lnTo>
                <a:lnTo>
                  <a:pt x="63702" y="52070"/>
                </a:lnTo>
                <a:lnTo>
                  <a:pt x="27982" y="102870"/>
                </a:lnTo>
                <a:lnTo>
                  <a:pt x="20109" y="163830"/>
                </a:lnTo>
                <a:lnTo>
                  <a:pt x="27332" y="194310"/>
                </a:lnTo>
                <a:lnTo>
                  <a:pt x="27940" y="195580"/>
                </a:lnTo>
                <a:lnTo>
                  <a:pt x="29277" y="199390"/>
                </a:lnTo>
                <a:lnTo>
                  <a:pt x="30737" y="201930"/>
                </a:lnTo>
                <a:lnTo>
                  <a:pt x="31527" y="204470"/>
                </a:lnTo>
                <a:lnTo>
                  <a:pt x="33229" y="207010"/>
                </a:lnTo>
                <a:lnTo>
                  <a:pt x="35053" y="209550"/>
                </a:lnTo>
                <a:lnTo>
                  <a:pt x="35964" y="212090"/>
                </a:lnTo>
                <a:lnTo>
                  <a:pt x="39065" y="215900"/>
                </a:lnTo>
                <a:lnTo>
                  <a:pt x="40160" y="218440"/>
                </a:lnTo>
                <a:lnTo>
                  <a:pt x="40828" y="218440"/>
                </a:lnTo>
                <a:lnTo>
                  <a:pt x="43381" y="222250"/>
                </a:lnTo>
                <a:lnTo>
                  <a:pt x="45813" y="224790"/>
                </a:lnTo>
                <a:lnTo>
                  <a:pt x="47028" y="227330"/>
                </a:lnTo>
                <a:lnTo>
                  <a:pt x="49582" y="229870"/>
                </a:lnTo>
                <a:lnTo>
                  <a:pt x="50919" y="231140"/>
                </a:lnTo>
                <a:lnTo>
                  <a:pt x="52256" y="233680"/>
                </a:lnTo>
                <a:lnTo>
                  <a:pt x="55114" y="236220"/>
                </a:lnTo>
                <a:lnTo>
                  <a:pt x="56695" y="238760"/>
                </a:lnTo>
                <a:lnTo>
                  <a:pt x="58214" y="240030"/>
                </a:lnTo>
                <a:lnTo>
                  <a:pt x="59855" y="242570"/>
                </a:lnTo>
                <a:lnTo>
                  <a:pt x="61498" y="243840"/>
                </a:lnTo>
                <a:lnTo>
                  <a:pt x="64537" y="247650"/>
                </a:lnTo>
                <a:lnTo>
                  <a:pt x="65995" y="250190"/>
                </a:lnTo>
                <a:lnTo>
                  <a:pt x="68853" y="252730"/>
                </a:lnTo>
                <a:lnTo>
                  <a:pt x="70311" y="255270"/>
                </a:lnTo>
                <a:lnTo>
                  <a:pt x="71771" y="256540"/>
                </a:lnTo>
                <a:lnTo>
                  <a:pt x="74689" y="260350"/>
                </a:lnTo>
                <a:lnTo>
                  <a:pt x="77546" y="264160"/>
                </a:lnTo>
                <a:lnTo>
                  <a:pt x="80343" y="267970"/>
                </a:lnTo>
                <a:lnTo>
                  <a:pt x="81801" y="270510"/>
                </a:lnTo>
                <a:lnTo>
                  <a:pt x="84537" y="274320"/>
                </a:lnTo>
                <a:lnTo>
                  <a:pt x="86179" y="276860"/>
                </a:lnTo>
                <a:lnTo>
                  <a:pt x="86969" y="278130"/>
                </a:lnTo>
                <a:lnTo>
                  <a:pt x="88306" y="280670"/>
                </a:lnTo>
                <a:lnTo>
                  <a:pt x="90860" y="285750"/>
                </a:lnTo>
                <a:lnTo>
                  <a:pt x="92076" y="287020"/>
                </a:lnTo>
                <a:lnTo>
                  <a:pt x="102167" y="313690"/>
                </a:lnTo>
                <a:lnTo>
                  <a:pt x="102897" y="316230"/>
                </a:lnTo>
                <a:lnTo>
                  <a:pt x="104295" y="321310"/>
                </a:lnTo>
                <a:lnTo>
                  <a:pt x="101012" y="326390"/>
                </a:lnTo>
                <a:lnTo>
                  <a:pt x="90191" y="330200"/>
                </a:lnTo>
                <a:close/>
              </a:path>
              <a:path w="299084" h="495300">
                <a:moveTo>
                  <a:pt x="71345" y="389890"/>
                </a:moveTo>
                <a:lnTo>
                  <a:pt x="65814" y="386080"/>
                </a:lnTo>
                <a:lnTo>
                  <a:pt x="63139" y="375920"/>
                </a:lnTo>
                <a:lnTo>
                  <a:pt x="66422" y="370840"/>
                </a:lnTo>
                <a:lnTo>
                  <a:pt x="71832" y="368300"/>
                </a:lnTo>
                <a:lnTo>
                  <a:pt x="194753" y="337820"/>
                </a:lnTo>
                <a:lnTo>
                  <a:pt x="193294" y="336550"/>
                </a:lnTo>
                <a:lnTo>
                  <a:pt x="192808" y="334010"/>
                </a:lnTo>
                <a:lnTo>
                  <a:pt x="194449" y="322580"/>
                </a:lnTo>
                <a:lnTo>
                  <a:pt x="195421" y="318770"/>
                </a:lnTo>
                <a:lnTo>
                  <a:pt x="196334" y="314960"/>
                </a:lnTo>
                <a:lnTo>
                  <a:pt x="197427" y="311150"/>
                </a:lnTo>
                <a:lnTo>
                  <a:pt x="198765" y="307340"/>
                </a:lnTo>
                <a:lnTo>
                  <a:pt x="199982" y="303530"/>
                </a:lnTo>
                <a:lnTo>
                  <a:pt x="201380" y="299720"/>
                </a:lnTo>
                <a:lnTo>
                  <a:pt x="202960" y="295910"/>
                </a:lnTo>
                <a:lnTo>
                  <a:pt x="204419" y="292100"/>
                </a:lnTo>
                <a:lnTo>
                  <a:pt x="206060" y="289560"/>
                </a:lnTo>
                <a:lnTo>
                  <a:pt x="207824" y="285750"/>
                </a:lnTo>
                <a:lnTo>
                  <a:pt x="209526" y="283210"/>
                </a:lnTo>
                <a:lnTo>
                  <a:pt x="211410" y="279400"/>
                </a:lnTo>
                <a:lnTo>
                  <a:pt x="213295" y="276860"/>
                </a:lnTo>
                <a:lnTo>
                  <a:pt x="215179" y="273050"/>
                </a:lnTo>
                <a:lnTo>
                  <a:pt x="217125" y="270510"/>
                </a:lnTo>
                <a:lnTo>
                  <a:pt x="221076" y="265430"/>
                </a:lnTo>
                <a:lnTo>
                  <a:pt x="223143" y="261620"/>
                </a:lnTo>
                <a:lnTo>
                  <a:pt x="225209" y="259080"/>
                </a:lnTo>
                <a:lnTo>
                  <a:pt x="227216" y="256540"/>
                </a:lnTo>
                <a:lnTo>
                  <a:pt x="233417" y="248920"/>
                </a:lnTo>
                <a:lnTo>
                  <a:pt x="235423" y="246380"/>
                </a:lnTo>
                <a:lnTo>
                  <a:pt x="241259" y="240030"/>
                </a:lnTo>
                <a:lnTo>
                  <a:pt x="245089" y="234950"/>
                </a:lnTo>
                <a:lnTo>
                  <a:pt x="246001" y="233680"/>
                </a:lnTo>
                <a:lnTo>
                  <a:pt x="249770" y="229870"/>
                </a:lnTo>
                <a:lnTo>
                  <a:pt x="253295" y="224790"/>
                </a:lnTo>
                <a:lnTo>
                  <a:pt x="254998" y="223520"/>
                </a:lnTo>
                <a:lnTo>
                  <a:pt x="258280" y="218440"/>
                </a:lnTo>
                <a:lnTo>
                  <a:pt x="259862" y="217170"/>
                </a:lnTo>
                <a:lnTo>
                  <a:pt x="262718" y="212090"/>
                </a:lnTo>
                <a:lnTo>
                  <a:pt x="264116" y="209550"/>
                </a:lnTo>
                <a:lnTo>
                  <a:pt x="266609" y="205740"/>
                </a:lnTo>
                <a:lnTo>
                  <a:pt x="267764" y="203200"/>
                </a:lnTo>
                <a:lnTo>
                  <a:pt x="268859" y="200660"/>
                </a:lnTo>
                <a:lnTo>
                  <a:pt x="269892" y="199390"/>
                </a:lnTo>
                <a:lnTo>
                  <a:pt x="270865" y="196850"/>
                </a:lnTo>
                <a:lnTo>
                  <a:pt x="271716" y="194310"/>
                </a:lnTo>
                <a:lnTo>
                  <a:pt x="278939" y="163830"/>
                </a:lnTo>
                <a:lnTo>
                  <a:pt x="278661" y="133350"/>
                </a:lnTo>
                <a:lnTo>
                  <a:pt x="256336" y="74930"/>
                </a:lnTo>
                <a:lnTo>
                  <a:pt x="209746" y="34290"/>
                </a:lnTo>
                <a:lnTo>
                  <a:pt x="149524" y="19050"/>
                </a:lnTo>
                <a:lnTo>
                  <a:pt x="222813" y="19050"/>
                </a:lnTo>
                <a:lnTo>
                  <a:pt x="272931" y="63500"/>
                </a:lnTo>
                <a:lnTo>
                  <a:pt x="298745" y="130810"/>
                </a:lnTo>
                <a:lnTo>
                  <a:pt x="299048" y="166370"/>
                </a:lnTo>
                <a:lnTo>
                  <a:pt x="290682" y="201930"/>
                </a:lnTo>
                <a:lnTo>
                  <a:pt x="272367" y="233680"/>
                </a:lnTo>
                <a:lnTo>
                  <a:pt x="248478" y="262890"/>
                </a:lnTo>
                <a:lnTo>
                  <a:pt x="226344" y="294640"/>
                </a:lnTo>
                <a:lnTo>
                  <a:pt x="213295" y="334010"/>
                </a:lnTo>
                <a:lnTo>
                  <a:pt x="233531" y="334010"/>
                </a:lnTo>
                <a:lnTo>
                  <a:pt x="235910" y="344170"/>
                </a:lnTo>
                <a:lnTo>
                  <a:pt x="232626" y="349250"/>
                </a:lnTo>
                <a:lnTo>
                  <a:pt x="76756" y="388620"/>
                </a:lnTo>
                <a:lnTo>
                  <a:pt x="71345" y="389890"/>
                </a:lnTo>
                <a:close/>
              </a:path>
              <a:path w="299084" h="495300">
                <a:moveTo>
                  <a:pt x="164261" y="185420"/>
                </a:moveTo>
                <a:lnTo>
                  <a:pt x="134844" y="185420"/>
                </a:lnTo>
                <a:lnTo>
                  <a:pt x="138552" y="184150"/>
                </a:lnTo>
                <a:lnTo>
                  <a:pt x="160553" y="184150"/>
                </a:lnTo>
                <a:lnTo>
                  <a:pt x="164261" y="185420"/>
                </a:lnTo>
                <a:close/>
              </a:path>
              <a:path w="299084" h="495300">
                <a:moveTo>
                  <a:pt x="175261" y="186690"/>
                </a:moveTo>
                <a:lnTo>
                  <a:pt x="123844" y="186690"/>
                </a:lnTo>
                <a:lnTo>
                  <a:pt x="131198" y="185420"/>
                </a:lnTo>
                <a:lnTo>
                  <a:pt x="167968" y="185420"/>
                </a:lnTo>
                <a:lnTo>
                  <a:pt x="175261" y="186690"/>
                </a:lnTo>
                <a:close/>
              </a:path>
              <a:path w="299084" h="495300">
                <a:moveTo>
                  <a:pt x="186261" y="189230"/>
                </a:moveTo>
                <a:lnTo>
                  <a:pt x="112843" y="189230"/>
                </a:lnTo>
                <a:lnTo>
                  <a:pt x="120136" y="186690"/>
                </a:lnTo>
                <a:lnTo>
                  <a:pt x="178968" y="186690"/>
                </a:lnTo>
                <a:lnTo>
                  <a:pt x="186261" y="189230"/>
                </a:lnTo>
                <a:close/>
              </a:path>
              <a:path w="299084" h="495300">
                <a:moveTo>
                  <a:pt x="141226" y="309880"/>
                </a:moveTo>
                <a:lnTo>
                  <a:pt x="130043" y="309880"/>
                </a:lnTo>
                <a:lnTo>
                  <a:pt x="125242" y="306070"/>
                </a:lnTo>
                <a:lnTo>
                  <a:pt x="124938" y="299720"/>
                </a:lnTo>
                <a:lnTo>
                  <a:pt x="123297" y="278130"/>
                </a:lnTo>
                <a:lnTo>
                  <a:pt x="121595" y="264160"/>
                </a:lnTo>
                <a:lnTo>
                  <a:pt x="120865" y="259080"/>
                </a:lnTo>
                <a:lnTo>
                  <a:pt x="119893" y="254000"/>
                </a:lnTo>
                <a:lnTo>
                  <a:pt x="119468" y="251460"/>
                </a:lnTo>
                <a:lnTo>
                  <a:pt x="117887" y="243840"/>
                </a:lnTo>
                <a:lnTo>
                  <a:pt x="117341" y="241300"/>
                </a:lnTo>
                <a:lnTo>
                  <a:pt x="116733" y="238760"/>
                </a:lnTo>
                <a:lnTo>
                  <a:pt x="116247" y="236220"/>
                </a:lnTo>
                <a:lnTo>
                  <a:pt x="115639" y="233680"/>
                </a:lnTo>
                <a:lnTo>
                  <a:pt x="114058" y="228600"/>
                </a:lnTo>
                <a:lnTo>
                  <a:pt x="113451" y="227330"/>
                </a:lnTo>
                <a:lnTo>
                  <a:pt x="113086" y="226060"/>
                </a:lnTo>
                <a:lnTo>
                  <a:pt x="112478" y="224790"/>
                </a:lnTo>
                <a:lnTo>
                  <a:pt x="112114" y="223520"/>
                </a:lnTo>
                <a:lnTo>
                  <a:pt x="111810" y="223520"/>
                </a:lnTo>
                <a:lnTo>
                  <a:pt x="111445" y="222250"/>
                </a:lnTo>
                <a:lnTo>
                  <a:pt x="111141" y="220980"/>
                </a:lnTo>
                <a:lnTo>
                  <a:pt x="110777" y="220980"/>
                </a:lnTo>
                <a:lnTo>
                  <a:pt x="110473" y="219710"/>
                </a:lnTo>
                <a:lnTo>
                  <a:pt x="109196" y="217170"/>
                </a:lnTo>
                <a:lnTo>
                  <a:pt x="108832" y="217170"/>
                </a:lnTo>
                <a:lnTo>
                  <a:pt x="108528" y="215900"/>
                </a:lnTo>
                <a:lnTo>
                  <a:pt x="108163" y="215900"/>
                </a:lnTo>
                <a:lnTo>
                  <a:pt x="107799" y="214630"/>
                </a:lnTo>
                <a:lnTo>
                  <a:pt x="107495" y="214630"/>
                </a:lnTo>
                <a:lnTo>
                  <a:pt x="106462" y="213360"/>
                </a:lnTo>
                <a:lnTo>
                  <a:pt x="106097" y="212090"/>
                </a:lnTo>
                <a:lnTo>
                  <a:pt x="105428" y="212090"/>
                </a:lnTo>
                <a:lnTo>
                  <a:pt x="104760" y="210820"/>
                </a:lnTo>
                <a:lnTo>
                  <a:pt x="104395" y="210820"/>
                </a:lnTo>
                <a:lnTo>
                  <a:pt x="104091" y="209550"/>
                </a:lnTo>
                <a:lnTo>
                  <a:pt x="102815" y="209550"/>
                </a:lnTo>
                <a:lnTo>
                  <a:pt x="95704" y="203200"/>
                </a:lnTo>
                <a:lnTo>
                  <a:pt x="97649" y="193040"/>
                </a:lnTo>
                <a:lnTo>
                  <a:pt x="105550" y="190500"/>
                </a:lnTo>
                <a:lnTo>
                  <a:pt x="109196" y="189230"/>
                </a:lnTo>
                <a:lnTo>
                  <a:pt x="189909" y="189230"/>
                </a:lnTo>
                <a:lnTo>
                  <a:pt x="193555" y="190500"/>
                </a:lnTo>
                <a:lnTo>
                  <a:pt x="201455" y="193040"/>
                </a:lnTo>
                <a:lnTo>
                  <a:pt x="203401" y="203200"/>
                </a:lnTo>
                <a:lnTo>
                  <a:pt x="201979" y="204470"/>
                </a:lnTo>
                <a:lnTo>
                  <a:pt x="143171" y="204470"/>
                </a:lnTo>
                <a:lnTo>
                  <a:pt x="136789" y="205740"/>
                </a:lnTo>
                <a:lnTo>
                  <a:pt x="129071" y="205740"/>
                </a:lnTo>
                <a:lnTo>
                  <a:pt x="126275" y="207010"/>
                </a:lnTo>
                <a:lnTo>
                  <a:pt x="126761" y="207010"/>
                </a:lnTo>
                <a:lnTo>
                  <a:pt x="127005" y="208280"/>
                </a:lnTo>
                <a:lnTo>
                  <a:pt x="127247" y="208280"/>
                </a:lnTo>
                <a:lnTo>
                  <a:pt x="127551" y="209550"/>
                </a:lnTo>
                <a:lnTo>
                  <a:pt x="128463" y="210820"/>
                </a:lnTo>
                <a:lnTo>
                  <a:pt x="129071" y="212090"/>
                </a:lnTo>
                <a:lnTo>
                  <a:pt x="129618" y="213360"/>
                </a:lnTo>
                <a:lnTo>
                  <a:pt x="130225" y="214630"/>
                </a:lnTo>
                <a:lnTo>
                  <a:pt x="132414" y="219710"/>
                </a:lnTo>
                <a:lnTo>
                  <a:pt x="132900" y="222250"/>
                </a:lnTo>
                <a:lnTo>
                  <a:pt x="135330" y="229870"/>
                </a:lnTo>
                <a:lnTo>
                  <a:pt x="137033" y="236220"/>
                </a:lnTo>
                <a:lnTo>
                  <a:pt x="137458" y="237490"/>
                </a:lnTo>
                <a:lnTo>
                  <a:pt x="138188" y="241300"/>
                </a:lnTo>
                <a:lnTo>
                  <a:pt x="138612" y="243840"/>
                </a:lnTo>
                <a:lnTo>
                  <a:pt x="139342" y="247650"/>
                </a:lnTo>
                <a:lnTo>
                  <a:pt x="139706" y="248920"/>
                </a:lnTo>
                <a:lnTo>
                  <a:pt x="140010" y="251460"/>
                </a:lnTo>
                <a:lnTo>
                  <a:pt x="140375" y="252730"/>
                </a:lnTo>
                <a:lnTo>
                  <a:pt x="141834" y="262890"/>
                </a:lnTo>
                <a:lnTo>
                  <a:pt x="143232" y="274320"/>
                </a:lnTo>
                <a:lnTo>
                  <a:pt x="144083" y="284480"/>
                </a:lnTo>
                <a:lnTo>
                  <a:pt x="144508" y="288290"/>
                </a:lnTo>
                <a:lnTo>
                  <a:pt x="144873" y="293370"/>
                </a:lnTo>
                <a:lnTo>
                  <a:pt x="145189" y="299720"/>
                </a:lnTo>
                <a:lnTo>
                  <a:pt x="145480" y="304800"/>
                </a:lnTo>
                <a:lnTo>
                  <a:pt x="141226" y="309880"/>
                </a:lnTo>
                <a:close/>
              </a:path>
              <a:path w="299084" h="495300">
                <a:moveTo>
                  <a:pt x="169062" y="309880"/>
                </a:moveTo>
                <a:lnTo>
                  <a:pt x="157879" y="309880"/>
                </a:lnTo>
                <a:lnTo>
                  <a:pt x="153625" y="304800"/>
                </a:lnTo>
                <a:lnTo>
                  <a:pt x="154597" y="288290"/>
                </a:lnTo>
                <a:lnTo>
                  <a:pt x="155022" y="284480"/>
                </a:lnTo>
                <a:lnTo>
                  <a:pt x="155266" y="281940"/>
                </a:lnTo>
                <a:lnTo>
                  <a:pt x="155448" y="279400"/>
                </a:lnTo>
                <a:lnTo>
                  <a:pt x="156663" y="267970"/>
                </a:lnTo>
                <a:lnTo>
                  <a:pt x="157393" y="261620"/>
                </a:lnTo>
                <a:lnTo>
                  <a:pt x="157636" y="260350"/>
                </a:lnTo>
                <a:lnTo>
                  <a:pt x="157817" y="259080"/>
                </a:lnTo>
                <a:lnTo>
                  <a:pt x="158425" y="255270"/>
                </a:lnTo>
                <a:lnTo>
                  <a:pt x="158790" y="252730"/>
                </a:lnTo>
                <a:lnTo>
                  <a:pt x="159399" y="248920"/>
                </a:lnTo>
                <a:lnTo>
                  <a:pt x="159763" y="247650"/>
                </a:lnTo>
                <a:lnTo>
                  <a:pt x="160492" y="243840"/>
                </a:lnTo>
                <a:lnTo>
                  <a:pt x="160917" y="241300"/>
                </a:lnTo>
                <a:lnTo>
                  <a:pt x="161647" y="237490"/>
                </a:lnTo>
                <a:lnTo>
                  <a:pt x="162073" y="236220"/>
                </a:lnTo>
                <a:lnTo>
                  <a:pt x="163774" y="229870"/>
                </a:lnTo>
                <a:lnTo>
                  <a:pt x="165233" y="224790"/>
                </a:lnTo>
                <a:lnTo>
                  <a:pt x="166205" y="222250"/>
                </a:lnTo>
                <a:lnTo>
                  <a:pt x="166691" y="219710"/>
                </a:lnTo>
                <a:lnTo>
                  <a:pt x="168879" y="214630"/>
                </a:lnTo>
                <a:lnTo>
                  <a:pt x="169487" y="213360"/>
                </a:lnTo>
                <a:lnTo>
                  <a:pt x="170035" y="212090"/>
                </a:lnTo>
                <a:lnTo>
                  <a:pt x="170642" y="210820"/>
                </a:lnTo>
                <a:lnTo>
                  <a:pt x="171553" y="209550"/>
                </a:lnTo>
                <a:lnTo>
                  <a:pt x="172831" y="207010"/>
                </a:lnTo>
                <a:lnTo>
                  <a:pt x="170035" y="205740"/>
                </a:lnTo>
                <a:lnTo>
                  <a:pt x="162316" y="205740"/>
                </a:lnTo>
                <a:lnTo>
                  <a:pt x="159095" y="204470"/>
                </a:lnTo>
                <a:lnTo>
                  <a:pt x="201979" y="204470"/>
                </a:lnTo>
                <a:lnTo>
                  <a:pt x="196290" y="209550"/>
                </a:lnTo>
                <a:lnTo>
                  <a:pt x="195014" y="209550"/>
                </a:lnTo>
                <a:lnTo>
                  <a:pt x="194710" y="210820"/>
                </a:lnTo>
                <a:lnTo>
                  <a:pt x="194345" y="210820"/>
                </a:lnTo>
                <a:lnTo>
                  <a:pt x="193677" y="212090"/>
                </a:lnTo>
                <a:lnTo>
                  <a:pt x="193008" y="212090"/>
                </a:lnTo>
                <a:lnTo>
                  <a:pt x="192643" y="213360"/>
                </a:lnTo>
                <a:lnTo>
                  <a:pt x="191610" y="214630"/>
                </a:lnTo>
                <a:lnTo>
                  <a:pt x="191306" y="214630"/>
                </a:lnTo>
                <a:lnTo>
                  <a:pt x="190942" y="215900"/>
                </a:lnTo>
                <a:lnTo>
                  <a:pt x="190577" y="215900"/>
                </a:lnTo>
                <a:lnTo>
                  <a:pt x="190273" y="217170"/>
                </a:lnTo>
                <a:lnTo>
                  <a:pt x="189909" y="217170"/>
                </a:lnTo>
                <a:lnTo>
                  <a:pt x="188632" y="219710"/>
                </a:lnTo>
                <a:lnTo>
                  <a:pt x="188328" y="220980"/>
                </a:lnTo>
                <a:lnTo>
                  <a:pt x="187964" y="220980"/>
                </a:lnTo>
                <a:lnTo>
                  <a:pt x="187660" y="222250"/>
                </a:lnTo>
                <a:lnTo>
                  <a:pt x="187295" y="223520"/>
                </a:lnTo>
                <a:lnTo>
                  <a:pt x="186991" y="223520"/>
                </a:lnTo>
                <a:lnTo>
                  <a:pt x="186627" y="224790"/>
                </a:lnTo>
                <a:lnTo>
                  <a:pt x="186018" y="226060"/>
                </a:lnTo>
                <a:lnTo>
                  <a:pt x="185655" y="227330"/>
                </a:lnTo>
                <a:lnTo>
                  <a:pt x="185046" y="228600"/>
                </a:lnTo>
                <a:lnTo>
                  <a:pt x="184134" y="232410"/>
                </a:lnTo>
                <a:lnTo>
                  <a:pt x="182919" y="236220"/>
                </a:lnTo>
                <a:lnTo>
                  <a:pt x="182615" y="237490"/>
                </a:lnTo>
                <a:lnTo>
                  <a:pt x="182372" y="238760"/>
                </a:lnTo>
                <a:lnTo>
                  <a:pt x="181764" y="241300"/>
                </a:lnTo>
                <a:lnTo>
                  <a:pt x="181521" y="242570"/>
                </a:lnTo>
                <a:lnTo>
                  <a:pt x="181218" y="243840"/>
                </a:lnTo>
                <a:lnTo>
                  <a:pt x="180184" y="247650"/>
                </a:lnTo>
                <a:lnTo>
                  <a:pt x="179636" y="251460"/>
                </a:lnTo>
                <a:lnTo>
                  <a:pt x="174897" y="289560"/>
                </a:lnTo>
                <a:lnTo>
                  <a:pt x="173864" y="306070"/>
                </a:lnTo>
                <a:lnTo>
                  <a:pt x="169062" y="309880"/>
                </a:lnTo>
                <a:close/>
              </a:path>
              <a:path w="299084" h="495300">
                <a:moveTo>
                  <a:pt x="233531" y="334010"/>
                </a:moveTo>
                <a:lnTo>
                  <a:pt x="213295" y="334010"/>
                </a:lnTo>
                <a:lnTo>
                  <a:pt x="216274" y="332740"/>
                </a:lnTo>
                <a:lnTo>
                  <a:pt x="222292" y="331470"/>
                </a:lnTo>
                <a:lnTo>
                  <a:pt x="227702" y="330200"/>
                </a:lnTo>
                <a:lnTo>
                  <a:pt x="233234" y="332740"/>
                </a:lnTo>
                <a:lnTo>
                  <a:pt x="233531" y="334010"/>
                </a:lnTo>
                <a:close/>
              </a:path>
              <a:path w="299084" h="495300">
                <a:moveTo>
                  <a:pt x="71365" y="426720"/>
                </a:moveTo>
                <a:lnTo>
                  <a:pt x="65834" y="422910"/>
                </a:lnTo>
                <a:lnTo>
                  <a:pt x="63160" y="412750"/>
                </a:lnTo>
                <a:lnTo>
                  <a:pt x="66442" y="407670"/>
                </a:lnTo>
                <a:lnTo>
                  <a:pt x="71851" y="405130"/>
                </a:lnTo>
                <a:lnTo>
                  <a:pt x="222274" y="368300"/>
                </a:lnTo>
                <a:lnTo>
                  <a:pt x="227684" y="367030"/>
                </a:lnTo>
                <a:lnTo>
                  <a:pt x="233214" y="369570"/>
                </a:lnTo>
                <a:lnTo>
                  <a:pt x="235888" y="381000"/>
                </a:lnTo>
                <a:lnTo>
                  <a:pt x="232606" y="386080"/>
                </a:lnTo>
                <a:lnTo>
                  <a:pt x="227197" y="387350"/>
                </a:lnTo>
                <a:lnTo>
                  <a:pt x="76774" y="425450"/>
                </a:lnTo>
                <a:lnTo>
                  <a:pt x="71365" y="426720"/>
                </a:lnTo>
                <a:close/>
              </a:path>
              <a:path w="299084" h="495300">
                <a:moveTo>
                  <a:pt x="71365" y="463550"/>
                </a:moveTo>
                <a:lnTo>
                  <a:pt x="65834" y="459740"/>
                </a:lnTo>
                <a:lnTo>
                  <a:pt x="63160" y="449580"/>
                </a:lnTo>
                <a:lnTo>
                  <a:pt x="66442" y="444500"/>
                </a:lnTo>
                <a:lnTo>
                  <a:pt x="222274" y="405130"/>
                </a:lnTo>
                <a:lnTo>
                  <a:pt x="227684" y="403860"/>
                </a:lnTo>
                <a:lnTo>
                  <a:pt x="233214" y="406400"/>
                </a:lnTo>
                <a:lnTo>
                  <a:pt x="235888" y="417830"/>
                </a:lnTo>
                <a:lnTo>
                  <a:pt x="232606" y="422910"/>
                </a:lnTo>
                <a:lnTo>
                  <a:pt x="227197" y="424180"/>
                </a:lnTo>
                <a:lnTo>
                  <a:pt x="76774" y="462280"/>
                </a:lnTo>
                <a:lnTo>
                  <a:pt x="71365" y="463550"/>
                </a:lnTo>
                <a:close/>
              </a:path>
              <a:path w="299084" h="495300">
                <a:moveTo>
                  <a:pt x="149523" y="495300"/>
                </a:moveTo>
                <a:lnTo>
                  <a:pt x="111893" y="477520"/>
                </a:lnTo>
                <a:lnTo>
                  <a:pt x="108124" y="473710"/>
                </a:lnTo>
                <a:lnTo>
                  <a:pt x="108428" y="467360"/>
                </a:lnTo>
                <a:lnTo>
                  <a:pt x="112561" y="463550"/>
                </a:lnTo>
                <a:lnTo>
                  <a:pt x="116635" y="459740"/>
                </a:lnTo>
                <a:lnTo>
                  <a:pt x="123079" y="459740"/>
                </a:lnTo>
                <a:lnTo>
                  <a:pt x="126848" y="464820"/>
                </a:lnTo>
                <a:lnTo>
                  <a:pt x="137354" y="472440"/>
                </a:lnTo>
                <a:lnTo>
                  <a:pt x="149523" y="474980"/>
                </a:lnTo>
                <a:lnTo>
                  <a:pt x="189667" y="474980"/>
                </a:lnTo>
                <a:lnTo>
                  <a:pt x="187154" y="477520"/>
                </a:lnTo>
                <a:lnTo>
                  <a:pt x="179205" y="485140"/>
                </a:lnTo>
                <a:lnTo>
                  <a:pt x="170071" y="490220"/>
                </a:lnTo>
                <a:lnTo>
                  <a:pt x="160071" y="494030"/>
                </a:lnTo>
                <a:lnTo>
                  <a:pt x="149523" y="495300"/>
                </a:lnTo>
                <a:close/>
              </a:path>
              <a:path w="299084" h="495300">
                <a:moveTo>
                  <a:pt x="189667" y="474980"/>
                </a:moveTo>
                <a:lnTo>
                  <a:pt x="149523" y="474980"/>
                </a:lnTo>
                <a:lnTo>
                  <a:pt x="161693" y="472440"/>
                </a:lnTo>
                <a:lnTo>
                  <a:pt x="172199" y="464820"/>
                </a:lnTo>
                <a:lnTo>
                  <a:pt x="175968" y="459740"/>
                </a:lnTo>
                <a:lnTo>
                  <a:pt x="182412" y="459740"/>
                </a:lnTo>
                <a:lnTo>
                  <a:pt x="186486" y="463550"/>
                </a:lnTo>
                <a:lnTo>
                  <a:pt x="190619" y="467360"/>
                </a:lnTo>
                <a:lnTo>
                  <a:pt x="190923" y="473710"/>
                </a:lnTo>
                <a:lnTo>
                  <a:pt x="189667" y="474980"/>
                </a:lnTo>
                <a:close/>
              </a:path>
            </a:pathLst>
          </a:custGeom>
          <a:solidFill>
            <a:srgbClr val="0F59D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503615" y="4081478"/>
            <a:ext cx="334645" cy="307975"/>
          </a:xfrm>
          <a:custGeom>
            <a:rect l="l" t="t" r="r" b="b"/>
            <a:pathLst>
              <a:path w="334645" h="307975">
                <a:moveTo>
                  <a:pt x="107263" y="307945"/>
                </a:moveTo>
                <a:lnTo>
                  <a:pt x="99189" y="307369"/>
                </a:lnTo>
                <a:lnTo>
                  <a:pt x="94576" y="302188"/>
                </a:lnTo>
                <a:lnTo>
                  <a:pt x="0" y="198005"/>
                </a:lnTo>
                <a:lnTo>
                  <a:pt x="576" y="189947"/>
                </a:lnTo>
                <a:lnTo>
                  <a:pt x="5767" y="185342"/>
                </a:lnTo>
                <a:lnTo>
                  <a:pt x="205876" y="4604"/>
                </a:lnTo>
                <a:lnTo>
                  <a:pt x="211066" y="0"/>
                </a:lnTo>
                <a:lnTo>
                  <a:pt x="219140" y="0"/>
                </a:lnTo>
                <a:lnTo>
                  <a:pt x="224330" y="5755"/>
                </a:lnTo>
                <a:lnTo>
                  <a:pt x="232980" y="14965"/>
                </a:lnTo>
                <a:lnTo>
                  <a:pt x="33447" y="195703"/>
                </a:lnTo>
                <a:lnTo>
                  <a:pt x="104956" y="275135"/>
                </a:lnTo>
                <a:lnTo>
                  <a:pt x="143568" y="275135"/>
                </a:lnTo>
                <a:lnTo>
                  <a:pt x="107263" y="307945"/>
                </a:lnTo>
                <a:close/>
              </a:path>
              <a:path w="334645" h="307975">
                <a:moveTo>
                  <a:pt x="114183" y="250385"/>
                </a:moveTo>
                <a:lnTo>
                  <a:pt x="105533" y="249809"/>
                </a:lnTo>
                <a:lnTo>
                  <a:pt x="70932" y="211244"/>
                </a:lnTo>
                <a:lnTo>
                  <a:pt x="65741" y="206064"/>
                </a:lnTo>
                <a:lnTo>
                  <a:pt x="66318" y="198005"/>
                </a:lnTo>
                <a:lnTo>
                  <a:pt x="71508" y="192825"/>
                </a:lnTo>
                <a:lnTo>
                  <a:pt x="255471" y="27052"/>
                </a:lnTo>
                <a:lnTo>
                  <a:pt x="260661" y="22448"/>
                </a:lnTo>
                <a:lnTo>
                  <a:pt x="268734" y="22448"/>
                </a:lnTo>
                <a:lnTo>
                  <a:pt x="273925" y="28204"/>
                </a:lnTo>
                <a:lnTo>
                  <a:pt x="298727" y="55257"/>
                </a:lnTo>
                <a:lnTo>
                  <a:pt x="263545" y="55257"/>
                </a:lnTo>
                <a:lnTo>
                  <a:pt x="99189" y="203761"/>
                </a:lnTo>
                <a:lnTo>
                  <a:pt x="111300" y="217576"/>
                </a:lnTo>
                <a:lnTo>
                  <a:pt x="150028" y="217576"/>
                </a:lnTo>
                <a:lnTo>
                  <a:pt x="119373" y="245204"/>
                </a:lnTo>
                <a:lnTo>
                  <a:pt x="114183" y="250385"/>
                </a:lnTo>
                <a:close/>
              </a:path>
              <a:path w="334645" h="307975">
                <a:moveTo>
                  <a:pt x="143568" y="275135"/>
                </a:moveTo>
                <a:lnTo>
                  <a:pt x="104956" y="275135"/>
                </a:lnTo>
                <a:lnTo>
                  <a:pt x="301605" y="97276"/>
                </a:lnTo>
                <a:lnTo>
                  <a:pt x="263545" y="55257"/>
                </a:lnTo>
                <a:lnTo>
                  <a:pt x="298727" y="55257"/>
                </a:lnTo>
                <a:lnTo>
                  <a:pt x="329863" y="89217"/>
                </a:lnTo>
                <a:lnTo>
                  <a:pt x="334477" y="94973"/>
                </a:lnTo>
                <a:lnTo>
                  <a:pt x="333900" y="103032"/>
                </a:lnTo>
                <a:lnTo>
                  <a:pt x="328710" y="107636"/>
                </a:lnTo>
                <a:lnTo>
                  <a:pt x="143568" y="275135"/>
                </a:lnTo>
                <a:close/>
              </a:path>
              <a:path w="334645" h="307975">
                <a:moveTo>
                  <a:pt x="150028" y="217576"/>
                </a:moveTo>
                <a:lnTo>
                  <a:pt x="111300" y="217576"/>
                </a:lnTo>
                <a:lnTo>
                  <a:pt x="188576" y="147353"/>
                </a:lnTo>
                <a:lnTo>
                  <a:pt x="197802" y="157138"/>
                </a:lnTo>
                <a:lnTo>
                  <a:pt x="202416" y="162318"/>
                </a:lnTo>
                <a:lnTo>
                  <a:pt x="201839" y="170952"/>
                </a:lnTo>
                <a:lnTo>
                  <a:pt x="196649" y="175557"/>
                </a:lnTo>
                <a:lnTo>
                  <a:pt x="150028" y="217576"/>
                </a:lnTo>
                <a:close/>
              </a:path>
            </a:pathLst>
          </a:custGeom>
          <a:solidFill>
            <a:srgbClr val="0F59D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8485154" y="1961568"/>
            <a:ext cx="2425700" cy="382142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5824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4283F2"/>
                </a:solidFill>
                <a:latin typeface="微软雅黑"/>
                <a:cs typeface="微软雅黑"/>
              </a:rPr>
              <a:t>深呼</a:t>
            </a:r>
            <a:r>
              <a:rPr sz="1550" b="1" spc="-50">
                <a:solidFill>
                  <a:srgbClr val="4283F2"/>
                </a:solidFill>
                <a:latin typeface="微软雅黑"/>
                <a:cs typeface="微软雅黑"/>
              </a:rPr>
              <a:t>吸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720"/>
              </a:spcBef>
            </a:pPr>
            <a:r>
              <a:rPr sz="1350" spc="-5">
                <a:latin typeface="微软雅黑"/>
                <a:cs typeface="微软雅黑"/>
              </a:rPr>
              <a:t>深呼吸可以帮助放松身体，缓解紧张和焦虑。通过深吸气和慢呼气，可以有效地降低心率和舒缓</a:t>
            </a:r>
            <a:r>
              <a:rPr sz="1350" spc="-10">
                <a:latin typeface="微软雅黑"/>
                <a:cs typeface="微软雅黑"/>
              </a:rPr>
              <a:t>神经系统。</a:t>
            </a:r>
            <a:endParaRPr sz="13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900">
              <a:latin typeface="微软雅黑"/>
              <a:cs typeface="微软雅黑"/>
            </a:endParaRPr>
          </a:p>
          <a:p>
            <a:pPr marL="1258570">
              <a:lnSpc>
                <a:spcPct val="100000"/>
              </a:lnSpc>
            </a:pPr>
            <a:r>
              <a:rPr sz="1550" b="1">
                <a:solidFill>
                  <a:srgbClr val="4283F2"/>
                </a:solidFill>
                <a:latin typeface="微软雅黑"/>
                <a:cs typeface="微软雅黑"/>
              </a:rPr>
              <a:t>冥</a:t>
            </a:r>
            <a:r>
              <a:rPr sz="1550" b="1" spc="-50">
                <a:solidFill>
                  <a:srgbClr val="4283F2"/>
                </a:solidFill>
                <a:latin typeface="微软雅黑"/>
                <a:cs typeface="微软雅黑"/>
              </a:rPr>
              <a:t>想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405"/>
              </a:spcBef>
            </a:pPr>
            <a:r>
              <a:rPr sz="1350" spc="-5">
                <a:latin typeface="微软雅黑"/>
                <a:cs typeface="微软雅黑"/>
              </a:rPr>
              <a:t>冥想是一种通过集中注意力和放松身体来减轻压力的方法。通过冥想，可以训练自己的思维，减少过度思考和焦虑情绪。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4283F2"/>
                </a:solidFill>
              </a:rPr>
              <a:t>深呼吸与冥想</a:t>
            </a:r>
            <a:endParaRPr sz="3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4283F2"/>
                </a:solidFill>
              </a:rPr>
              <a:t>运动与锻炼</a:t>
            </a:r>
            <a:endParaRPr sz="3000"/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0F59D8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锻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炼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锻炼不仅有助于身体健康，还可以缓解心理压力。通过锻炼，可以释放内心的压力和焦虑，提高自我控制力和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自信心。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940050" cy="1651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4283F2"/>
                </a:solidFill>
                <a:latin typeface="微软雅黑"/>
                <a:cs typeface="微软雅黑"/>
              </a:rPr>
              <a:t>运</a:t>
            </a:r>
            <a:r>
              <a:rPr sz="1550" b="1" spc="-50">
                <a:solidFill>
                  <a:srgbClr val="4283F2"/>
                </a:solidFill>
                <a:latin typeface="微软雅黑"/>
                <a:cs typeface="微软雅黑"/>
              </a:rPr>
              <a:t>动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latin typeface="微软雅黑"/>
                <a:cs typeface="微软雅黑"/>
              </a:rPr>
              <a:t>适当的运动可以释放身体的紧张和压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力，促进血液循环和新陈代谢。选择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适合自己的运动方式，如散步、慢跑、瑜伽等，有助于放松身心。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3" y="1642057"/>
            <a:ext cx="4654550" cy="82613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4283F2"/>
                </a:solidFill>
                <a:latin typeface="微软雅黑"/>
                <a:cs typeface="微软雅黑"/>
              </a:rPr>
              <a:t>保持规律的睡眠时间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270"/>
              </a:spcBef>
            </a:pPr>
            <a:r>
              <a:rPr sz="1350" spc="-5">
                <a:latin typeface="微软雅黑"/>
                <a:cs typeface="微软雅黑"/>
              </a:rPr>
              <a:t>建立规律的睡眠时间表，有助于调整生物钟，提高睡眠质量。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3" y="4159927"/>
            <a:ext cx="4654550" cy="80137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4283F2"/>
                </a:solidFill>
                <a:latin typeface="微软雅黑"/>
                <a:cs typeface="微软雅黑"/>
              </a:rPr>
              <a:t>创造良好的睡眠环境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075"/>
              </a:spcBef>
            </a:pPr>
            <a:r>
              <a:rPr sz="1350" spc="-5">
                <a:latin typeface="微软雅黑"/>
                <a:cs typeface="微软雅黑"/>
              </a:rPr>
              <a:t>保持安静、舒适的睡眠环境，有助于放松身心，更容易入睡。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0">
                <a:solidFill>
                  <a:srgbClr val="4283F2"/>
                </a:solidFill>
              </a:rPr>
              <a:t>良好的睡眠习惯</a:t>
            </a:r>
            <a:endParaRPr sz="3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5168900" cy="831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4283F2"/>
                </a:solidFill>
                <a:latin typeface="微软雅黑"/>
                <a:cs typeface="微软雅黑"/>
              </a:rPr>
              <a:t>多摄入蔬菜水</a:t>
            </a:r>
            <a:r>
              <a:rPr sz="2300" b="1" spc="-50">
                <a:solidFill>
                  <a:srgbClr val="4283F2"/>
                </a:solidFill>
                <a:latin typeface="微软雅黑"/>
                <a:cs typeface="微软雅黑"/>
              </a:rPr>
              <a:t>果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60"/>
              </a:spcBef>
            </a:pPr>
            <a:r>
              <a:rPr sz="1500" spc="-5">
                <a:latin typeface="微软雅黑"/>
                <a:cs typeface="微软雅黑"/>
              </a:rPr>
              <a:t>蔬菜水果富含维生素和矿物质，有助于身体健康和心理放松。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883400" cy="8496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4283F2"/>
                </a:solidFill>
                <a:latin typeface="微软雅黑"/>
                <a:cs typeface="微软雅黑"/>
              </a:rPr>
              <a:t>控制饮食</a:t>
            </a:r>
            <a:r>
              <a:rPr sz="2300" b="1" spc="-50">
                <a:solidFill>
                  <a:srgbClr val="4283F2"/>
                </a:solidFill>
                <a:latin typeface="微软雅黑"/>
                <a:cs typeface="微软雅黑"/>
              </a:rPr>
              <a:t>量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900"/>
              </a:spcBef>
            </a:pPr>
            <a:r>
              <a:rPr sz="1500" spc="-5">
                <a:latin typeface="微软雅黑"/>
                <a:cs typeface="微软雅黑"/>
              </a:rPr>
              <a:t>适当控制饮食量，避免过度进食导致身体负担加重，有助于减轻压力和焦虑情绪。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4283F2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3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4283F2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5">
                <a:solidFill>
                  <a:srgbClr val="4283F2"/>
                </a:solidFill>
              </a:rPr>
              <a:t>健康饮食</a:t>
            </a:r>
            <a:endParaRPr sz="3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10296" y="1558171"/>
            <a:ext cx="5191760" cy="1625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b="1" spc="-10">
                <a:solidFill>
                  <a:srgbClr val="131416"/>
                </a:solidFill>
                <a:latin typeface="微软雅黑"/>
                <a:cs typeface="微软雅黑"/>
              </a:rPr>
              <a:t>PART</a:t>
            </a:r>
            <a:r>
              <a:rPr sz="3300" b="1" spc="-225">
                <a:solidFill>
                  <a:srgbClr val="131416"/>
                </a:solidFill>
                <a:latin typeface="微软雅黑"/>
                <a:cs typeface="微软雅黑"/>
              </a:rPr>
              <a:t> </a:t>
            </a:r>
            <a:r>
              <a:rPr sz="3300" b="1" spc="-25">
                <a:solidFill>
                  <a:srgbClr val="131416"/>
                </a:solidFill>
                <a:latin typeface="微软雅黑"/>
                <a:cs typeface="微软雅黑"/>
              </a:rPr>
              <a:t>03</a:t>
            </a:r>
            <a:endParaRPr sz="3300">
              <a:latin typeface="微软雅黑"/>
              <a:cs typeface="微软雅黑"/>
            </a:endParaRPr>
          </a:p>
          <a:p>
            <a:pPr marL="34925">
              <a:lnSpc>
                <a:spcPct val="100000"/>
              </a:lnSpc>
              <a:spcBef>
                <a:spcPts val="3235"/>
              </a:spcBef>
            </a:pPr>
            <a:r>
              <a:rPr sz="4500" b="1" spc="-10">
                <a:solidFill>
                  <a:srgbClr val="131416"/>
                </a:solidFill>
                <a:latin typeface="微软雅黑"/>
                <a:cs typeface="微软雅黑"/>
              </a:rPr>
              <a:t>应对工作压力的策略</a:t>
            </a:r>
            <a:endParaRPr sz="4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8760">
              <a:lnSpc>
                <a:spcPct val="100000"/>
              </a:lnSpc>
              <a:spcBef>
                <a:spcPts val="100"/>
              </a:spcBef>
            </a:pPr>
            <a:r>
              <a:rPr spc="-20"/>
              <a:t>2023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0033" y="349237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131416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91653" y="4394857"/>
            <a:ext cx="2501900" cy="14604"/>
            <a:chOff x="1291653" y="4394857"/>
            <a:chExt cx="2501900" cy="14604"/>
          </a:xfrm>
        </p:grpSpPr>
        <p:sp>
          <p:nvSpPr>
            <p:cNvPr id="3" name="object 3"/>
            <p:cNvSpPr/>
            <p:nvPr/>
          </p:nvSpPr>
          <p:spPr>
            <a:xfrm>
              <a:off x="1296416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2492358" y="0"/>
                  </a:moveTo>
                  <a:lnTo>
                    <a:pt x="0" y="4740"/>
                  </a:lnTo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296416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0" y="4740"/>
                  </a:moveTo>
                  <a:lnTo>
                    <a:pt x="2492358" y="0"/>
                  </a:lnTo>
                </a:path>
              </a:pathLst>
            </a:custGeom>
            <a:ln w="9525">
              <a:solidFill>
                <a:srgbClr val="4283F2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1125500" y="1536628"/>
            <a:ext cx="2912745" cy="1899285"/>
            <a:chOff x="1125500" y="1536628"/>
            <a:chExt cx="2912745" cy="1899285"/>
          </a:xfrm>
        </p:grpSpPr>
        <p:sp>
          <p:nvSpPr>
            <p:cNvPr id="6" name="object 6"/>
            <p:cNvSpPr/>
            <p:nvPr/>
          </p:nvSpPr>
          <p:spPr>
            <a:xfrm>
              <a:off x="1125500" y="2108193"/>
              <a:ext cx="2912745" cy="940435"/>
            </a:xfrm>
            <a:custGeom>
              <a:rect l="l" t="t" r="r" b="b"/>
              <a:pathLst>
                <a:path w="2912745" h="940435">
                  <a:moveTo>
                    <a:pt x="415025" y="76953"/>
                  </a:moveTo>
                  <a:lnTo>
                    <a:pt x="0" y="940010"/>
                  </a:lnTo>
                  <a:lnTo>
                    <a:pt x="2497654" y="863057"/>
                  </a:lnTo>
                  <a:lnTo>
                    <a:pt x="2912679" y="0"/>
                  </a:lnTo>
                  <a:lnTo>
                    <a:pt x="415025" y="76953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32386" y="1536628"/>
              <a:ext cx="1898905" cy="1898906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1439684" y="4614442"/>
            <a:ext cx="2311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合理规划工作和生活时间，设置优先级，避免拖延和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压力积累。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639659" y="1536628"/>
            <a:ext cx="2912745" cy="1899285"/>
            <a:chOff x="4639659" y="1536628"/>
            <a:chExt cx="2912745" cy="1899285"/>
          </a:xfrm>
        </p:grpSpPr>
        <p:sp>
          <p:nvSpPr>
            <p:cNvPr id="10" name="object 10"/>
            <p:cNvSpPr/>
            <p:nvPr/>
          </p:nvSpPr>
          <p:spPr>
            <a:xfrm>
              <a:off x="4639659" y="2096002"/>
              <a:ext cx="2912745" cy="940435"/>
            </a:xfrm>
            <a:custGeom>
              <a:rect l="l" t="t" r="r" b="b"/>
              <a:pathLst>
                <a:path w="2912745" h="940435">
                  <a:moveTo>
                    <a:pt x="415025" y="76952"/>
                  </a:moveTo>
                  <a:lnTo>
                    <a:pt x="0" y="940010"/>
                  </a:lnTo>
                  <a:lnTo>
                    <a:pt x="2497654" y="863056"/>
                  </a:lnTo>
                  <a:lnTo>
                    <a:pt x="2912679" y="0"/>
                  </a:lnTo>
                  <a:lnTo>
                    <a:pt x="415025" y="76952"/>
                  </a:lnTo>
                  <a:close/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146545" y="1536628"/>
              <a:ext cx="1898904" cy="1898906"/>
            </a:xfrm>
            <a:prstGeom prst="rect">
              <a:avLst/>
            </a:prstGeom>
          </p:spPr>
        </p:pic>
      </p:grpSp>
      <p:grpSp>
        <p:nvGrpSpPr>
          <p:cNvPr id="12" name="object 12"/>
          <p:cNvGrpSpPr/>
          <p:nvPr/>
        </p:nvGrpSpPr>
        <p:grpSpPr>
          <a:xfrm>
            <a:off x="8309741" y="1536628"/>
            <a:ext cx="2912745" cy="1899285"/>
            <a:chOff x="8309741" y="1536628"/>
            <a:chExt cx="2912745" cy="1899285"/>
          </a:xfrm>
        </p:grpSpPr>
        <p:sp>
          <p:nvSpPr>
            <p:cNvPr id="13" name="object 13"/>
            <p:cNvSpPr/>
            <p:nvPr/>
          </p:nvSpPr>
          <p:spPr>
            <a:xfrm>
              <a:off x="8309741" y="2058071"/>
              <a:ext cx="2912745" cy="940435"/>
            </a:xfrm>
            <a:custGeom>
              <a:rect l="l" t="t" r="r" b="b"/>
              <a:pathLst>
                <a:path w="2912745" h="940435">
                  <a:moveTo>
                    <a:pt x="415025" y="76952"/>
                  </a:moveTo>
                  <a:lnTo>
                    <a:pt x="0" y="940010"/>
                  </a:lnTo>
                  <a:lnTo>
                    <a:pt x="2497654" y="863056"/>
                  </a:lnTo>
                  <a:lnTo>
                    <a:pt x="2912679" y="0"/>
                  </a:lnTo>
                  <a:lnTo>
                    <a:pt x="415025" y="76952"/>
                  </a:lnTo>
                  <a:close/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816626" y="1536628"/>
              <a:ext cx="1898902" cy="1898906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1340361" y="3769356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i="1">
                <a:solidFill>
                  <a:srgbClr val="4283F2"/>
                </a:solidFill>
                <a:latin typeface="微软雅黑"/>
                <a:cs typeface="微软雅黑"/>
              </a:rPr>
              <a:t>时间管</a:t>
            </a:r>
            <a:r>
              <a:rPr sz="2300" b="1" i="1" spc="-50">
                <a:solidFill>
                  <a:srgbClr val="4283F2"/>
                </a:solidFill>
                <a:latin typeface="微软雅黑"/>
                <a:cs typeface="微软雅黑"/>
              </a:rPr>
              <a:t>理</a:t>
            </a:r>
            <a:endParaRPr sz="2300">
              <a:latin typeface="微软雅黑"/>
              <a:cs typeface="微软雅黑"/>
            </a:endParaRPr>
          </a:p>
        </p:txBody>
      </p:sp>
      <p:pic>
        <p:nvPicPr>
          <p:cNvPr id="16" name="object 16"/>
          <p:cNvPicPr/>
          <p:nvPr/>
        </p:nvPicPr>
        <p:blipFill>
          <a:blip r:embed="rId5"/>
          <a:stretch>
            <a:fillRect/>
          </a:stretch>
        </p:blipFill>
        <p:spPr>
          <a:xfrm>
            <a:off x="1235228" y="4350851"/>
            <a:ext cx="97535" cy="97536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6"/>
          <a:stretch>
            <a:fillRect/>
          </a:stretch>
        </p:blipFill>
        <p:spPr>
          <a:xfrm>
            <a:off x="3788774" y="4350851"/>
            <a:ext cx="97536" cy="97536"/>
          </a:xfrm>
          <a:prstGeom prst="rect">
            <a:avLst/>
          </a:prstGeom>
        </p:spPr>
      </p:pic>
      <p:grpSp>
        <p:nvGrpSpPr>
          <p:cNvPr id="18" name="object 18"/>
          <p:cNvGrpSpPr/>
          <p:nvPr/>
        </p:nvGrpSpPr>
        <p:grpSpPr>
          <a:xfrm>
            <a:off x="4639659" y="4350851"/>
            <a:ext cx="2651125" cy="97790"/>
            <a:chOff x="4639659" y="4350851"/>
            <a:chExt cx="2651125" cy="97790"/>
          </a:xfrm>
        </p:grpSpPr>
        <p:sp>
          <p:nvSpPr>
            <p:cNvPr id="19" name="object 19"/>
            <p:cNvSpPr/>
            <p:nvPr/>
          </p:nvSpPr>
          <p:spPr>
            <a:xfrm>
              <a:off x="4700847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2492358" y="0"/>
                  </a:moveTo>
                  <a:lnTo>
                    <a:pt x="0" y="4740"/>
                  </a:lnTo>
                </a:path>
              </a:pathLst>
            </a:custGeom>
            <a:solidFill>
              <a:srgbClr val="34C158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700847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0" y="4740"/>
                  </a:moveTo>
                  <a:lnTo>
                    <a:pt x="2492358" y="0"/>
                  </a:lnTo>
                </a:path>
              </a:pathLst>
            </a:custGeom>
            <a:ln w="9525">
              <a:solidFill>
                <a:srgbClr val="34C158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639659" y="4350851"/>
              <a:ext cx="97536" cy="975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193202" y="4350851"/>
              <a:ext cx="97538" cy="97536"/>
            </a:xfrm>
            <a:prstGeom prst="rect">
              <a:avLst/>
            </a:prstGeom>
          </p:spPr>
        </p:pic>
      </p:grpSp>
      <p:sp>
        <p:nvSpPr>
          <p:cNvPr id="23" name="object 23"/>
          <p:cNvSpPr txBox="1"/>
          <p:nvPr/>
        </p:nvSpPr>
        <p:spPr>
          <a:xfrm>
            <a:off x="4844115" y="4614442"/>
            <a:ext cx="21209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提高工作效率，减少加班和不必要的会议，避免工</a:t>
            </a:r>
            <a:r>
              <a:rPr sz="1500" spc="-15">
                <a:latin typeface="微软雅黑"/>
                <a:cs typeface="微软雅黑"/>
              </a:rPr>
              <a:t>作过度。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744792" y="3769356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i="1">
                <a:solidFill>
                  <a:srgbClr val="4283F2"/>
                </a:solidFill>
                <a:latin typeface="微软雅黑"/>
                <a:cs typeface="微软雅黑"/>
              </a:rPr>
              <a:t>高效工</a:t>
            </a:r>
            <a:r>
              <a:rPr sz="2300" b="1" i="1" spc="-50">
                <a:solidFill>
                  <a:srgbClr val="4283F2"/>
                </a:solidFill>
                <a:latin typeface="微软雅黑"/>
                <a:cs typeface="微软雅黑"/>
              </a:rPr>
              <a:t>作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8309736" y="4350851"/>
            <a:ext cx="2651125" cy="97790"/>
            <a:chOff x="8309736" y="4350851"/>
            <a:chExt cx="2651125" cy="97790"/>
          </a:xfrm>
        </p:grpSpPr>
        <p:sp>
          <p:nvSpPr>
            <p:cNvPr id="26" name="object 26"/>
            <p:cNvSpPr/>
            <p:nvPr/>
          </p:nvSpPr>
          <p:spPr>
            <a:xfrm>
              <a:off x="8370929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2492359" y="0"/>
                  </a:moveTo>
                  <a:lnTo>
                    <a:pt x="0" y="4740"/>
                  </a:lnTo>
                </a:path>
              </a:pathLst>
            </a:custGeom>
            <a:solidFill>
              <a:srgbClr val="4283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8370929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0" y="4740"/>
                  </a:moveTo>
                  <a:lnTo>
                    <a:pt x="2492359" y="0"/>
                  </a:lnTo>
                </a:path>
              </a:pathLst>
            </a:custGeom>
            <a:ln w="9525">
              <a:solidFill>
                <a:srgbClr val="4283F2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309736" y="4350851"/>
              <a:ext cx="97538" cy="975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0863283" y="4350851"/>
              <a:ext cx="97538" cy="97536"/>
            </a:xfrm>
            <a:prstGeom prst="rect">
              <a:avLst/>
            </a:prstGeom>
          </p:spPr>
        </p:pic>
      </p:grpSp>
      <p:sp>
        <p:nvSpPr>
          <p:cNvPr id="30" name="object 30"/>
          <p:cNvSpPr txBox="1"/>
          <p:nvPr/>
        </p:nvSpPr>
        <p:spPr>
          <a:xfrm>
            <a:off x="8514197" y="4614442"/>
            <a:ext cx="21209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定期休息和放松，有助于缓解工作压力，提高工作</a:t>
            </a:r>
            <a:r>
              <a:rPr sz="1500" spc="-20">
                <a:latin typeface="微软雅黑"/>
                <a:cs typeface="微软雅黑"/>
              </a:rPr>
              <a:t>效率。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8414873" y="3769356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i="1">
                <a:solidFill>
                  <a:srgbClr val="4283F2"/>
                </a:solidFill>
                <a:latin typeface="微软雅黑"/>
                <a:cs typeface="微软雅黑"/>
              </a:rPr>
              <a:t>休息和放</a:t>
            </a:r>
            <a:r>
              <a:rPr sz="2300" b="1" i="1" spc="-50">
                <a:solidFill>
                  <a:srgbClr val="4283F2"/>
                </a:solidFill>
                <a:latin typeface="微软雅黑"/>
                <a:cs typeface="微软雅黑"/>
              </a:rPr>
              <a:t>松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i="1" spc="-15">
                <a:solidFill>
                  <a:srgbClr val="4283F2"/>
                </a:solidFill>
                <a:latin typeface="微软雅黑"/>
                <a:cs typeface="微软雅黑"/>
              </a:rPr>
              <a:t>时间管理</a:t>
            </a:r>
            <a:endParaRPr sz="3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https://d.book118.com/628112143020006044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Office Theme</vt:lpstr>
      <vt:lpstr>2023</vt:lpstr>
      <vt:lpstr>2023</vt:lpstr>
      <vt:lpstr>2023</vt:lpstr>
      <vt:lpstr>压力的来源</vt:lpstr>
      <vt:lpstr>压力对健康的影响</vt:lpstr>
      <vt:lpstr>压力与工作效率的关系</vt:lpstr>
      <vt:lpstr>2023</vt:lpstr>
      <vt:lpstr>深呼吸与冥想</vt:lpstr>
      <vt:lpstr>运动与锻炼</vt:lpstr>
      <vt:lpstr>良好的睡眠习惯</vt:lpstr>
      <vt:lpstr>健康饮食</vt:lpstr>
      <vt:lpstr>2023</vt:lpstr>
      <vt:lpstr>时间管理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2024-09-24T00:33:01.046</cp:lastPrinted>
  <dcterms:created xsi:type="dcterms:W3CDTF">2024-09-23T16:33:01Z</dcterms:created>
  <dcterms:modified xsi:type="dcterms:W3CDTF">2024-09-23T16:33:02Z</dcterms:modified>
</cp:coreProperties>
</file>