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4411AB9-463E-461C-A91E-18C71AD8C7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E5583D-2071-4E46-B50A-F72015CBD3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AB3A3B8-F27C-4830-848E-258560D32A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A10B799-135C-4F1F-98FF-A59083FE1D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0B97217-F39B-4738-8918-484CABFC256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F4BFEC0-9C2F-4EB1-919F-14B5CF44646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B889DEC-60FB-4F87-8CA5-5BFF7A751B1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2B0156-3988-428D-8116-5E0A74E149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EE5411-5E67-4557-9A41-E1CABBDB79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664600-7503-48CA-9965-2C91399F41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84FC9C-AA6C-4E76-AB57-1E6808D9F2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28120055115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Arial"/>
                <a:ea typeface="Arial"/>
                <a:cs typeface="Arial"/>
              </a:rPr>
              <a:t>开学安全岗前培训</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安全意识培训</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校园安全制度培训</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安全防范技能培训</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紧急救援知识培训</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安全岗前实操演练</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solidFill>
                <a:latin typeface="Arial"/>
                <a:ea typeface="Arial"/>
                <a:cs typeface="Arial"/>
              </a:rP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Arial"/>
                <a:ea typeface="Arial"/>
                <a:cs typeface="Arial"/>
              </a:rPr>
              <a:t>安全意识培训</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具备安全意识是预防安全事故发生的关键，能够及时发现并纠正不安全行为和环境。</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预防事故发生</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9" name="Picture 9"/>
          <p:cNvPicPr>
            <a:picLocks noChangeAspect="1"/>
          </p:cNvPicPr>
          <p:nvPr/>
        </p:nvPicPr>
        <p:blipFill>
          <a:blip r:embed="rId2"/>
          <a:srcRect l="18417" r="1841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提高工作效率</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15" name="Picture 15"/>
          <p:cNvPicPr>
            <a:picLocks noChangeAspect="1"/>
          </p:cNvPicPr>
          <p:nvPr/>
        </p:nvPicPr>
        <p:blipFill>
          <a:blip r:embed="rId3"/>
          <a:srcRect t="3333" b="333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保障生命财产安全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20" name="Picture 20"/>
          <p:cNvPicPr>
            <a:picLocks noChangeAspect="1"/>
          </p:cNvPicPr>
          <p:nvPr/>
        </p:nvPicPr>
        <p:blipFill>
          <a:blip r:embed="rId4"/>
          <a:srcRect l="16750" r="1675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安全意识强的员工能够更加专注于工作，减少因安全问题导致的分心和延误。</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安全意识有助于保护员工和学校的生命财产安全，降低意外事件造成的损失。</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安全意识的重要性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通过定期的安全培训和教育活动，向员工传授安全知识和技能，提高安全意识。</a:t>
            </a:r>
          </a:p>
        </p:txBody>
      </p:sp>
      <p:pic>
        <p:nvPicPr>
          <p:cNvPr id="5" name="Picture 5"/>
          <p:cNvPicPr>
            <a:picLocks noChangeAspect="1"/>
          </p:cNvPicPr>
          <p:nvPr/>
        </p:nvPicPr>
        <p:blipFill>
          <a:blip r:embed="rId2"/>
          <a:srcRect l="16750" r="1675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9" name="Picture 9"/>
          <p:cNvPicPr>
            <a:picLocks noChangeAspect="1"/>
          </p:cNvPicPr>
          <p:nvPr/>
        </p:nvPicPr>
        <p:blipFill>
          <a:blip r:embed="rId4"/>
          <a:srcRect l="16875" r="1687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培训与教育</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利用宣传栏、海报、微信公众号等渠道，广泛宣传安全知识和案例，营造安全文化氛围。</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宣传与推广</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组织应急演练和模拟演练，提高员工应对突发事件的反应能力和自救互救能力。</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实践与演练</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安全意识的培养方法</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遵守规章制度</a:t>
            </a:r>
            <a:endParaRPr lang="en-US" sz="1100"/>
          </a:p>
        </p:txBody>
      </p:sp>
      <p:sp>
        <p:nvSpPr>
          <p:cNvPr id="3" name="AutoShape 3"/>
          <p:cNvSpPr/>
          <p:nvPr/>
        </p:nvSpPr>
        <p:spPr>
          <a:xfrm>
            <a:off x="3575643"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隐患排查与整改</a:t>
            </a:r>
            <a:endParaRPr lang="en-US" sz="1100"/>
          </a:p>
        </p:txBody>
      </p:sp>
      <p:sp>
        <p:nvSpPr>
          <p:cNvPr id="4" name="AutoShape 4"/>
          <p:cNvSpPr/>
          <p:nvPr/>
        </p:nvSpPr>
        <p:spPr>
          <a:xfrm>
            <a:off x="6220535"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应急处置与报告</a:t>
            </a:r>
            <a:endParaRPr lang="en-US" sz="1100"/>
          </a:p>
        </p:txBody>
      </p:sp>
      <p:sp>
        <p:nvSpPr>
          <p:cNvPr id="5" name="AutoShape 5"/>
          <p:cNvSpPr/>
          <p:nvPr/>
        </p:nvSpPr>
        <p:spPr>
          <a:xfrm>
            <a:off x="8927174"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相互监督与协作</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安全意识在实际工作中的应用</a:t>
              </a:r>
            </a:p>
          </p:txBody>
        </p:sp>
      </p:grpSp>
      <p:pic>
        <p:nvPicPr>
          <p:cNvPr id="28" name="Picture 28"/>
          <p:cNvPicPr>
            <a:picLocks noChangeAspect="1"/>
          </p:cNvPicPr>
          <p:nvPr/>
        </p:nvPicPr>
        <p:blipFill>
          <a:blip r:embed="rId2"/>
          <a:srcRect l="16589" r="16589"/>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89" r="16589"/>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48" r="16548"/>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6589" r="16589"/>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员工应严格遵守学校的安全规章制度，不违章操作、不违反劳动纪律。</a:t>
            </a:r>
            <a:endParaRPr lang="en-US" sz="1100"/>
          </a:p>
        </p:txBody>
      </p:sp>
      <p:sp>
        <p:nvSpPr>
          <p:cNvPr id="41" name="AutoShape 41"/>
          <p:cNvSpPr/>
          <p:nvPr/>
        </p:nvSpPr>
        <p:spPr>
          <a:xfrm>
            <a:off x="3595904"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主动发现并上报安全隐患，积极配合整改措施的实施，确保工作环境的安全。</a:t>
            </a:r>
            <a:endParaRPr lang="en-US" sz="1100"/>
          </a:p>
        </p:txBody>
      </p:sp>
      <p:sp>
        <p:nvSpPr>
          <p:cNvPr id="42" name="AutoShape 42"/>
          <p:cNvSpPr/>
          <p:nvPr/>
        </p:nvSpPr>
        <p:spPr>
          <a:xfrm>
            <a:off x="6274100"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遇到突发事件或事故时，应按照应急预案采取相应措施，并及时向上级报告。</a:t>
            </a:r>
            <a:endParaRPr lang="en-US" sz="1100"/>
          </a:p>
        </p:txBody>
      </p:sp>
      <p:sp>
        <p:nvSpPr>
          <p:cNvPr id="43" name="AutoShape 43"/>
          <p:cNvSpPr/>
          <p:nvPr/>
        </p:nvSpPr>
        <p:spPr>
          <a:xfrm>
            <a:off x="8952297"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员工之间应相互监督和提醒，共同维护工作场所的安全秩序。</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solidFill>
                <a:latin typeface="Arial"/>
                <a:ea typeface="Arial"/>
                <a:cs typeface="Arial"/>
              </a:rP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Arial"/>
                <a:ea typeface="Arial"/>
                <a:cs typeface="Arial"/>
              </a:rPr>
              <a:t>校园安全制度培训</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pic>
        <p:nvPicPr>
          <p:cNvPr id="8" name="Picture 8"/>
          <p:cNvPicPr>
            <a:picLocks noChangeAspect="1"/>
          </p:cNvPicPr>
          <p:nvPr/>
        </p:nvPicPr>
        <p:blipFill>
          <a:blip r:embed="rId2"/>
          <a:srcRect t="13915" b="13915"/>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3915" b="1391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校园安全制度概述</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校园安全制度定义</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校园安全制度是为保障校园内人员和财产安全而制定的规章制度，包括学生管理、教职工管理、外来人员管理等方面的规定。</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校园安全制度的目的</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确保校园内人员和财产的安全，维护校园秩序，营造安全、和谐、稳定的校园环境。</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校园安全制度的重要性</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建立健全的校园安全制度是学校管理的重要组成部分，对于预防和减少校园安全事故的发生具有重要意义。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style>
          <a:lnRef idx="0">
            <a:schemeClr val="dk1"/>
          </a:lnRef>
          <a:fillRef idx="1">
            <a:schemeClr val="dk1"/>
          </a:fillRef>
          <a:effectRef idx="0">
            <a:schemeClr val="dk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4" name="Picture 4"/>
          <p:cNvPicPr>
            <a:picLocks noChangeAspect="1"/>
          </p:cNvPicPr>
          <p:nvPr/>
        </p:nvPicPr>
        <p:blipFill>
          <a:blip r:embed="rId2"/>
          <a:srcRect l="16589" r="1658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4815" r="14815"/>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包括学生出入校门管理、宿舍安全管理、课外活动安全管理等方面的规定。</a:t>
            </a:r>
            <a:endParaRPr lang="en-US" sz="1100"/>
          </a:p>
        </p:txBody>
      </p:sp>
      <p:sp>
        <p:nvSpPr>
          <p:cNvPr id="15" name="AutoShape 15"/>
          <p:cNvSpPr/>
          <p:nvPr/>
        </p:nvSpPr>
        <p:spPr>
          <a:xfrm>
            <a:off x="747336" y="2037683"/>
            <a:ext cx="2553871"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学生管理规定</a:t>
            </a:r>
            <a:endParaRPr lang="en-US" sz="1100"/>
          </a:p>
        </p:txBody>
      </p:sp>
      <p:sp>
        <p:nvSpPr>
          <p:cNvPr id="16" name="AutoShape 16"/>
          <p:cNvSpPr/>
          <p:nvPr/>
        </p:nvSpPr>
        <p:spPr>
          <a:xfrm>
            <a:off x="1940528" y="5092530"/>
            <a:ext cx="2552700" cy="891876"/>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包括教职工岗位职责、工作纪律、安全防范等方面的规定。</a:t>
            </a:r>
            <a:endParaRPr lang="en-US" sz="1100"/>
          </a:p>
        </p:txBody>
      </p:sp>
      <p:sp>
        <p:nvSpPr>
          <p:cNvPr id="17" name="AutoShape 17"/>
          <p:cNvSpPr/>
          <p:nvPr/>
        </p:nvSpPr>
        <p:spPr>
          <a:xfrm>
            <a:off x="1940528" y="4661950"/>
            <a:ext cx="2084356" cy="403578"/>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教职工管理规定</a:t>
            </a:r>
            <a:endParaRPr lang="en-US" sz="1100"/>
          </a:p>
        </p:txBody>
      </p:sp>
      <p:sp>
        <p:nvSpPr>
          <p:cNvPr id="18" name="AutoShape 18"/>
          <p:cNvSpPr/>
          <p:nvPr/>
        </p:nvSpPr>
        <p:spPr>
          <a:xfrm>
            <a:off x="8872233" y="2402205"/>
            <a:ext cx="2552700" cy="108278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包括外来人员进出校园管理、访客登记等方面的规定。</a:t>
            </a:r>
            <a:endParaRPr lang="en-US" sz="1100"/>
          </a:p>
        </p:txBody>
      </p:sp>
      <p:sp>
        <p:nvSpPr>
          <p:cNvPr id="19" name="AutoShape 19"/>
          <p:cNvSpPr/>
          <p:nvPr/>
        </p:nvSpPr>
        <p:spPr>
          <a:xfrm>
            <a:off x="8872233" y="2037683"/>
            <a:ext cx="2569478" cy="44168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外来人员管理规定</a:t>
            </a:r>
            <a:endParaRPr lang="en-US" sz="1100"/>
          </a:p>
        </p:txBody>
      </p:sp>
      <p:sp>
        <p:nvSpPr>
          <p:cNvPr id="20" name="AutoShape 20"/>
          <p:cNvSpPr/>
          <p:nvPr/>
        </p:nvSpPr>
        <p:spPr>
          <a:xfrm>
            <a:off x="7814024" y="5112856"/>
            <a:ext cx="2552700" cy="933977"/>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包括消防设施管理、火灾预防和应急处置等方面的规定。</a:t>
            </a:r>
            <a:endParaRPr lang="en-US" sz="1100"/>
          </a:p>
        </p:txBody>
      </p:sp>
      <p:sp>
        <p:nvSpPr>
          <p:cNvPr id="21" name="AutoShape 21"/>
          <p:cNvSpPr/>
          <p:nvPr/>
        </p:nvSpPr>
        <p:spPr>
          <a:xfrm>
            <a:off x="8314658" y="4661950"/>
            <a:ext cx="2084356"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消防安全规定</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校园安全制度的具体内容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校园安全制度由学校保卫部门负责执行，各部门、院系需积极配合。</a:t>
            </a:r>
          </a:p>
        </p:txBody>
      </p:sp>
      <p:pic>
        <p:nvPicPr>
          <p:cNvPr id="6" name="Picture 6"/>
          <p:cNvPicPr>
            <a:picLocks noChangeAspect="1"/>
          </p:cNvPicPr>
          <p:nvPr/>
        </p:nvPicPr>
        <p:blipFill>
          <a:blip r:embed="rId2"/>
          <a:srcRect l="9708" r="9708"/>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执行机构</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建立健全的监督机制，定期对校园安全制度执行情况进行检查和评估，发现问题及时整改。</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监督机制</a:t>
            </a:r>
          </a:p>
        </p:txBody>
      </p:sp>
      <p:pic>
        <p:nvPicPr>
          <p:cNvPr id="10" name="Picture 10"/>
          <p:cNvPicPr>
            <a:picLocks noChangeAspect="1"/>
          </p:cNvPicPr>
          <p:nvPr/>
        </p:nvPicPr>
        <p:blipFill>
          <a:blip r:embed="rId3"/>
          <a:srcRect l="12500" r="125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对于违反校园安全制度的行为，应依法依规进行处理，同时对于在安全管理工作中表现突出的个人和集体应给予表彰和奖励。</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奖惩措施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校园安全制度的执行与监督</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solidFill>
                <a:latin typeface="Arial"/>
                <a:ea typeface="Arial"/>
                <a:cs typeface="Arial"/>
              </a:rPr>
              <a:t>03</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solidFill>
                <a:latin typeface="Arial"/>
                <a:ea typeface="Arial"/>
                <a:cs typeface="Arial"/>
              </a:rPr>
              <a:t>安全防范技能培训</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https://d.book118.com/628120055115006034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70</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2024-09-13T06:30:26.679</cp:lastPrinted>
  <dcterms:created xsi:type="dcterms:W3CDTF">2024-09-12T22:30:26Z</dcterms:created>
  <dcterms:modified xsi:type="dcterms:W3CDTF">2024-09-12T22:30:28Z</dcterms:modified>
</cp:coreProperties>
</file>